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embeddings/oleObject1.bin" ContentType="application/vnd.openxmlformats-officedocument.oleObject"/>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embeddings/oleObject2.bin" ContentType="application/vnd.openxmlformats-officedocument.oleObject"/>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embeddings/oleObject3.bin" ContentType="application/vnd.openxmlformats-officedocument.oleObject"/>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tags/tag1.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11" r:id="rId3"/>
  </p:sldMasterIdLst>
  <p:notesMasterIdLst>
    <p:notesMasterId r:id="rId103"/>
  </p:notesMasterIdLst>
  <p:sldIdLst>
    <p:sldId id="256" r:id="rId4"/>
    <p:sldId id="257" r:id="rId5"/>
    <p:sldId id="258" r:id="rId6"/>
    <p:sldId id="259" r:id="rId7"/>
    <p:sldId id="274" r:id="rId8"/>
    <p:sldId id="260" r:id="rId9"/>
    <p:sldId id="261" r:id="rId10"/>
    <p:sldId id="262" r:id="rId11"/>
    <p:sldId id="277" r:id="rId12"/>
    <p:sldId id="268" r:id="rId13"/>
    <p:sldId id="269" r:id="rId14"/>
    <p:sldId id="270" r:id="rId15"/>
    <p:sldId id="271" r:id="rId16"/>
    <p:sldId id="264" r:id="rId17"/>
    <p:sldId id="272" r:id="rId18"/>
    <p:sldId id="273" r:id="rId19"/>
    <p:sldId id="278" r:id="rId20"/>
    <p:sldId id="280" r:id="rId21"/>
    <p:sldId id="276" r:id="rId22"/>
    <p:sldId id="281" r:id="rId23"/>
    <p:sldId id="284" r:id="rId24"/>
    <p:sldId id="287" r:id="rId25"/>
    <p:sldId id="285" r:id="rId26"/>
    <p:sldId id="282" r:id="rId27"/>
    <p:sldId id="283" r:id="rId28"/>
    <p:sldId id="418" r:id="rId29"/>
    <p:sldId id="419" r:id="rId30"/>
    <p:sldId id="420" r:id="rId31"/>
    <p:sldId id="421" r:id="rId32"/>
    <p:sldId id="425" r:id="rId33"/>
    <p:sldId id="422" r:id="rId34"/>
    <p:sldId id="288" r:id="rId35"/>
    <p:sldId id="295" r:id="rId36"/>
    <p:sldId id="423" r:id="rId37"/>
    <p:sldId id="424" r:id="rId38"/>
    <p:sldId id="296" r:id="rId39"/>
    <p:sldId id="297" r:id="rId40"/>
    <p:sldId id="298" r:id="rId41"/>
    <p:sldId id="299" r:id="rId42"/>
    <p:sldId id="300" r:id="rId43"/>
    <p:sldId id="340" r:id="rId44"/>
    <p:sldId id="303" r:id="rId45"/>
    <p:sldId id="308" r:id="rId46"/>
    <p:sldId id="309" r:id="rId47"/>
    <p:sldId id="429" r:id="rId48"/>
    <p:sldId id="430" r:id="rId49"/>
    <p:sldId id="431" r:id="rId50"/>
    <p:sldId id="343" r:id="rId51"/>
    <p:sldId id="355" r:id="rId52"/>
    <p:sldId id="426" r:id="rId53"/>
    <p:sldId id="344" r:id="rId54"/>
    <p:sldId id="345" r:id="rId55"/>
    <p:sldId id="346" r:id="rId56"/>
    <p:sldId id="432" r:id="rId57"/>
    <p:sldId id="433" r:id="rId58"/>
    <p:sldId id="434" r:id="rId59"/>
    <p:sldId id="435" r:id="rId60"/>
    <p:sldId id="436" r:id="rId61"/>
    <p:sldId id="437" r:id="rId62"/>
    <p:sldId id="438" r:id="rId63"/>
    <p:sldId id="439" r:id="rId64"/>
    <p:sldId id="440" r:id="rId65"/>
    <p:sldId id="441" r:id="rId66"/>
    <p:sldId id="442" r:id="rId67"/>
    <p:sldId id="443" r:id="rId68"/>
    <p:sldId id="444" r:id="rId69"/>
    <p:sldId id="445" r:id="rId70"/>
    <p:sldId id="446" r:id="rId71"/>
    <p:sldId id="447" r:id="rId72"/>
    <p:sldId id="448" r:id="rId73"/>
    <p:sldId id="455" r:id="rId74"/>
    <p:sldId id="449" r:id="rId75"/>
    <p:sldId id="302" r:id="rId76"/>
    <p:sldId id="306" r:id="rId77"/>
    <p:sldId id="314" r:id="rId78"/>
    <p:sldId id="316" r:id="rId79"/>
    <p:sldId id="317" r:id="rId80"/>
    <p:sldId id="318" r:id="rId81"/>
    <p:sldId id="450" r:id="rId82"/>
    <p:sldId id="451" r:id="rId83"/>
    <p:sldId id="452" r:id="rId84"/>
    <p:sldId id="453" r:id="rId85"/>
    <p:sldId id="454" r:id="rId86"/>
    <p:sldId id="319" r:id="rId87"/>
    <p:sldId id="427" r:id="rId88"/>
    <p:sldId id="428" r:id="rId89"/>
    <p:sldId id="320" r:id="rId90"/>
    <p:sldId id="321" r:id="rId91"/>
    <p:sldId id="456" r:id="rId92"/>
    <p:sldId id="457" r:id="rId93"/>
    <p:sldId id="458" r:id="rId94"/>
    <p:sldId id="323" r:id="rId95"/>
    <p:sldId id="324" r:id="rId96"/>
    <p:sldId id="325" r:id="rId97"/>
    <p:sldId id="328" r:id="rId98"/>
    <p:sldId id="334" r:id="rId99"/>
    <p:sldId id="329" r:id="rId100"/>
    <p:sldId id="330" r:id="rId101"/>
    <p:sldId id="331" r:id="rId10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4616"/>
    <a:srgbClr val="F4F418"/>
    <a:srgbClr val="E6F084"/>
    <a:srgbClr val="37D5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60391" autoAdjust="0"/>
  </p:normalViewPr>
  <p:slideViewPr>
    <p:cSldViewPr>
      <p:cViewPr>
        <p:scale>
          <a:sx n="70" d="100"/>
          <a:sy n="70" d="100"/>
        </p:scale>
        <p:origin x="-4968" y="-2536"/>
      </p:cViewPr>
      <p:guideLst>
        <p:guide orient="horz" pos="2160"/>
        <p:guide pos="2880"/>
      </p:guideLst>
    </p:cSldViewPr>
  </p:slideViewPr>
  <p:notesTextViewPr>
    <p:cViewPr>
      <p:scale>
        <a:sx n="1" d="1"/>
        <a:sy n="1" d="1"/>
      </p:scale>
      <p:origin x="0" y="0"/>
    </p:cViewPr>
  </p:notesTextViewPr>
  <p:sorterViewPr>
    <p:cViewPr>
      <p:scale>
        <a:sx n="93" d="100"/>
        <a:sy n="93" d="100"/>
      </p:scale>
      <p:origin x="0" y="3904"/>
    </p:cViewPr>
  </p:sorter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slide" Target="slides/slide98.xml"/><Relationship Id="rId102" Type="http://schemas.openxmlformats.org/officeDocument/2006/relationships/slide" Target="slides/slide99.xml"/><Relationship Id="rId103" Type="http://schemas.openxmlformats.org/officeDocument/2006/relationships/notesMaster" Target="notesMasters/notesMaster1.xml"/><Relationship Id="rId104" Type="http://schemas.openxmlformats.org/officeDocument/2006/relationships/printerSettings" Target="printerSettings/printerSettings1.bin"/><Relationship Id="rId105" Type="http://schemas.openxmlformats.org/officeDocument/2006/relationships/presProps" Target="presProps.xml"/><Relationship Id="rId106" Type="http://schemas.openxmlformats.org/officeDocument/2006/relationships/viewProps" Target="viewProps.xml"/><Relationship Id="rId107"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8"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Relationship Id="rId70" Type="http://schemas.openxmlformats.org/officeDocument/2006/relationships/slide" Target="slides/slide67.xml"/><Relationship Id="rId71" Type="http://schemas.openxmlformats.org/officeDocument/2006/relationships/slide" Target="slides/slide68.xml"/><Relationship Id="rId72" Type="http://schemas.openxmlformats.org/officeDocument/2006/relationships/slide" Target="slides/slide69.xml"/><Relationship Id="rId73" Type="http://schemas.openxmlformats.org/officeDocument/2006/relationships/slide" Target="slides/slide70.xml"/><Relationship Id="rId74" Type="http://schemas.openxmlformats.org/officeDocument/2006/relationships/slide" Target="slides/slide71.xml"/><Relationship Id="rId75" Type="http://schemas.openxmlformats.org/officeDocument/2006/relationships/slide" Target="slides/slide72.xml"/><Relationship Id="rId76" Type="http://schemas.openxmlformats.org/officeDocument/2006/relationships/slide" Target="slides/slide73.xml"/><Relationship Id="rId77" Type="http://schemas.openxmlformats.org/officeDocument/2006/relationships/slide" Target="slides/slide74.xml"/><Relationship Id="rId78" Type="http://schemas.openxmlformats.org/officeDocument/2006/relationships/slide" Target="slides/slide75.xml"/><Relationship Id="rId79" Type="http://schemas.openxmlformats.org/officeDocument/2006/relationships/slide" Target="slides/slide76.xml"/><Relationship Id="rId90" Type="http://schemas.openxmlformats.org/officeDocument/2006/relationships/slide" Target="slides/slide87.xml"/><Relationship Id="rId91" Type="http://schemas.openxmlformats.org/officeDocument/2006/relationships/slide" Target="slides/slide88.xml"/><Relationship Id="rId92" Type="http://schemas.openxmlformats.org/officeDocument/2006/relationships/slide" Target="slides/slide89.xml"/><Relationship Id="rId93" Type="http://schemas.openxmlformats.org/officeDocument/2006/relationships/slide" Target="slides/slide90.xml"/><Relationship Id="rId94" Type="http://schemas.openxmlformats.org/officeDocument/2006/relationships/slide" Target="slides/slide91.xml"/><Relationship Id="rId95" Type="http://schemas.openxmlformats.org/officeDocument/2006/relationships/slide" Target="slides/slide92.xml"/><Relationship Id="rId96" Type="http://schemas.openxmlformats.org/officeDocument/2006/relationships/slide" Target="slides/slide93.xml"/><Relationship Id="rId97" Type="http://schemas.openxmlformats.org/officeDocument/2006/relationships/slide" Target="slides/slide94.xml"/><Relationship Id="rId98" Type="http://schemas.openxmlformats.org/officeDocument/2006/relationships/slide" Target="slides/slide95.xml"/><Relationship Id="rId99" Type="http://schemas.openxmlformats.org/officeDocument/2006/relationships/slide" Target="slides/slide9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60" Type="http://schemas.openxmlformats.org/officeDocument/2006/relationships/slide" Target="slides/slide57.xml"/><Relationship Id="rId61" Type="http://schemas.openxmlformats.org/officeDocument/2006/relationships/slide" Target="slides/slide58.xml"/><Relationship Id="rId62" Type="http://schemas.openxmlformats.org/officeDocument/2006/relationships/slide" Target="slides/slide59.xml"/><Relationship Id="rId63" Type="http://schemas.openxmlformats.org/officeDocument/2006/relationships/slide" Target="slides/slide60.xml"/><Relationship Id="rId64" Type="http://schemas.openxmlformats.org/officeDocument/2006/relationships/slide" Target="slides/slide61.xml"/><Relationship Id="rId65" Type="http://schemas.openxmlformats.org/officeDocument/2006/relationships/slide" Target="slides/slide62.xml"/><Relationship Id="rId66" Type="http://schemas.openxmlformats.org/officeDocument/2006/relationships/slide" Target="slides/slide63.xml"/><Relationship Id="rId67" Type="http://schemas.openxmlformats.org/officeDocument/2006/relationships/slide" Target="slides/slide64.xml"/><Relationship Id="rId68" Type="http://schemas.openxmlformats.org/officeDocument/2006/relationships/slide" Target="slides/slide65.xml"/><Relationship Id="rId69" Type="http://schemas.openxmlformats.org/officeDocument/2006/relationships/slide" Target="slides/slide66.xml"/><Relationship Id="rId100" Type="http://schemas.openxmlformats.org/officeDocument/2006/relationships/slide" Target="slides/slide97.xml"/><Relationship Id="rId80" Type="http://schemas.openxmlformats.org/officeDocument/2006/relationships/slide" Target="slides/slide77.xml"/><Relationship Id="rId81" Type="http://schemas.openxmlformats.org/officeDocument/2006/relationships/slide" Target="slides/slide78.xml"/><Relationship Id="rId82" Type="http://schemas.openxmlformats.org/officeDocument/2006/relationships/slide" Target="slides/slide79.xml"/><Relationship Id="rId83" Type="http://schemas.openxmlformats.org/officeDocument/2006/relationships/slide" Target="slides/slide80.xml"/><Relationship Id="rId84" Type="http://schemas.openxmlformats.org/officeDocument/2006/relationships/slide" Target="slides/slide81.xml"/><Relationship Id="rId85" Type="http://schemas.openxmlformats.org/officeDocument/2006/relationships/slide" Target="slides/slide82.xml"/><Relationship Id="rId86" Type="http://schemas.openxmlformats.org/officeDocument/2006/relationships/slide" Target="slides/slide83.xml"/><Relationship Id="rId87" Type="http://schemas.openxmlformats.org/officeDocument/2006/relationships/slide" Target="slides/slide84.xml"/><Relationship Id="rId88" Type="http://schemas.openxmlformats.org/officeDocument/2006/relationships/slide" Target="slides/slide85.xml"/><Relationship Id="rId89" Type="http://schemas.openxmlformats.org/officeDocument/2006/relationships/slide" Target="slides/slide8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4E3594-B424-46F6-ABAE-1C01A56FB6D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ES"/>
        </a:p>
      </dgm:t>
    </dgm:pt>
    <dgm:pt modelId="{7D7675DB-A8A1-41FD-BD5A-8F5F81060B32}">
      <dgm:prSet phldrT="[Texto]"/>
      <dgm:spPr>
        <a:solidFill>
          <a:srgbClr val="00B050"/>
        </a:solidFill>
      </dgm:spPr>
      <dgm:t>
        <a:bodyPr/>
        <a:lstStyle/>
        <a:p>
          <a:r>
            <a:rPr lang="es-ES" b="1" dirty="0" smtClean="0"/>
            <a:t>70% ESCAMOCELULAR</a:t>
          </a:r>
          <a:endParaRPr lang="es-ES" b="1" dirty="0"/>
        </a:p>
      </dgm:t>
    </dgm:pt>
    <dgm:pt modelId="{3E8FD219-6BFB-4376-A654-E501CAE7E977}" type="parTrans" cxnId="{012984D6-3E87-4496-B1ED-54A69DA6967D}">
      <dgm:prSet/>
      <dgm:spPr/>
      <dgm:t>
        <a:bodyPr/>
        <a:lstStyle/>
        <a:p>
          <a:endParaRPr lang="es-ES"/>
        </a:p>
      </dgm:t>
    </dgm:pt>
    <dgm:pt modelId="{71D62C5F-1338-4219-9BE0-53B81F8C38F3}" type="sibTrans" cxnId="{012984D6-3E87-4496-B1ED-54A69DA6967D}">
      <dgm:prSet/>
      <dgm:spPr/>
      <dgm:t>
        <a:bodyPr/>
        <a:lstStyle/>
        <a:p>
          <a:endParaRPr lang="es-ES"/>
        </a:p>
      </dgm:t>
    </dgm:pt>
    <dgm:pt modelId="{3711CD4D-AFAB-4941-A6A0-B5D53D7E251F}">
      <dgm:prSet phldrT="[Texto]"/>
      <dgm:spPr>
        <a:solidFill>
          <a:srgbClr val="92D050">
            <a:alpha val="90000"/>
          </a:srgbClr>
        </a:solidFill>
      </dgm:spPr>
      <dgm:t>
        <a:bodyPr/>
        <a:lstStyle/>
        <a:p>
          <a:r>
            <a:rPr lang="es-ES" dirty="0" smtClean="0"/>
            <a:t>Precursor inmediato son las HSIL ; lesiones </a:t>
          </a:r>
          <a:r>
            <a:rPr lang="es-ES" dirty="0" err="1" smtClean="0"/>
            <a:t>intraepiteliales</a:t>
          </a:r>
          <a:r>
            <a:rPr lang="es-ES" dirty="0" smtClean="0"/>
            <a:t> escamosas de alto grado.</a:t>
          </a:r>
          <a:endParaRPr lang="es-ES" dirty="0"/>
        </a:p>
      </dgm:t>
    </dgm:pt>
    <dgm:pt modelId="{D2A62FB5-5279-4BAA-85D7-4F912A7F7FFB}" type="parTrans" cxnId="{BA2D875C-0C53-4490-B009-A91A3E878E6E}">
      <dgm:prSet/>
      <dgm:spPr/>
      <dgm:t>
        <a:bodyPr/>
        <a:lstStyle/>
        <a:p>
          <a:endParaRPr lang="es-ES"/>
        </a:p>
      </dgm:t>
    </dgm:pt>
    <dgm:pt modelId="{B3729BBD-ADD7-4955-9B63-326DA2F69FC0}" type="sibTrans" cxnId="{BA2D875C-0C53-4490-B009-A91A3E878E6E}">
      <dgm:prSet/>
      <dgm:spPr/>
      <dgm:t>
        <a:bodyPr/>
        <a:lstStyle/>
        <a:p>
          <a:endParaRPr lang="es-ES"/>
        </a:p>
      </dgm:t>
    </dgm:pt>
    <dgm:pt modelId="{4197B5FE-EB07-4ED9-9698-94D48BD86575}">
      <dgm:prSet phldrT="[Texto]"/>
      <dgm:spPr>
        <a:solidFill>
          <a:srgbClr val="92D050">
            <a:alpha val="90000"/>
          </a:srgbClr>
        </a:solidFill>
      </dgm:spPr>
      <dgm:t>
        <a:bodyPr/>
        <a:lstStyle/>
        <a:p>
          <a:endParaRPr lang="es-ES" dirty="0"/>
        </a:p>
      </dgm:t>
    </dgm:pt>
    <dgm:pt modelId="{F288ABF4-F3EA-4F87-8711-227DC798595B}" type="parTrans" cxnId="{F7FBFDB5-550D-4E6B-BEEE-BCA84A41D144}">
      <dgm:prSet/>
      <dgm:spPr/>
      <dgm:t>
        <a:bodyPr/>
        <a:lstStyle/>
        <a:p>
          <a:endParaRPr lang="es-ES"/>
        </a:p>
      </dgm:t>
    </dgm:pt>
    <dgm:pt modelId="{48B0CE8F-5CD7-42E1-ABD8-3BE69F2F26A4}" type="sibTrans" cxnId="{F7FBFDB5-550D-4E6B-BEEE-BCA84A41D144}">
      <dgm:prSet/>
      <dgm:spPr/>
      <dgm:t>
        <a:bodyPr/>
        <a:lstStyle/>
        <a:p>
          <a:endParaRPr lang="es-ES"/>
        </a:p>
      </dgm:t>
    </dgm:pt>
    <dgm:pt modelId="{47085C55-D5D7-44AE-87A5-19261FEA96D6}">
      <dgm:prSet phldrT="[Texto]"/>
      <dgm:spPr>
        <a:solidFill>
          <a:schemeClr val="accent4"/>
        </a:solidFill>
      </dgm:spPr>
      <dgm:t>
        <a:bodyPr/>
        <a:lstStyle/>
        <a:p>
          <a:r>
            <a:rPr lang="es-ES" b="1" dirty="0" smtClean="0"/>
            <a:t>20 – 25% ADENOCARCINOMA</a:t>
          </a:r>
          <a:endParaRPr lang="es-ES" b="1" dirty="0"/>
        </a:p>
      </dgm:t>
    </dgm:pt>
    <dgm:pt modelId="{5DFE0679-2F3F-457F-AD0F-317208BE6869}" type="parTrans" cxnId="{DA5FF8D4-250C-4010-A85D-448BB6F1FBFD}">
      <dgm:prSet/>
      <dgm:spPr/>
      <dgm:t>
        <a:bodyPr/>
        <a:lstStyle/>
        <a:p>
          <a:endParaRPr lang="es-ES"/>
        </a:p>
      </dgm:t>
    </dgm:pt>
    <dgm:pt modelId="{39D0505E-482D-42A0-AC36-897F3A578F58}" type="sibTrans" cxnId="{DA5FF8D4-250C-4010-A85D-448BB6F1FBFD}">
      <dgm:prSet/>
      <dgm:spPr/>
      <dgm:t>
        <a:bodyPr/>
        <a:lstStyle/>
        <a:p>
          <a:endParaRPr lang="es-ES"/>
        </a:p>
      </dgm:t>
    </dgm:pt>
    <dgm:pt modelId="{30823758-A0CF-410D-B8C3-9FABACB88DB5}">
      <dgm:prSet phldrT="[Texto]"/>
      <dgm:spPr>
        <a:solidFill>
          <a:schemeClr val="accent4">
            <a:lumMod val="40000"/>
            <a:lumOff val="60000"/>
            <a:alpha val="90000"/>
          </a:schemeClr>
        </a:solidFill>
      </dgm:spPr>
      <dgm:t>
        <a:bodyPr/>
        <a:lstStyle/>
        <a:p>
          <a:r>
            <a:rPr lang="es-ES" dirty="0" smtClean="0"/>
            <a:t>Se desarrolla a partir de lesiones precursoras denominadas adenocarcinoma in situ.</a:t>
          </a:r>
          <a:endParaRPr lang="es-ES" dirty="0"/>
        </a:p>
      </dgm:t>
    </dgm:pt>
    <dgm:pt modelId="{5248308D-EFFC-48F0-8EB9-6C2DE8C503BA}" type="parTrans" cxnId="{0DAEF411-9401-4C8B-82F2-7A3478418660}">
      <dgm:prSet/>
      <dgm:spPr/>
      <dgm:t>
        <a:bodyPr/>
        <a:lstStyle/>
        <a:p>
          <a:endParaRPr lang="es-ES"/>
        </a:p>
      </dgm:t>
    </dgm:pt>
    <dgm:pt modelId="{0E12EFAF-A760-43DB-9199-A96D531C9F7B}" type="sibTrans" cxnId="{0DAEF411-9401-4C8B-82F2-7A3478418660}">
      <dgm:prSet/>
      <dgm:spPr/>
      <dgm:t>
        <a:bodyPr/>
        <a:lstStyle/>
        <a:p>
          <a:endParaRPr lang="es-ES"/>
        </a:p>
      </dgm:t>
    </dgm:pt>
    <dgm:pt modelId="{D8355948-7D32-4126-B3D4-DF06E4DEE543}">
      <dgm:prSet phldrT="[Texto]"/>
      <dgm:spPr>
        <a:solidFill>
          <a:schemeClr val="accent6"/>
        </a:solidFill>
      </dgm:spPr>
      <dgm:t>
        <a:bodyPr/>
        <a:lstStyle/>
        <a:p>
          <a:r>
            <a:rPr lang="es-ES" b="1" dirty="0" smtClean="0"/>
            <a:t>2 – 5 %</a:t>
          </a:r>
        </a:p>
        <a:p>
          <a:r>
            <a:rPr lang="es-ES" b="1" dirty="0" smtClean="0"/>
            <a:t>OTROS</a:t>
          </a:r>
          <a:endParaRPr lang="es-ES" b="1" dirty="0"/>
        </a:p>
      </dgm:t>
    </dgm:pt>
    <dgm:pt modelId="{E363544C-4CB3-4094-A0CB-681C3FD76D59}" type="parTrans" cxnId="{0B79A3FD-8520-4C69-909F-57A51EA1E723}">
      <dgm:prSet/>
      <dgm:spPr/>
      <dgm:t>
        <a:bodyPr/>
        <a:lstStyle/>
        <a:p>
          <a:endParaRPr lang="es-ES"/>
        </a:p>
      </dgm:t>
    </dgm:pt>
    <dgm:pt modelId="{4A006BD7-ADE5-44AD-B676-77A597452222}" type="sibTrans" cxnId="{0B79A3FD-8520-4C69-909F-57A51EA1E723}">
      <dgm:prSet/>
      <dgm:spPr/>
      <dgm:t>
        <a:bodyPr/>
        <a:lstStyle/>
        <a:p>
          <a:endParaRPr lang="es-ES"/>
        </a:p>
      </dgm:t>
    </dgm:pt>
    <dgm:pt modelId="{3C096614-C07B-4913-ACB5-4B0BCE078F36}">
      <dgm:prSet phldrT="[Texto]"/>
      <dgm:spPr>
        <a:solidFill>
          <a:schemeClr val="accent6">
            <a:lumMod val="40000"/>
            <a:lumOff val="60000"/>
            <a:alpha val="90000"/>
          </a:schemeClr>
        </a:solidFill>
      </dgm:spPr>
      <dgm:t>
        <a:bodyPr/>
        <a:lstStyle/>
        <a:p>
          <a:r>
            <a:rPr lang="es-ES" dirty="0" err="1" smtClean="0"/>
            <a:t>Adenoescamosos</a:t>
          </a:r>
          <a:endParaRPr lang="es-ES" dirty="0"/>
        </a:p>
      </dgm:t>
    </dgm:pt>
    <dgm:pt modelId="{7356EB40-3BCF-4616-BF9B-F1A8C4979BB6}" type="parTrans" cxnId="{802912C1-E99F-4577-8491-32F8CD78110E}">
      <dgm:prSet/>
      <dgm:spPr/>
      <dgm:t>
        <a:bodyPr/>
        <a:lstStyle/>
        <a:p>
          <a:endParaRPr lang="es-ES"/>
        </a:p>
      </dgm:t>
    </dgm:pt>
    <dgm:pt modelId="{6A2362D0-024E-4542-8DF4-070E237624BB}" type="sibTrans" cxnId="{802912C1-E99F-4577-8491-32F8CD78110E}">
      <dgm:prSet/>
      <dgm:spPr/>
      <dgm:t>
        <a:bodyPr/>
        <a:lstStyle/>
        <a:p>
          <a:endParaRPr lang="es-ES"/>
        </a:p>
      </dgm:t>
    </dgm:pt>
    <dgm:pt modelId="{8A339E31-AFB4-49B1-8C82-68F3A4F087E2}">
      <dgm:prSet phldrT="[Texto]"/>
      <dgm:spPr>
        <a:solidFill>
          <a:schemeClr val="accent6">
            <a:lumMod val="40000"/>
            <a:lumOff val="60000"/>
            <a:alpha val="90000"/>
          </a:schemeClr>
        </a:solidFill>
      </dgm:spPr>
      <dgm:t>
        <a:bodyPr/>
        <a:lstStyle/>
        <a:p>
          <a:r>
            <a:rPr lang="es-ES" dirty="0" smtClean="0"/>
            <a:t>Neuroendocrinos</a:t>
          </a:r>
          <a:endParaRPr lang="es-ES" dirty="0"/>
        </a:p>
      </dgm:t>
    </dgm:pt>
    <dgm:pt modelId="{C39C55F6-DD09-48B1-B91F-C2E5C5D79B26}" type="parTrans" cxnId="{D3954166-4B1E-4D7E-9CA1-B849C0370A83}">
      <dgm:prSet/>
      <dgm:spPr/>
      <dgm:t>
        <a:bodyPr/>
        <a:lstStyle/>
        <a:p>
          <a:endParaRPr lang="es-ES"/>
        </a:p>
      </dgm:t>
    </dgm:pt>
    <dgm:pt modelId="{3077911B-74C2-43F7-A2AB-9BB2A6B0DE38}" type="sibTrans" cxnId="{D3954166-4B1E-4D7E-9CA1-B849C0370A83}">
      <dgm:prSet/>
      <dgm:spPr/>
      <dgm:t>
        <a:bodyPr/>
        <a:lstStyle/>
        <a:p>
          <a:endParaRPr lang="es-ES"/>
        </a:p>
      </dgm:t>
    </dgm:pt>
    <dgm:pt modelId="{294D0DA7-7DE8-427F-97A1-707ED1AFE9A7}" type="pres">
      <dgm:prSet presAssocID="{C94E3594-B424-46F6-ABAE-1C01A56FB6D8}" presName="Name0" presStyleCnt="0">
        <dgm:presLayoutVars>
          <dgm:dir/>
          <dgm:animLvl val="lvl"/>
          <dgm:resizeHandles val="exact"/>
        </dgm:presLayoutVars>
      </dgm:prSet>
      <dgm:spPr/>
      <dgm:t>
        <a:bodyPr/>
        <a:lstStyle/>
        <a:p>
          <a:endParaRPr lang="es-ES"/>
        </a:p>
      </dgm:t>
    </dgm:pt>
    <dgm:pt modelId="{C1F3EBCA-A863-4EF9-A4A6-63134E4BCBF3}" type="pres">
      <dgm:prSet presAssocID="{7D7675DB-A8A1-41FD-BD5A-8F5F81060B32}" presName="linNode" presStyleCnt="0"/>
      <dgm:spPr/>
    </dgm:pt>
    <dgm:pt modelId="{1E417C68-FF83-4D2A-9ABA-B109D831653E}" type="pres">
      <dgm:prSet presAssocID="{7D7675DB-A8A1-41FD-BD5A-8F5F81060B32}" presName="parentText" presStyleLbl="node1" presStyleIdx="0" presStyleCnt="3">
        <dgm:presLayoutVars>
          <dgm:chMax val="1"/>
          <dgm:bulletEnabled val="1"/>
        </dgm:presLayoutVars>
      </dgm:prSet>
      <dgm:spPr/>
      <dgm:t>
        <a:bodyPr/>
        <a:lstStyle/>
        <a:p>
          <a:endParaRPr lang="es-ES"/>
        </a:p>
      </dgm:t>
    </dgm:pt>
    <dgm:pt modelId="{3A1D71F2-6948-4E45-8A26-539432A089A1}" type="pres">
      <dgm:prSet presAssocID="{7D7675DB-A8A1-41FD-BD5A-8F5F81060B32}" presName="descendantText" presStyleLbl="alignAccFollowNode1" presStyleIdx="0" presStyleCnt="3">
        <dgm:presLayoutVars>
          <dgm:bulletEnabled val="1"/>
        </dgm:presLayoutVars>
      </dgm:prSet>
      <dgm:spPr/>
      <dgm:t>
        <a:bodyPr/>
        <a:lstStyle/>
        <a:p>
          <a:endParaRPr lang="es-ES"/>
        </a:p>
      </dgm:t>
    </dgm:pt>
    <dgm:pt modelId="{C9A47BF2-0751-4AA8-A415-1EF95A20B658}" type="pres">
      <dgm:prSet presAssocID="{71D62C5F-1338-4219-9BE0-53B81F8C38F3}" presName="sp" presStyleCnt="0"/>
      <dgm:spPr/>
    </dgm:pt>
    <dgm:pt modelId="{89B0A885-8179-4A22-B1E7-E80D7F64EAA0}" type="pres">
      <dgm:prSet presAssocID="{47085C55-D5D7-44AE-87A5-19261FEA96D6}" presName="linNode" presStyleCnt="0"/>
      <dgm:spPr/>
    </dgm:pt>
    <dgm:pt modelId="{351A3BF1-730D-4FAE-A5B8-43D6AC0DF7B0}" type="pres">
      <dgm:prSet presAssocID="{47085C55-D5D7-44AE-87A5-19261FEA96D6}" presName="parentText" presStyleLbl="node1" presStyleIdx="1" presStyleCnt="3">
        <dgm:presLayoutVars>
          <dgm:chMax val="1"/>
          <dgm:bulletEnabled val="1"/>
        </dgm:presLayoutVars>
      </dgm:prSet>
      <dgm:spPr/>
      <dgm:t>
        <a:bodyPr/>
        <a:lstStyle/>
        <a:p>
          <a:endParaRPr lang="es-ES"/>
        </a:p>
      </dgm:t>
    </dgm:pt>
    <dgm:pt modelId="{23A100DB-BDB3-4CFA-A0AE-37A2FDB046D0}" type="pres">
      <dgm:prSet presAssocID="{47085C55-D5D7-44AE-87A5-19261FEA96D6}" presName="descendantText" presStyleLbl="alignAccFollowNode1" presStyleIdx="1" presStyleCnt="3">
        <dgm:presLayoutVars>
          <dgm:bulletEnabled val="1"/>
        </dgm:presLayoutVars>
      </dgm:prSet>
      <dgm:spPr/>
      <dgm:t>
        <a:bodyPr/>
        <a:lstStyle/>
        <a:p>
          <a:endParaRPr lang="es-ES"/>
        </a:p>
      </dgm:t>
    </dgm:pt>
    <dgm:pt modelId="{6ACF691B-44F5-4140-9F5B-BB198F9F9ACF}" type="pres">
      <dgm:prSet presAssocID="{39D0505E-482D-42A0-AC36-897F3A578F58}" presName="sp" presStyleCnt="0"/>
      <dgm:spPr/>
    </dgm:pt>
    <dgm:pt modelId="{2CB9197E-7A1A-4A29-B15A-C19EB03F43EB}" type="pres">
      <dgm:prSet presAssocID="{D8355948-7D32-4126-B3D4-DF06E4DEE543}" presName="linNode" presStyleCnt="0"/>
      <dgm:spPr/>
    </dgm:pt>
    <dgm:pt modelId="{B67D7A39-D92D-408D-A39E-1E16FBE2B61C}" type="pres">
      <dgm:prSet presAssocID="{D8355948-7D32-4126-B3D4-DF06E4DEE543}" presName="parentText" presStyleLbl="node1" presStyleIdx="2" presStyleCnt="3">
        <dgm:presLayoutVars>
          <dgm:chMax val="1"/>
          <dgm:bulletEnabled val="1"/>
        </dgm:presLayoutVars>
      </dgm:prSet>
      <dgm:spPr/>
      <dgm:t>
        <a:bodyPr/>
        <a:lstStyle/>
        <a:p>
          <a:endParaRPr lang="es-ES"/>
        </a:p>
      </dgm:t>
    </dgm:pt>
    <dgm:pt modelId="{12D99D1A-50D4-4632-A042-15E854EF3278}" type="pres">
      <dgm:prSet presAssocID="{D8355948-7D32-4126-B3D4-DF06E4DEE543}" presName="descendantText" presStyleLbl="alignAccFollowNode1" presStyleIdx="2" presStyleCnt="3">
        <dgm:presLayoutVars>
          <dgm:bulletEnabled val="1"/>
        </dgm:presLayoutVars>
      </dgm:prSet>
      <dgm:spPr/>
      <dgm:t>
        <a:bodyPr/>
        <a:lstStyle/>
        <a:p>
          <a:endParaRPr lang="es-ES"/>
        </a:p>
      </dgm:t>
    </dgm:pt>
  </dgm:ptLst>
  <dgm:cxnLst>
    <dgm:cxn modelId="{8E47CAE1-0178-4AE8-BA89-AD70986E7C69}" type="presOf" srcId="{4197B5FE-EB07-4ED9-9698-94D48BD86575}" destId="{3A1D71F2-6948-4E45-8A26-539432A089A1}" srcOrd="0" destOrd="1" presId="urn:microsoft.com/office/officeart/2005/8/layout/vList5"/>
    <dgm:cxn modelId="{66C0A752-4CB6-4EC3-AD29-DB90D8053235}" type="presOf" srcId="{C94E3594-B424-46F6-ABAE-1C01A56FB6D8}" destId="{294D0DA7-7DE8-427F-97A1-707ED1AFE9A7}" srcOrd="0" destOrd="0" presId="urn:microsoft.com/office/officeart/2005/8/layout/vList5"/>
    <dgm:cxn modelId="{CE5A4159-2AC6-47DC-91C1-D20995A4DB92}" type="presOf" srcId="{7D7675DB-A8A1-41FD-BD5A-8F5F81060B32}" destId="{1E417C68-FF83-4D2A-9ABA-B109D831653E}" srcOrd="0" destOrd="0" presId="urn:microsoft.com/office/officeart/2005/8/layout/vList5"/>
    <dgm:cxn modelId="{CC778868-825F-4B76-9872-4B23598E35C2}" type="presOf" srcId="{3711CD4D-AFAB-4941-A6A0-B5D53D7E251F}" destId="{3A1D71F2-6948-4E45-8A26-539432A089A1}" srcOrd="0" destOrd="0" presId="urn:microsoft.com/office/officeart/2005/8/layout/vList5"/>
    <dgm:cxn modelId="{223C0940-7C28-43A6-B87F-A21C93DC6EBE}" type="presOf" srcId="{3C096614-C07B-4913-ACB5-4B0BCE078F36}" destId="{12D99D1A-50D4-4632-A042-15E854EF3278}" srcOrd="0" destOrd="0" presId="urn:microsoft.com/office/officeart/2005/8/layout/vList5"/>
    <dgm:cxn modelId="{BA2D875C-0C53-4490-B009-A91A3E878E6E}" srcId="{7D7675DB-A8A1-41FD-BD5A-8F5F81060B32}" destId="{3711CD4D-AFAB-4941-A6A0-B5D53D7E251F}" srcOrd="0" destOrd="0" parTransId="{D2A62FB5-5279-4BAA-85D7-4F912A7F7FFB}" sibTransId="{B3729BBD-ADD7-4955-9B63-326DA2F69FC0}"/>
    <dgm:cxn modelId="{012984D6-3E87-4496-B1ED-54A69DA6967D}" srcId="{C94E3594-B424-46F6-ABAE-1C01A56FB6D8}" destId="{7D7675DB-A8A1-41FD-BD5A-8F5F81060B32}" srcOrd="0" destOrd="0" parTransId="{3E8FD219-6BFB-4376-A654-E501CAE7E977}" sibTransId="{71D62C5F-1338-4219-9BE0-53B81F8C38F3}"/>
    <dgm:cxn modelId="{0B79A3FD-8520-4C69-909F-57A51EA1E723}" srcId="{C94E3594-B424-46F6-ABAE-1C01A56FB6D8}" destId="{D8355948-7D32-4126-B3D4-DF06E4DEE543}" srcOrd="2" destOrd="0" parTransId="{E363544C-4CB3-4094-A0CB-681C3FD76D59}" sibTransId="{4A006BD7-ADE5-44AD-B676-77A597452222}"/>
    <dgm:cxn modelId="{B9C81944-5143-464D-950E-EF84974FBEB1}" type="presOf" srcId="{30823758-A0CF-410D-B8C3-9FABACB88DB5}" destId="{23A100DB-BDB3-4CFA-A0AE-37A2FDB046D0}" srcOrd="0" destOrd="0" presId="urn:microsoft.com/office/officeart/2005/8/layout/vList5"/>
    <dgm:cxn modelId="{62AF6333-1192-43E3-928D-CB168EF617DD}" type="presOf" srcId="{47085C55-D5D7-44AE-87A5-19261FEA96D6}" destId="{351A3BF1-730D-4FAE-A5B8-43D6AC0DF7B0}" srcOrd="0" destOrd="0" presId="urn:microsoft.com/office/officeart/2005/8/layout/vList5"/>
    <dgm:cxn modelId="{802912C1-E99F-4577-8491-32F8CD78110E}" srcId="{D8355948-7D32-4126-B3D4-DF06E4DEE543}" destId="{3C096614-C07B-4913-ACB5-4B0BCE078F36}" srcOrd="0" destOrd="0" parTransId="{7356EB40-3BCF-4616-BF9B-F1A8C4979BB6}" sibTransId="{6A2362D0-024E-4542-8DF4-070E237624BB}"/>
    <dgm:cxn modelId="{55E5C73D-351C-410C-BFEE-FB1087E3C65D}" type="presOf" srcId="{8A339E31-AFB4-49B1-8C82-68F3A4F087E2}" destId="{12D99D1A-50D4-4632-A042-15E854EF3278}" srcOrd="0" destOrd="1" presId="urn:microsoft.com/office/officeart/2005/8/layout/vList5"/>
    <dgm:cxn modelId="{DA5FF8D4-250C-4010-A85D-448BB6F1FBFD}" srcId="{C94E3594-B424-46F6-ABAE-1C01A56FB6D8}" destId="{47085C55-D5D7-44AE-87A5-19261FEA96D6}" srcOrd="1" destOrd="0" parTransId="{5DFE0679-2F3F-457F-AD0F-317208BE6869}" sibTransId="{39D0505E-482D-42A0-AC36-897F3A578F58}"/>
    <dgm:cxn modelId="{6AA123B4-B737-4E98-BE47-275801F93B4A}" type="presOf" srcId="{D8355948-7D32-4126-B3D4-DF06E4DEE543}" destId="{B67D7A39-D92D-408D-A39E-1E16FBE2B61C}" srcOrd="0" destOrd="0" presId="urn:microsoft.com/office/officeart/2005/8/layout/vList5"/>
    <dgm:cxn modelId="{0DAEF411-9401-4C8B-82F2-7A3478418660}" srcId="{47085C55-D5D7-44AE-87A5-19261FEA96D6}" destId="{30823758-A0CF-410D-B8C3-9FABACB88DB5}" srcOrd="0" destOrd="0" parTransId="{5248308D-EFFC-48F0-8EB9-6C2DE8C503BA}" sibTransId="{0E12EFAF-A760-43DB-9199-A96D531C9F7B}"/>
    <dgm:cxn modelId="{F7FBFDB5-550D-4E6B-BEEE-BCA84A41D144}" srcId="{7D7675DB-A8A1-41FD-BD5A-8F5F81060B32}" destId="{4197B5FE-EB07-4ED9-9698-94D48BD86575}" srcOrd="1" destOrd="0" parTransId="{F288ABF4-F3EA-4F87-8711-227DC798595B}" sibTransId="{48B0CE8F-5CD7-42E1-ABD8-3BE69F2F26A4}"/>
    <dgm:cxn modelId="{D3954166-4B1E-4D7E-9CA1-B849C0370A83}" srcId="{D8355948-7D32-4126-B3D4-DF06E4DEE543}" destId="{8A339E31-AFB4-49B1-8C82-68F3A4F087E2}" srcOrd="1" destOrd="0" parTransId="{C39C55F6-DD09-48B1-B91F-C2E5C5D79B26}" sibTransId="{3077911B-74C2-43F7-A2AB-9BB2A6B0DE38}"/>
    <dgm:cxn modelId="{159A6CFA-BB8E-4EF6-AC88-FBF4BB2D2D27}" type="presParOf" srcId="{294D0DA7-7DE8-427F-97A1-707ED1AFE9A7}" destId="{C1F3EBCA-A863-4EF9-A4A6-63134E4BCBF3}" srcOrd="0" destOrd="0" presId="urn:microsoft.com/office/officeart/2005/8/layout/vList5"/>
    <dgm:cxn modelId="{5D1D278D-5971-4F59-86FE-4B6CDA6F6FFB}" type="presParOf" srcId="{C1F3EBCA-A863-4EF9-A4A6-63134E4BCBF3}" destId="{1E417C68-FF83-4D2A-9ABA-B109D831653E}" srcOrd="0" destOrd="0" presId="urn:microsoft.com/office/officeart/2005/8/layout/vList5"/>
    <dgm:cxn modelId="{CFE3FA85-BE94-4C11-9BEA-760DF5F4BEAC}" type="presParOf" srcId="{C1F3EBCA-A863-4EF9-A4A6-63134E4BCBF3}" destId="{3A1D71F2-6948-4E45-8A26-539432A089A1}" srcOrd="1" destOrd="0" presId="urn:microsoft.com/office/officeart/2005/8/layout/vList5"/>
    <dgm:cxn modelId="{4A0B22B6-8D4D-4CCB-A378-80B36B5FF46E}" type="presParOf" srcId="{294D0DA7-7DE8-427F-97A1-707ED1AFE9A7}" destId="{C9A47BF2-0751-4AA8-A415-1EF95A20B658}" srcOrd="1" destOrd="0" presId="urn:microsoft.com/office/officeart/2005/8/layout/vList5"/>
    <dgm:cxn modelId="{01B93DB9-8284-48AB-9A0F-E9D3BB1E1BE8}" type="presParOf" srcId="{294D0DA7-7DE8-427F-97A1-707ED1AFE9A7}" destId="{89B0A885-8179-4A22-B1E7-E80D7F64EAA0}" srcOrd="2" destOrd="0" presId="urn:microsoft.com/office/officeart/2005/8/layout/vList5"/>
    <dgm:cxn modelId="{C12029B5-4121-41DC-A237-55E918C4B714}" type="presParOf" srcId="{89B0A885-8179-4A22-B1E7-E80D7F64EAA0}" destId="{351A3BF1-730D-4FAE-A5B8-43D6AC0DF7B0}" srcOrd="0" destOrd="0" presId="urn:microsoft.com/office/officeart/2005/8/layout/vList5"/>
    <dgm:cxn modelId="{27C91A8C-5460-4C70-A131-1259DCF0F387}" type="presParOf" srcId="{89B0A885-8179-4A22-B1E7-E80D7F64EAA0}" destId="{23A100DB-BDB3-4CFA-A0AE-37A2FDB046D0}" srcOrd="1" destOrd="0" presId="urn:microsoft.com/office/officeart/2005/8/layout/vList5"/>
    <dgm:cxn modelId="{84EF07AC-461E-4615-8522-BB5E680F600D}" type="presParOf" srcId="{294D0DA7-7DE8-427F-97A1-707ED1AFE9A7}" destId="{6ACF691B-44F5-4140-9F5B-BB198F9F9ACF}" srcOrd="3" destOrd="0" presId="urn:microsoft.com/office/officeart/2005/8/layout/vList5"/>
    <dgm:cxn modelId="{F8848463-74A6-4E55-ABAF-542B9DA2785F}" type="presParOf" srcId="{294D0DA7-7DE8-427F-97A1-707ED1AFE9A7}" destId="{2CB9197E-7A1A-4A29-B15A-C19EB03F43EB}" srcOrd="4" destOrd="0" presId="urn:microsoft.com/office/officeart/2005/8/layout/vList5"/>
    <dgm:cxn modelId="{7439A2F3-742F-4368-BAC4-F1D5EF4CC1CD}" type="presParOf" srcId="{2CB9197E-7A1A-4A29-B15A-C19EB03F43EB}" destId="{B67D7A39-D92D-408D-A39E-1E16FBE2B61C}" srcOrd="0" destOrd="0" presId="urn:microsoft.com/office/officeart/2005/8/layout/vList5"/>
    <dgm:cxn modelId="{DF7AB4EE-E6B7-42B4-9159-45DE80EA50CF}" type="presParOf" srcId="{2CB9197E-7A1A-4A29-B15A-C19EB03F43EB}" destId="{12D99D1A-50D4-4632-A042-15E854EF327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97A05D-8C6D-4476-990D-CE9BE4F0A6B2}"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ES"/>
        </a:p>
      </dgm:t>
    </dgm:pt>
    <dgm:pt modelId="{E7D4D4D0-2E02-4706-958A-C6547535299E}">
      <dgm:prSet phldrT="[Texto]" custT="1"/>
      <dgm:spPr>
        <a:solidFill>
          <a:srgbClr val="92D050"/>
        </a:solidFill>
      </dgm:spPr>
      <dgm:t>
        <a:bodyPr/>
        <a:lstStyle/>
        <a:p>
          <a:r>
            <a:rPr lang="es-ES" sz="4400" b="1" dirty="0" smtClean="0">
              <a:solidFill>
                <a:schemeClr val="tx1"/>
              </a:solidFill>
            </a:rPr>
            <a:t>85% EPITELIALES  </a:t>
          </a:r>
        </a:p>
        <a:p>
          <a:r>
            <a:rPr lang="es-ES" sz="2400" b="0" dirty="0" smtClean="0">
              <a:solidFill>
                <a:schemeClr val="tx1"/>
              </a:solidFill>
            </a:rPr>
            <a:t>PACIENTES MAYORES, EXCEPCIONAL &lt; 40 AÑOS</a:t>
          </a:r>
          <a:endParaRPr lang="es-ES" sz="2400" b="0" dirty="0">
            <a:solidFill>
              <a:schemeClr val="tx1"/>
            </a:solidFill>
          </a:endParaRPr>
        </a:p>
      </dgm:t>
    </dgm:pt>
    <dgm:pt modelId="{3D8BCECD-1B87-4059-B9DA-423F65AA4CA8}" type="parTrans" cxnId="{C7BC36D0-6377-4F75-A272-00CED6012D4F}">
      <dgm:prSet/>
      <dgm:spPr/>
      <dgm:t>
        <a:bodyPr/>
        <a:lstStyle/>
        <a:p>
          <a:endParaRPr lang="es-ES"/>
        </a:p>
      </dgm:t>
    </dgm:pt>
    <dgm:pt modelId="{24F5A008-B9D8-4A4C-9396-277AA8D7F744}" type="sibTrans" cxnId="{C7BC36D0-6377-4F75-A272-00CED6012D4F}">
      <dgm:prSet/>
      <dgm:spPr/>
      <dgm:t>
        <a:bodyPr/>
        <a:lstStyle/>
        <a:p>
          <a:endParaRPr lang="es-ES"/>
        </a:p>
      </dgm:t>
    </dgm:pt>
    <dgm:pt modelId="{A9FB3367-E0EF-4A4D-903C-BFFD163DBC7E}">
      <dgm:prSet phldrT="[Texto]" custT="1"/>
      <dgm:spPr>
        <a:solidFill>
          <a:schemeClr val="accent2">
            <a:lumMod val="20000"/>
            <a:lumOff val="80000"/>
          </a:schemeClr>
        </a:solidFill>
      </dgm:spPr>
      <dgm:t>
        <a:bodyPr/>
        <a:lstStyle/>
        <a:p>
          <a:pPr algn="ctr"/>
          <a:r>
            <a:rPr lang="es-ES" sz="2000" b="1" u="sng" dirty="0" smtClean="0">
              <a:solidFill>
                <a:schemeClr val="tx1"/>
              </a:solidFill>
            </a:rPr>
            <a:t>SEROSO</a:t>
          </a:r>
        </a:p>
        <a:p>
          <a:pPr algn="ctr"/>
          <a:r>
            <a:rPr lang="es-ES" sz="1600" dirty="0" smtClean="0">
              <a:solidFill>
                <a:schemeClr val="tx1"/>
              </a:solidFill>
              <a:effectLst/>
            </a:rPr>
            <a:t>El más frecuente</a:t>
          </a:r>
        </a:p>
        <a:p>
          <a:pPr algn="ctr"/>
          <a:r>
            <a:rPr lang="es-ES" sz="1600" dirty="0" smtClean="0">
              <a:solidFill>
                <a:schemeClr val="tx1"/>
              </a:solidFill>
              <a:effectLst/>
            </a:rPr>
            <a:t> 70% de los casos es bilateral</a:t>
          </a:r>
        </a:p>
        <a:p>
          <a:pPr algn="ctr"/>
          <a:r>
            <a:rPr lang="es-ES" sz="1600" dirty="0" smtClean="0">
              <a:solidFill>
                <a:schemeClr val="tx1"/>
              </a:solidFill>
              <a:effectLst/>
            </a:rPr>
            <a:t>Calcificaciones : cuerpos de </a:t>
          </a:r>
          <a:r>
            <a:rPr lang="es-ES" sz="1600" dirty="0" err="1" smtClean="0">
              <a:solidFill>
                <a:schemeClr val="tx1"/>
              </a:solidFill>
              <a:effectLst/>
            </a:rPr>
            <a:t>psamoma</a:t>
          </a:r>
          <a:r>
            <a:rPr lang="es-ES" sz="1700" dirty="0" smtClean="0">
              <a:solidFill>
                <a:schemeClr val="tx1"/>
              </a:solidFill>
              <a:effectLst/>
            </a:rPr>
            <a:t>)</a:t>
          </a:r>
          <a:endParaRPr lang="es-ES" sz="1700" dirty="0">
            <a:solidFill>
              <a:schemeClr val="tx1"/>
            </a:solidFill>
          </a:endParaRPr>
        </a:p>
      </dgm:t>
    </dgm:pt>
    <dgm:pt modelId="{3E5ACCCB-29CB-403F-BFAE-5E0461D322DD}" type="parTrans" cxnId="{BCA524FF-E15A-43A1-849B-FE1ABE8C2CC4}">
      <dgm:prSet/>
      <dgm:spPr/>
      <dgm:t>
        <a:bodyPr/>
        <a:lstStyle/>
        <a:p>
          <a:endParaRPr lang="es-ES"/>
        </a:p>
      </dgm:t>
    </dgm:pt>
    <dgm:pt modelId="{612E924A-BE6C-4CC6-8CD7-2816C478D505}" type="sibTrans" cxnId="{BCA524FF-E15A-43A1-849B-FE1ABE8C2CC4}">
      <dgm:prSet/>
      <dgm:spPr/>
      <dgm:t>
        <a:bodyPr/>
        <a:lstStyle/>
        <a:p>
          <a:endParaRPr lang="es-ES"/>
        </a:p>
      </dgm:t>
    </dgm:pt>
    <dgm:pt modelId="{D1D436D7-473B-46B7-96BD-DF80ADB21F88}">
      <dgm:prSet phldrT="[Texto]" custT="1"/>
      <dgm:spPr>
        <a:solidFill>
          <a:schemeClr val="bg2">
            <a:lumMod val="90000"/>
          </a:schemeClr>
        </a:solidFill>
      </dgm:spPr>
      <dgm:t>
        <a:bodyPr/>
        <a:lstStyle/>
        <a:p>
          <a:r>
            <a:rPr lang="es-ES" sz="2000" b="1" u="sng" dirty="0" smtClean="0">
              <a:solidFill>
                <a:schemeClr val="tx1"/>
              </a:solidFill>
              <a:effectLst/>
            </a:rPr>
            <a:t>MUCINOSO</a:t>
          </a:r>
        </a:p>
        <a:p>
          <a:r>
            <a:rPr lang="es-ES" sz="1900" dirty="0" smtClean="0">
              <a:solidFill>
                <a:schemeClr val="tx1"/>
              </a:solidFill>
              <a:effectLst/>
            </a:rPr>
            <a:t> 80% son benignos</a:t>
          </a:r>
        </a:p>
        <a:p>
          <a:r>
            <a:rPr lang="es-ES" sz="1900" dirty="0" err="1" smtClean="0">
              <a:solidFill>
                <a:schemeClr val="tx1"/>
              </a:solidFill>
              <a:effectLst/>
            </a:rPr>
            <a:t>Pseudomixoma</a:t>
          </a:r>
          <a:r>
            <a:rPr lang="es-ES" sz="1900" dirty="0" smtClean="0">
              <a:solidFill>
                <a:schemeClr val="tx1"/>
              </a:solidFill>
              <a:effectLst/>
            </a:rPr>
            <a:t> peritoneal</a:t>
          </a:r>
          <a:endParaRPr lang="es-ES" sz="1900" dirty="0">
            <a:solidFill>
              <a:schemeClr val="tx1"/>
            </a:solidFill>
          </a:endParaRPr>
        </a:p>
      </dgm:t>
    </dgm:pt>
    <dgm:pt modelId="{4BB9A89E-71DE-43FE-B606-DDE86690B40D}" type="parTrans" cxnId="{ECB47BBA-3C4F-42E9-9082-82E3A22F69D4}">
      <dgm:prSet/>
      <dgm:spPr/>
      <dgm:t>
        <a:bodyPr/>
        <a:lstStyle/>
        <a:p>
          <a:endParaRPr lang="es-ES"/>
        </a:p>
      </dgm:t>
    </dgm:pt>
    <dgm:pt modelId="{DD955FC0-D16A-41A1-AAEB-717DB91C4A12}" type="sibTrans" cxnId="{ECB47BBA-3C4F-42E9-9082-82E3A22F69D4}">
      <dgm:prSet/>
      <dgm:spPr/>
      <dgm:t>
        <a:bodyPr/>
        <a:lstStyle/>
        <a:p>
          <a:endParaRPr lang="es-ES"/>
        </a:p>
      </dgm:t>
    </dgm:pt>
    <dgm:pt modelId="{B312E5E0-05DE-49BB-BD1C-5DFCDBE7B7CB}">
      <dgm:prSet phldrT="[Texto]" custT="1"/>
      <dgm:spPr>
        <a:solidFill>
          <a:schemeClr val="accent1">
            <a:lumMod val="40000"/>
            <a:lumOff val="60000"/>
          </a:schemeClr>
        </a:solidFill>
      </dgm:spPr>
      <dgm:t>
        <a:bodyPr/>
        <a:lstStyle/>
        <a:p>
          <a:r>
            <a:rPr lang="es-ES" sz="1800" b="1" u="sng" dirty="0" smtClean="0">
              <a:solidFill>
                <a:schemeClr val="tx1"/>
              </a:solidFill>
              <a:effectLst/>
            </a:rPr>
            <a:t>ENDOMETRIOIDE</a:t>
          </a:r>
        </a:p>
        <a:p>
          <a:r>
            <a:rPr lang="es-ES" sz="1800" dirty="0" smtClean="0">
              <a:solidFill>
                <a:schemeClr val="tx1"/>
              </a:solidFill>
              <a:effectLst/>
            </a:rPr>
            <a:t>Malignos</a:t>
          </a:r>
        </a:p>
        <a:p>
          <a:r>
            <a:rPr lang="es-ES" sz="1800" dirty="0" smtClean="0">
              <a:solidFill>
                <a:schemeClr val="tx1"/>
              </a:solidFill>
              <a:effectLst/>
            </a:rPr>
            <a:t>10%  asociados a endometriosis ovárica</a:t>
          </a:r>
        </a:p>
        <a:p>
          <a:r>
            <a:rPr lang="es-ES" sz="1800" dirty="0" smtClean="0">
              <a:solidFill>
                <a:schemeClr val="tx1"/>
              </a:solidFill>
              <a:effectLst/>
            </a:rPr>
            <a:t>30% de casos asociados a </a:t>
          </a:r>
          <a:r>
            <a:rPr lang="es-ES" sz="1800" dirty="0" err="1" smtClean="0">
              <a:solidFill>
                <a:schemeClr val="tx1"/>
              </a:solidFill>
              <a:effectLst/>
            </a:rPr>
            <a:t>Adenoca</a:t>
          </a:r>
          <a:r>
            <a:rPr lang="es-ES" sz="1800" dirty="0" smtClean="0">
              <a:solidFill>
                <a:schemeClr val="tx1"/>
              </a:solidFill>
              <a:effectLst/>
            </a:rPr>
            <a:t>. Endometrial primario</a:t>
          </a:r>
          <a:endParaRPr lang="es-ES" sz="1800" dirty="0">
            <a:solidFill>
              <a:schemeClr val="tx1"/>
            </a:solidFill>
          </a:endParaRPr>
        </a:p>
      </dgm:t>
    </dgm:pt>
    <dgm:pt modelId="{FB302594-BDFD-471C-81E6-619BEB802C91}" type="parTrans" cxnId="{4A6DECD4-D8DB-4AED-B9D0-F3F40445F6DB}">
      <dgm:prSet/>
      <dgm:spPr/>
      <dgm:t>
        <a:bodyPr/>
        <a:lstStyle/>
        <a:p>
          <a:endParaRPr lang="es-ES"/>
        </a:p>
      </dgm:t>
    </dgm:pt>
    <dgm:pt modelId="{3D9DDE60-EE8B-4E4C-899A-E81A4363D2BA}" type="sibTrans" cxnId="{4A6DECD4-D8DB-4AED-B9D0-F3F40445F6DB}">
      <dgm:prSet/>
      <dgm:spPr/>
      <dgm:t>
        <a:bodyPr/>
        <a:lstStyle/>
        <a:p>
          <a:endParaRPr lang="es-ES"/>
        </a:p>
      </dgm:t>
    </dgm:pt>
    <dgm:pt modelId="{5D5FAFFF-C8C9-40C9-B47D-A25D88648B28}">
      <dgm:prSet/>
      <dgm:spPr>
        <a:solidFill>
          <a:srgbClr val="E6F084"/>
        </a:solidFill>
      </dgm:spPr>
      <dgm:t>
        <a:bodyPr/>
        <a:lstStyle/>
        <a:p>
          <a:r>
            <a:rPr lang="es-ES" b="1" u="sng" dirty="0" smtClean="0">
              <a:solidFill>
                <a:schemeClr val="tx1"/>
              </a:solidFill>
              <a:effectLst/>
            </a:rPr>
            <a:t>T. BRENNER</a:t>
          </a:r>
        </a:p>
        <a:p>
          <a:r>
            <a:rPr lang="es-ES" dirty="0" smtClean="0">
              <a:solidFill>
                <a:schemeClr val="tx1"/>
              </a:solidFill>
              <a:effectLst/>
            </a:rPr>
            <a:t>Benignos. </a:t>
          </a:r>
        </a:p>
        <a:p>
          <a:r>
            <a:rPr lang="es-ES" dirty="0" smtClean="0">
              <a:solidFill>
                <a:schemeClr val="tx1"/>
              </a:solidFill>
              <a:effectLst/>
            </a:rPr>
            <a:t>Epitelio transicional.</a:t>
          </a:r>
          <a:endParaRPr lang="es-ES" dirty="0">
            <a:solidFill>
              <a:schemeClr val="tx1"/>
            </a:solidFill>
            <a:effectLst/>
            <a:latin typeface="Times New Roman"/>
            <a:ea typeface="Times New Roman"/>
          </a:endParaRPr>
        </a:p>
      </dgm:t>
    </dgm:pt>
    <dgm:pt modelId="{86F8C1A4-30AE-442B-A1D5-708333362672}" type="parTrans" cxnId="{57FA8E14-0459-4E0D-BD69-022172BE9C4A}">
      <dgm:prSet/>
      <dgm:spPr/>
      <dgm:t>
        <a:bodyPr/>
        <a:lstStyle/>
        <a:p>
          <a:endParaRPr lang="es-ES"/>
        </a:p>
      </dgm:t>
    </dgm:pt>
    <dgm:pt modelId="{D7EC9DBB-E60D-46FB-AAAC-387E4A6687DB}" type="sibTrans" cxnId="{57FA8E14-0459-4E0D-BD69-022172BE9C4A}">
      <dgm:prSet/>
      <dgm:spPr/>
      <dgm:t>
        <a:bodyPr/>
        <a:lstStyle/>
        <a:p>
          <a:endParaRPr lang="es-ES"/>
        </a:p>
      </dgm:t>
    </dgm:pt>
    <dgm:pt modelId="{8EAC4257-4D63-48CB-A163-FFA5EF985273}">
      <dgm:prSet/>
      <dgm:spPr>
        <a:solidFill>
          <a:schemeClr val="accent6">
            <a:lumMod val="60000"/>
            <a:lumOff val="40000"/>
          </a:schemeClr>
        </a:solidFill>
      </dgm:spPr>
      <dgm:t>
        <a:bodyPr/>
        <a:lstStyle/>
        <a:p>
          <a:r>
            <a:rPr lang="es-ES" b="1" u="sng" dirty="0" smtClean="0">
              <a:solidFill>
                <a:schemeClr val="tx1"/>
              </a:solidFill>
              <a:effectLst/>
            </a:rPr>
            <a:t>CÉLULAS CLARAS</a:t>
          </a:r>
        </a:p>
        <a:p>
          <a:r>
            <a:rPr lang="es-ES" b="0" dirty="0" smtClean="0">
              <a:solidFill>
                <a:schemeClr val="tx1"/>
              </a:solidFill>
              <a:effectLst/>
            </a:rPr>
            <a:t>Malignos</a:t>
          </a:r>
        </a:p>
        <a:p>
          <a:r>
            <a:rPr lang="es-ES" b="0" dirty="0" smtClean="0">
              <a:solidFill>
                <a:schemeClr val="tx1"/>
              </a:solidFill>
              <a:effectLst/>
            </a:rPr>
            <a:t>El tumor maligno más frecuente en caso de  endometriosis</a:t>
          </a:r>
          <a:endParaRPr lang="es-ES" b="0" dirty="0">
            <a:solidFill>
              <a:schemeClr val="tx1"/>
            </a:solidFill>
            <a:effectLst/>
            <a:latin typeface="Times New Roman"/>
            <a:ea typeface="Times New Roman"/>
          </a:endParaRPr>
        </a:p>
      </dgm:t>
    </dgm:pt>
    <dgm:pt modelId="{AA26CBF0-D361-46BA-9E83-40169068696F}" type="sibTrans" cxnId="{C16FA53B-0A95-4177-990F-1134E842B219}">
      <dgm:prSet/>
      <dgm:spPr/>
      <dgm:t>
        <a:bodyPr/>
        <a:lstStyle/>
        <a:p>
          <a:endParaRPr lang="es-ES"/>
        </a:p>
      </dgm:t>
    </dgm:pt>
    <dgm:pt modelId="{F9A72CA0-C4C7-4B2F-A4F7-4A0A40878C68}" type="parTrans" cxnId="{C16FA53B-0A95-4177-990F-1134E842B219}">
      <dgm:prSet/>
      <dgm:spPr/>
      <dgm:t>
        <a:bodyPr/>
        <a:lstStyle/>
        <a:p>
          <a:endParaRPr lang="es-ES"/>
        </a:p>
      </dgm:t>
    </dgm:pt>
    <dgm:pt modelId="{C287E9B1-53E2-4C39-8FBF-8CF51482F9A4}" type="pres">
      <dgm:prSet presAssocID="{6697A05D-8C6D-4476-990D-CE9BE4F0A6B2}" presName="composite" presStyleCnt="0">
        <dgm:presLayoutVars>
          <dgm:chMax val="1"/>
          <dgm:dir/>
          <dgm:resizeHandles val="exact"/>
        </dgm:presLayoutVars>
      </dgm:prSet>
      <dgm:spPr/>
      <dgm:t>
        <a:bodyPr/>
        <a:lstStyle/>
        <a:p>
          <a:endParaRPr lang="es-ES"/>
        </a:p>
      </dgm:t>
    </dgm:pt>
    <dgm:pt modelId="{7792BFBA-A492-42E8-A66F-01DF303FE66B}" type="pres">
      <dgm:prSet presAssocID="{E7D4D4D0-2E02-4706-958A-C6547535299E}" presName="roof" presStyleLbl="dkBgShp" presStyleIdx="0" presStyleCnt="2" custScaleY="86578" custLinFactNeighborX="123" custLinFactNeighborY="-11114"/>
      <dgm:spPr/>
      <dgm:t>
        <a:bodyPr/>
        <a:lstStyle/>
        <a:p>
          <a:endParaRPr lang="es-ES"/>
        </a:p>
      </dgm:t>
    </dgm:pt>
    <dgm:pt modelId="{5D623636-DCF9-429A-A6B7-239A3126FD9E}" type="pres">
      <dgm:prSet presAssocID="{E7D4D4D0-2E02-4706-958A-C6547535299E}" presName="pillars" presStyleCnt="0"/>
      <dgm:spPr/>
    </dgm:pt>
    <dgm:pt modelId="{A40195E9-1A76-4B42-88CB-79143557C8E8}" type="pres">
      <dgm:prSet presAssocID="{E7D4D4D0-2E02-4706-958A-C6547535299E}" presName="pillar1" presStyleLbl="node1" presStyleIdx="0" presStyleCnt="5" custScaleY="103252">
        <dgm:presLayoutVars>
          <dgm:bulletEnabled val="1"/>
        </dgm:presLayoutVars>
      </dgm:prSet>
      <dgm:spPr/>
      <dgm:t>
        <a:bodyPr/>
        <a:lstStyle/>
        <a:p>
          <a:endParaRPr lang="es-ES"/>
        </a:p>
      </dgm:t>
    </dgm:pt>
    <dgm:pt modelId="{308CA636-D2AF-45C3-8427-3CBC18CD5CD1}" type="pres">
      <dgm:prSet presAssocID="{D1D436D7-473B-46B7-96BD-DF80ADB21F88}" presName="pillarX" presStyleLbl="node1" presStyleIdx="1" presStyleCnt="5" custScaleY="103252">
        <dgm:presLayoutVars>
          <dgm:bulletEnabled val="1"/>
        </dgm:presLayoutVars>
      </dgm:prSet>
      <dgm:spPr/>
      <dgm:t>
        <a:bodyPr/>
        <a:lstStyle/>
        <a:p>
          <a:endParaRPr lang="es-ES"/>
        </a:p>
      </dgm:t>
    </dgm:pt>
    <dgm:pt modelId="{BC851AFC-3BA5-4C2F-875C-1F53C8289890}" type="pres">
      <dgm:prSet presAssocID="{B312E5E0-05DE-49BB-BD1C-5DFCDBE7B7CB}" presName="pillarX" presStyleLbl="node1" presStyleIdx="2" presStyleCnt="5" custScaleX="109349" custScaleY="101930" custLinFactNeighborX="625" custLinFactNeighborY="-661">
        <dgm:presLayoutVars>
          <dgm:bulletEnabled val="1"/>
        </dgm:presLayoutVars>
      </dgm:prSet>
      <dgm:spPr/>
      <dgm:t>
        <a:bodyPr/>
        <a:lstStyle/>
        <a:p>
          <a:endParaRPr lang="es-ES"/>
        </a:p>
      </dgm:t>
    </dgm:pt>
    <dgm:pt modelId="{D739A5FB-316D-4E20-9264-6C86866CF438}" type="pres">
      <dgm:prSet presAssocID="{8EAC4257-4D63-48CB-A163-FFA5EF985273}" presName="pillarX" presStyleLbl="node1" presStyleIdx="3" presStyleCnt="5" custScaleY="104574" custLinFactNeighborX="0" custLinFactNeighborY="661">
        <dgm:presLayoutVars>
          <dgm:bulletEnabled val="1"/>
        </dgm:presLayoutVars>
      </dgm:prSet>
      <dgm:spPr/>
      <dgm:t>
        <a:bodyPr/>
        <a:lstStyle/>
        <a:p>
          <a:endParaRPr lang="es-ES"/>
        </a:p>
      </dgm:t>
    </dgm:pt>
    <dgm:pt modelId="{8375A6B7-68D6-4390-ADB5-BD7FBA239D1D}" type="pres">
      <dgm:prSet presAssocID="{5D5FAFFF-C8C9-40C9-B47D-A25D88648B28}" presName="pillarX" presStyleLbl="node1" presStyleIdx="4" presStyleCnt="5" custScaleY="103252">
        <dgm:presLayoutVars>
          <dgm:bulletEnabled val="1"/>
        </dgm:presLayoutVars>
      </dgm:prSet>
      <dgm:spPr/>
      <dgm:t>
        <a:bodyPr/>
        <a:lstStyle/>
        <a:p>
          <a:endParaRPr lang="es-ES"/>
        </a:p>
      </dgm:t>
    </dgm:pt>
    <dgm:pt modelId="{3CF5E6FA-8358-4680-8E73-FB39574FC8F6}" type="pres">
      <dgm:prSet presAssocID="{E7D4D4D0-2E02-4706-958A-C6547535299E}" presName="base" presStyleLbl="dkBgShp" presStyleIdx="1" presStyleCnt="2"/>
      <dgm:spPr/>
    </dgm:pt>
  </dgm:ptLst>
  <dgm:cxnLst>
    <dgm:cxn modelId="{ECB47BBA-3C4F-42E9-9082-82E3A22F69D4}" srcId="{E7D4D4D0-2E02-4706-958A-C6547535299E}" destId="{D1D436D7-473B-46B7-96BD-DF80ADB21F88}" srcOrd="1" destOrd="0" parTransId="{4BB9A89E-71DE-43FE-B606-DDE86690B40D}" sibTransId="{DD955FC0-D16A-41A1-AAEB-717DB91C4A12}"/>
    <dgm:cxn modelId="{C7BC36D0-6377-4F75-A272-00CED6012D4F}" srcId="{6697A05D-8C6D-4476-990D-CE9BE4F0A6B2}" destId="{E7D4D4D0-2E02-4706-958A-C6547535299E}" srcOrd="0" destOrd="0" parTransId="{3D8BCECD-1B87-4059-B9DA-423F65AA4CA8}" sibTransId="{24F5A008-B9D8-4A4C-9396-277AA8D7F744}"/>
    <dgm:cxn modelId="{C367FDF9-39D4-413D-B498-00B1D7EA519E}" type="presOf" srcId="{A9FB3367-E0EF-4A4D-903C-BFFD163DBC7E}" destId="{A40195E9-1A76-4B42-88CB-79143557C8E8}" srcOrd="0" destOrd="0" presId="urn:microsoft.com/office/officeart/2005/8/layout/hList3"/>
    <dgm:cxn modelId="{C16FA53B-0A95-4177-990F-1134E842B219}" srcId="{E7D4D4D0-2E02-4706-958A-C6547535299E}" destId="{8EAC4257-4D63-48CB-A163-FFA5EF985273}" srcOrd="3" destOrd="0" parTransId="{F9A72CA0-C4C7-4B2F-A4F7-4A0A40878C68}" sibTransId="{AA26CBF0-D361-46BA-9E83-40169068696F}"/>
    <dgm:cxn modelId="{A468FB39-C0F2-4D54-8297-44956D02E51B}" type="presOf" srcId="{B312E5E0-05DE-49BB-BD1C-5DFCDBE7B7CB}" destId="{BC851AFC-3BA5-4C2F-875C-1F53C8289890}" srcOrd="0" destOrd="0" presId="urn:microsoft.com/office/officeart/2005/8/layout/hList3"/>
    <dgm:cxn modelId="{BCA524FF-E15A-43A1-849B-FE1ABE8C2CC4}" srcId="{E7D4D4D0-2E02-4706-958A-C6547535299E}" destId="{A9FB3367-E0EF-4A4D-903C-BFFD163DBC7E}" srcOrd="0" destOrd="0" parTransId="{3E5ACCCB-29CB-403F-BFAE-5E0461D322DD}" sibTransId="{612E924A-BE6C-4CC6-8CD7-2816C478D505}"/>
    <dgm:cxn modelId="{43F4647A-131C-43E3-A55F-D41383132ADD}" type="presOf" srcId="{5D5FAFFF-C8C9-40C9-B47D-A25D88648B28}" destId="{8375A6B7-68D6-4390-ADB5-BD7FBA239D1D}" srcOrd="0" destOrd="0" presId="urn:microsoft.com/office/officeart/2005/8/layout/hList3"/>
    <dgm:cxn modelId="{221E4F1A-D3F4-4649-817E-097EB5F378F4}" type="presOf" srcId="{8EAC4257-4D63-48CB-A163-FFA5EF985273}" destId="{D739A5FB-316D-4E20-9264-6C86866CF438}" srcOrd="0" destOrd="0" presId="urn:microsoft.com/office/officeart/2005/8/layout/hList3"/>
    <dgm:cxn modelId="{4A6DECD4-D8DB-4AED-B9D0-F3F40445F6DB}" srcId="{E7D4D4D0-2E02-4706-958A-C6547535299E}" destId="{B312E5E0-05DE-49BB-BD1C-5DFCDBE7B7CB}" srcOrd="2" destOrd="0" parTransId="{FB302594-BDFD-471C-81E6-619BEB802C91}" sibTransId="{3D9DDE60-EE8B-4E4C-899A-E81A4363D2BA}"/>
    <dgm:cxn modelId="{335532AA-9466-49FE-9526-4BD7F497FFF5}" type="presOf" srcId="{E7D4D4D0-2E02-4706-958A-C6547535299E}" destId="{7792BFBA-A492-42E8-A66F-01DF303FE66B}" srcOrd="0" destOrd="0" presId="urn:microsoft.com/office/officeart/2005/8/layout/hList3"/>
    <dgm:cxn modelId="{57FA8E14-0459-4E0D-BD69-022172BE9C4A}" srcId="{E7D4D4D0-2E02-4706-958A-C6547535299E}" destId="{5D5FAFFF-C8C9-40C9-B47D-A25D88648B28}" srcOrd="4" destOrd="0" parTransId="{86F8C1A4-30AE-442B-A1D5-708333362672}" sibTransId="{D7EC9DBB-E60D-46FB-AAAC-387E4A6687DB}"/>
    <dgm:cxn modelId="{F369D253-F7AD-47BB-B5E4-BFD4334A5E61}" type="presOf" srcId="{6697A05D-8C6D-4476-990D-CE9BE4F0A6B2}" destId="{C287E9B1-53E2-4C39-8FBF-8CF51482F9A4}" srcOrd="0" destOrd="0" presId="urn:microsoft.com/office/officeart/2005/8/layout/hList3"/>
    <dgm:cxn modelId="{1934257C-7B89-4A76-BD05-A8778D3D84EA}" type="presOf" srcId="{D1D436D7-473B-46B7-96BD-DF80ADB21F88}" destId="{308CA636-D2AF-45C3-8427-3CBC18CD5CD1}" srcOrd="0" destOrd="0" presId="urn:microsoft.com/office/officeart/2005/8/layout/hList3"/>
    <dgm:cxn modelId="{3F3E3132-F813-4C72-BA57-18051A0C5905}" type="presParOf" srcId="{C287E9B1-53E2-4C39-8FBF-8CF51482F9A4}" destId="{7792BFBA-A492-42E8-A66F-01DF303FE66B}" srcOrd="0" destOrd="0" presId="urn:microsoft.com/office/officeart/2005/8/layout/hList3"/>
    <dgm:cxn modelId="{5C1C5926-E81A-4908-AA65-6FF9AAE09927}" type="presParOf" srcId="{C287E9B1-53E2-4C39-8FBF-8CF51482F9A4}" destId="{5D623636-DCF9-429A-A6B7-239A3126FD9E}" srcOrd="1" destOrd="0" presId="urn:microsoft.com/office/officeart/2005/8/layout/hList3"/>
    <dgm:cxn modelId="{3556F60B-6FAE-49D6-A716-E4B646CDC31A}" type="presParOf" srcId="{5D623636-DCF9-429A-A6B7-239A3126FD9E}" destId="{A40195E9-1A76-4B42-88CB-79143557C8E8}" srcOrd="0" destOrd="0" presId="urn:microsoft.com/office/officeart/2005/8/layout/hList3"/>
    <dgm:cxn modelId="{10C45F92-5A09-4AA3-8A68-1484AA4121ED}" type="presParOf" srcId="{5D623636-DCF9-429A-A6B7-239A3126FD9E}" destId="{308CA636-D2AF-45C3-8427-3CBC18CD5CD1}" srcOrd="1" destOrd="0" presId="urn:microsoft.com/office/officeart/2005/8/layout/hList3"/>
    <dgm:cxn modelId="{0E4A19B0-0FC5-437B-9DCE-F4DAC2730D86}" type="presParOf" srcId="{5D623636-DCF9-429A-A6B7-239A3126FD9E}" destId="{BC851AFC-3BA5-4C2F-875C-1F53C8289890}" srcOrd="2" destOrd="0" presId="urn:microsoft.com/office/officeart/2005/8/layout/hList3"/>
    <dgm:cxn modelId="{B753C9A8-C7F4-4BE6-AE90-8E88C234005B}" type="presParOf" srcId="{5D623636-DCF9-429A-A6B7-239A3126FD9E}" destId="{D739A5FB-316D-4E20-9264-6C86866CF438}" srcOrd="3" destOrd="0" presId="urn:microsoft.com/office/officeart/2005/8/layout/hList3"/>
    <dgm:cxn modelId="{55CD6030-EC88-491D-8E9B-76F9A1C80F25}" type="presParOf" srcId="{5D623636-DCF9-429A-A6B7-239A3126FD9E}" destId="{8375A6B7-68D6-4390-ADB5-BD7FBA239D1D}" srcOrd="4" destOrd="0" presId="urn:microsoft.com/office/officeart/2005/8/layout/hList3"/>
    <dgm:cxn modelId="{CAAF9E28-9753-417C-ACA9-21421FC4207B}" type="presParOf" srcId="{C287E9B1-53E2-4C39-8FBF-8CF51482F9A4}" destId="{3CF5E6FA-8358-4680-8E73-FB39574FC8F6}"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80E26E-3335-43AC-AD3E-4184D313A9F7}"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ES"/>
        </a:p>
      </dgm:t>
    </dgm:pt>
    <dgm:pt modelId="{BF897052-A374-4FA1-8E59-ABA8478CBDAB}">
      <dgm:prSet phldrT="[Texto]" custT="1"/>
      <dgm:spPr>
        <a:solidFill>
          <a:srgbClr val="FFC000"/>
        </a:solidFill>
      </dgm:spPr>
      <dgm:t>
        <a:bodyPr/>
        <a:lstStyle/>
        <a:p>
          <a:r>
            <a:rPr lang="es-ES" sz="4400" b="1" dirty="0" smtClean="0">
              <a:solidFill>
                <a:schemeClr val="tx1"/>
              </a:solidFill>
            </a:rPr>
            <a:t>5% GERMINALES </a:t>
          </a:r>
        </a:p>
        <a:p>
          <a:r>
            <a:rPr lang="es-ES" sz="2000" dirty="0" smtClean="0">
              <a:solidFill>
                <a:schemeClr val="tx1"/>
              </a:solidFill>
            </a:rPr>
            <a:t>75% DE NEOPLASIAS OVÁRICAS MALIGNAS EN MUJERES &lt;30 AÑOS</a:t>
          </a:r>
          <a:endParaRPr lang="es-ES" sz="2000" dirty="0">
            <a:solidFill>
              <a:schemeClr val="tx1"/>
            </a:solidFill>
          </a:endParaRPr>
        </a:p>
      </dgm:t>
    </dgm:pt>
    <dgm:pt modelId="{4ED0EB94-23C6-47D3-BFE2-F2A48863D44D}" type="parTrans" cxnId="{6E1E31E2-9DF4-4983-9178-5B3A2BE337E2}">
      <dgm:prSet/>
      <dgm:spPr/>
      <dgm:t>
        <a:bodyPr/>
        <a:lstStyle/>
        <a:p>
          <a:endParaRPr lang="es-ES"/>
        </a:p>
      </dgm:t>
    </dgm:pt>
    <dgm:pt modelId="{DB83209D-8937-43F5-B986-0B0BE0C49452}" type="sibTrans" cxnId="{6E1E31E2-9DF4-4983-9178-5B3A2BE337E2}">
      <dgm:prSet/>
      <dgm:spPr/>
      <dgm:t>
        <a:bodyPr/>
        <a:lstStyle/>
        <a:p>
          <a:endParaRPr lang="es-ES"/>
        </a:p>
      </dgm:t>
    </dgm:pt>
    <dgm:pt modelId="{39D565E9-553A-4BF2-B7B7-7C65811E3A3D}">
      <dgm:prSet phldrT="[Texto]" custT="1"/>
      <dgm:spPr>
        <a:solidFill>
          <a:schemeClr val="accent6">
            <a:lumMod val="40000"/>
            <a:lumOff val="60000"/>
          </a:schemeClr>
        </a:solidFill>
      </dgm:spPr>
      <dgm:t>
        <a:bodyPr/>
        <a:lstStyle/>
        <a:p>
          <a:r>
            <a:rPr lang="es-ES" sz="2000" b="1" u="sng" dirty="0" smtClean="0">
              <a:solidFill>
                <a:schemeClr val="tx1"/>
              </a:solidFill>
            </a:rPr>
            <a:t>TERATOMA QUÍSTICO </a:t>
          </a:r>
        </a:p>
        <a:p>
          <a:r>
            <a:rPr lang="es-ES" sz="2100" b="0" dirty="0" smtClean="0">
              <a:solidFill>
                <a:schemeClr val="tx1"/>
              </a:solidFill>
            </a:rPr>
            <a:t>Con frecuencia contienen cabellos, dientes y hueso calcificado</a:t>
          </a:r>
          <a:r>
            <a:rPr lang="es-ES" sz="2100" b="1" dirty="0" smtClean="0">
              <a:solidFill>
                <a:schemeClr val="tx1"/>
              </a:solidFill>
            </a:rPr>
            <a:t>.</a:t>
          </a:r>
        </a:p>
        <a:p>
          <a:r>
            <a:rPr lang="es-ES" sz="2100" b="0" dirty="0" smtClean="0">
              <a:solidFill>
                <a:schemeClr val="tx1"/>
              </a:solidFill>
            </a:rPr>
            <a:t>1% malignos</a:t>
          </a:r>
        </a:p>
        <a:p>
          <a:r>
            <a:rPr lang="es-ES" sz="2100" b="1" dirty="0" smtClean="0">
              <a:solidFill>
                <a:schemeClr val="tx1"/>
              </a:solidFill>
            </a:rPr>
            <a:t> </a:t>
          </a:r>
          <a:r>
            <a:rPr lang="es-ES" sz="2100" dirty="0" err="1" smtClean="0">
              <a:solidFill>
                <a:schemeClr val="tx1"/>
              </a:solidFill>
            </a:rPr>
            <a:t>Struma</a:t>
          </a:r>
          <a:r>
            <a:rPr lang="es-ES" sz="2100" dirty="0" smtClean="0">
              <a:solidFill>
                <a:schemeClr val="tx1"/>
              </a:solidFill>
            </a:rPr>
            <a:t> ovárico</a:t>
          </a:r>
          <a:endParaRPr lang="es-ES" sz="2100" dirty="0">
            <a:solidFill>
              <a:schemeClr val="tx1"/>
            </a:solidFill>
          </a:endParaRPr>
        </a:p>
      </dgm:t>
    </dgm:pt>
    <dgm:pt modelId="{943DCAB2-22FD-4295-91B1-1664A2A006A2}" type="parTrans" cxnId="{CF2F9692-C23E-437F-8988-32E233A70D5E}">
      <dgm:prSet/>
      <dgm:spPr/>
      <dgm:t>
        <a:bodyPr/>
        <a:lstStyle/>
        <a:p>
          <a:endParaRPr lang="es-ES"/>
        </a:p>
      </dgm:t>
    </dgm:pt>
    <dgm:pt modelId="{F3383F65-4170-4F1C-BC06-377DCE1DEF03}" type="sibTrans" cxnId="{CF2F9692-C23E-437F-8988-32E233A70D5E}">
      <dgm:prSet/>
      <dgm:spPr/>
      <dgm:t>
        <a:bodyPr/>
        <a:lstStyle/>
        <a:p>
          <a:endParaRPr lang="es-ES"/>
        </a:p>
      </dgm:t>
    </dgm:pt>
    <dgm:pt modelId="{53219B80-F30A-458A-B1C8-81D6F202CCC3}">
      <dgm:prSet/>
      <dgm:spPr>
        <a:solidFill>
          <a:schemeClr val="accent4">
            <a:lumMod val="20000"/>
            <a:lumOff val="80000"/>
          </a:schemeClr>
        </a:solidFill>
      </dgm:spPr>
      <dgm:t>
        <a:bodyPr/>
        <a:lstStyle/>
        <a:p>
          <a:r>
            <a:rPr lang="es-ES" b="1" u="sng" dirty="0" smtClean="0">
              <a:solidFill>
                <a:schemeClr val="tx1"/>
              </a:solidFill>
            </a:rPr>
            <a:t>OTROS:</a:t>
          </a:r>
        </a:p>
        <a:p>
          <a:r>
            <a:rPr lang="es-ES" b="1" dirty="0" smtClean="0">
              <a:solidFill>
                <a:schemeClr val="tx1"/>
              </a:solidFill>
            </a:rPr>
            <a:t>-Tumor del Seno Endodérmico</a:t>
          </a:r>
        </a:p>
        <a:p>
          <a:r>
            <a:rPr lang="es-ES" b="1" dirty="0" smtClean="0">
              <a:solidFill>
                <a:schemeClr val="tx1"/>
              </a:solidFill>
            </a:rPr>
            <a:t>-Carcinoma Embrionario</a:t>
          </a:r>
        </a:p>
        <a:p>
          <a:r>
            <a:rPr lang="es-ES" b="1" dirty="0" smtClean="0">
              <a:solidFill>
                <a:schemeClr val="tx1"/>
              </a:solidFill>
            </a:rPr>
            <a:t>-</a:t>
          </a:r>
          <a:r>
            <a:rPr lang="es-ES" b="1" dirty="0" err="1" smtClean="0">
              <a:solidFill>
                <a:schemeClr val="tx1"/>
              </a:solidFill>
            </a:rPr>
            <a:t>Coriocarcinoma</a:t>
          </a:r>
          <a:endParaRPr lang="es-ES" b="1" dirty="0" smtClean="0">
            <a:solidFill>
              <a:schemeClr val="tx1"/>
            </a:solidFill>
          </a:endParaRPr>
        </a:p>
        <a:p>
          <a:r>
            <a:rPr lang="es-ES" b="1" dirty="0" smtClean="0">
              <a:solidFill>
                <a:schemeClr val="tx1"/>
              </a:solidFill>
            </a:rPr>
            <a:t>-</a:t>
          </a:r>
          <a:r>
            <a:rPr lang="es-ES" b="1" dirty="0" err="1" smtClean="0">
              <a:solidFill>
                <a:schemeClr val="tx1"/>
              </a:solidFill>
            </a:rPr>
            <a:t>Gonadoblastoma</a:t>
          </a:r>
          <a:endParaRPr lang="es-ES" b="1" dirty="0">
            <a:solidFill>
              <a:schemeClr val="tx1"/>
            </a:solidFill>
          </a:endParaRPr>
        </a:p>
      </dgm:t>
    </dgm:pt>
    <dgm:pt modelId="{8685E5A6-42C0-4325-A90F-A32192D5917D}" type="parTrans" cxnId="{95DB8008-CCD6-4598-872A-862620817817}">
      <dgm:prSet/>
      <dgm:spPr/>
      <dgm:t>
        <a:bodyPr/>
        <a:lstStyle/>
        <a:p>
          <a:endParaRPr lang="es-ES"/>
        </a:p>
      </dgm:t>
    </dgm:pt>
    <dgm:pt modelId="{EED85C6D-EBAA-4E81-A835-3024E72090FC}" type="sibTrans" cxnId="{95DB8008-CCD6-4598-872A-862620817817}">
      <dgm:prSet/>
      <dgm:spPr/>
      <dgm:t>
        <a:bodyPr/>
        <a:lstStyle/>
        <a:p>
          <a:endParaRPr lang="es-ES"/>
        </a:p>
      </dgm:t>
    </dgm:pt>
    <dgm:pt modelId="{B36EBF5E-3BF4-4A80-9897-E62833D4AF99}">
      <dgm:prSet/>
      <dgm:spPr>
        <a:solidFill>
          <a:schemeClr val="accent1">
            <a:lumMod val="40000"/>
            <a:lumOff val="60000"/>
          </a:schemeClr>
        </a:solidFill>
      </dgm:spPr>
      <dgm:t>
        <a:bodyPr/>
        <a:lstStyle/>
        <a:p>
          <a:r>
            <a:rPr lang="es-ES" b="1" u="sng" dirty="0" smtClean="0">
              <a:solidFill>
                <a:schemeClr val="tx1"/>
              </a:solidFill>
            </a:rPr>
            <a:t>DISGERMINOMA</a:t>
          </a:r>
        </a:p>
        <a:p>
          <a:r>
            <a:rPr lang="es-ES" dirty="0" smtClean="0">
              <a:solidFill>
                <a:schemeClr val="tx1"/>
              </a:solidFill>
            </a:rPr>
            <a:t>Equivalente al </a:t>
          </a:r>
          <a:r>
            <a:rPr lang="es-ES" dirty="0" err="1" smtClean="0">
              <a:solidFill>
                <a:schemeClr val="tx1"/>
              </a:solidFill>
            </a:rPr>
            <a:t>Seminoma</a:t>
          </a:r>
          <a:r>
            <a:rPr lang="es-ES" dirty="0" smtClean="0">
              <a:solidFill>
                <a:schemeClr val="tx1"/>
              </a:solidFill>
            </a:rPr>
            <a:t> del varón</a:t>
          </a:r>
        </a:p>
        <a:p>
          <a:r>
            <a:rPr lang="es-ES" dirty="0" smtClean="0">
              <a:solidFill>
                <a:schemeClr val="tx1"/>
              </a:solidFill>
            </a:rPr>
            <a:t>10-15% bilaterales</a:t>
          </a:r>
        </a:p>
        <a:p>
          <a:r>
            <a:rPr lang="es-ES" dirty="0" smtClean="0">
              <a:solidFill>
                <a:schemeClr val="tx1"/>
              </a:solidFill>
            </a:rPr>
            <a:t>El tumor germinal maligno más frecuente</a:t>
          </a:r>
        </a:p>
        <a:p>
          <a:r>
            <a:rPr lang="es-ES" dirty="0" smtClean="0">
              <a:solidFill>
                <a:schemeClr val="tx1"/>
              </a:solidFill>
            </a:rPr>
            <a:t>B- HCG y AFP</a:t>
          </a:r>
          <a:endParaRPr lang="es-ES" dirty="0">
            <a:solidFill>
              <a:schemeClr val="tx1"/>
            </a:solidFill>
          </a:endParaRPr>
        </a:p>
      </dgm:t>
    </dgm:pt>
    <dgm:pt modelId="{B9275584-6C8C-4FA0-AD7E-2E358B816DBA}" type="parTrans" cxnId="{D8C80031-0EFA-42A9-B9AD-65B233B409A6}">
      <dgm:prSet/>
      <dgm:spPr/>
      <dgm:t>
        <a:bodyPr/>
        <a:lstStyle/>
        <a:p>
          <a:endParaRPr lang="es-ES"/>
        </a:p>
      </dgm:t>
    </dgm:pt>
    <dgm:pt modelId="{C926B89B-391F-4DC2-99FC-50D210BA1B97}" type="sibTrans" cxnId="{D8C80031-0EFA-42A9-B9AD-65B233B409A6}">
      <dgm:prSet/>
      <dgm:spPr/>
      <dgm:t>
        <a:bodyPr/>
        <a:lstStyle/>
        <a:p>
          <a:endParaRPr lang="es-ES"/>
        </a:p>
      </dgm:t>
    </dgm:pt>
    <dgm:pt modelId="{3F606018-BBCA-4D11-80E6-EA86735AEC03}" type="pres">
      <dgm:prSet presAssocID="{5780E26E-3335-43AC-AD3E-4184D313A9F7}" presName="composite" presStyleCnt="0">
        <dgm:presLayoutVars>
          <dgm:chMax val="1"/>
          <dgm:dir/>
          <dgm:resizeHandles val="exact"/>
        </dgm:presLayoutVars>
      </dgm:prSet>
      <dgm:spPr/>
      <dgm:t>
        <a:bodyPr/>
        <a:lstStyle/>
        <a:p>
          <a:endParaRPr lang="es-ES"/>
        </a:p>
      </dgm:t>
    </dgm:pt>
    <dgm:pt modelId="{508CDA0D-0022-4B7A-96AD-88A60F64613B}" type="pres">
      <dgm:prSet presAssocID="{BF897052-A374-4FA1-8E59-ABA8478CBDAB}" presName="roof" presStyleLbl="dkBgShp" presStyleIdx="0" presStyleCnt="2" custLinFactNeighborX="-2499" custLinFactNeighborY="1936"/>
      <dgm:spPr/>
      <dgm:t>
        <a:bodyPr/>
        <a:lstStyle/>
        <a:p>
          <a:endParaRPr lang="es-ES"/>
        </a:p>
      </dgm:t>
    </dgm:pt>
    <dgm:pt modelId="{62BBFDC6-0C22-441A-9CD0-7853DADF6CB2}" type="pres">
      <dgm:prSet presAssocID="{BF897052-A374-4FA1-8E59-ABA8478CBDAB}" presName="pillars" presStyleCnt="0"/>
      <dgm:spPr/>
    </dgm:pt>
    <dgm:pt modelId="{B23561A4-98D4-47AE-B538-66FE46C852C3}" type="pres">
      <dgm:prSet presAssocID="{BF897052-A374-4FA1-8E59-ABA8478CBDAB}" presName="pillar1" presStyleLbl="node1" presStyleIdx="0" presStyleCnt="3" custScaleX="78073" custLinFactNeighborX="503" custLinFactNeighborY="-283">
        <dgm:presLayoutVars>
          <dgm:bulletEnabled val="1"/>
        </dgm:presLayoutVars>
      </dgm:prSet>
      <dgm:spPr/>
      <dgm:t>
        <a:bodyPr/>
        <a:lstStyle/>
        <a:p>
          <a:endParaRPr lang="es-ES"/>
        </a:p>
      </dgm:t>
    </dgm:pt>
    <dgm:pt modelId="{81418CDE-F748-493D-80C4-311309825947}" type="pres">
      <dgm:prSet presAssocID="{B36EBF5E-3BF4-4A80-9897-E62833D4AF99}" presName="pillarX" presStyleLbl="node1" presStyleIdx="1" presStyleCnt="3" custScaleX="101528" custLinFactNeighborX="308" custLinFactNeighborY="-283">
        <dgm:presLayoutVars>
          <dgm:bulletEnabled val="1"/>
        </dgm:presLayoutVars>
      </dgm:prSet>
      <dgm:spPr/>
      <dgm:t>
        <a:bodyPr/>
        <a:lstStyle/>
        <a:p>
          <a:endParaRPr lang="es-ES"/>
        </a:p>
      </dgm:t>
    </dgm:pt>
    <dgm:pt modelId="{492565CC-14B5-4685-8D60-A2AF472C3E8C}" type="pres">
      <dgm:prSet presAssocID="{53219B80-F30A-458A-B1C8-81D6F202CCC3}" presName="pillarX" presStyleLbl="node1" presStyleIdx="2" presStyleCnt="3">
        <dgm:presLayoutVars>
          <dgm:bulletEnabled val="1"/>
        </dgm:presLayoutVars>
      </dgm:prSet>
      <dgm:spPr/>
      <dgm:t>
        <a:bodyPr/>
        <a:lstStyle/>
        <a:p>
          <a:endParaRPr lang="es-ES"/>
        </a:p>
      </dgm:t>
    </dgm:pt>
    <dgm:pt modelId="{184D97B5-3D6B-41DD-BF3A-D56FA96F4358}" type="pres">
      <dgm:prSet presAssocID="{BF897052-A374-4FA1-8E59-ABA8478CBDAB}" presName="base" presStyleLbl="dkBgShp" presStyleIdx="1" presStyleCnt="2"/>
      <dgm:spPr/>
    </dgm:pt>
  </dgm:ptLst>
  <dgm:cxnLst>
    <dgm:cxn modelId="{D8C80031-0EFA-42A9-B9AD-65B233B409A6}" srcId="{BF897052-A374-4FA1-8E59-ABA8478CBDAB}" destId="{B36EBF5E-3BF4-4A80-9897-E62833D4AF99}" srcOrd="1" destOrd="0" parTransId="{B9275584-6C8C-4FA0-AD7E-2E358B816DBA}" sibTransId="{C926B89B-391F-4DC2-99FC-50D210BA1B97}"/>
    <dgm:cxn modelId="{6E1E31E2-9DF4-4983-9178-5B3A2BE337E2}" srcId="{5780E26E-3335-43AC-AD3E-4184D313A9F7}" destId="{BF897052-A374-4FA1-8E59-ABA8478CBDAB}" srcOrd="0" destOrd="0" parTransId="{4ED0EB94-23C6-47D3-BFE2-F2A48863D44D}" sibTransId="{DB83209D-8937-43F5-B986-0B0BE0C49452}"/>
    <dgm:cxn modelId="{C4A596DD-9F8F-41CD-96F0-7641FFE6C491}" type="presOf" srcId="{B36EBF5E-3BF4-4A80-9897-E62833D4AF99}" destId="{81418CDE-F748-493D-80C4-311309825947}" srcOrd="0" destOrd="0" presId="urn:microsoft.com/office/officeart/2005/8/layout/hList3"/>
    <dgm:cxn modelId="{EE57B493-EC1B-4D09-972F-A05EEE8A2472}" type="presOf" srcId="{BF897052-A374-4FA1-8E59-ABA8478CBDAB}" destId="{508CDA0D-0022-4B7A-96AD-88A60F64613B}" srcOrd="0" destOrd="0" presId="urn:microsoft.com/office/officeart/2005/8/layout/hList3"/>
    <dgm:cxn modelId="{CF2F9692-C23E-437F-8988-32E233A70D5E}" srcId="{BF897052-A374-4FA1-8E59-ABA8478CBDAB}" destId="{39D565E9-553A-4BF2-B7B7-7C65811E3A3D}" srcOrd="0" destOrd="0" parTransId="{943DCAB2-22FD-4295-91B1-1664A2A006A2}" sibTransId="{F3383F65-4170-4F1C-BC06-377DCE1DEF03}"/>
    <dgm:cxn modelId="{8AA81269-0FD8-42A5-AF8E-2B86D8072ED1}" type="presOf" srcId="{39D565E9-553A-4BF2-B7B7-7C65811E3A3D}" destId="{B23561A4-98D4-47AE-B538-66FE46C852C3}" srcOrd="0" destOrd="0" presId="urn:microsoft.com/office/officeart/2005/8/layout/hList3"/>
    <dgm:cxn modelId="{72E9249A-304E-4E9C-B6E9-D6ED8B19BAFF}" type="presOf" srcId="{53219B80-F30A-458A-B1C8-81D6F202CCC3}" destId="{492565CC-14B5-4685-8D60-A2AF472C3E8C}" srcOrd="0" destOrd="0" presId="urn:microsoft.com/office/officeart/2005/8/layout/hList3"/>
    <dgm:cxn modelId="{95DB8008-CCD6-4598-872A-862620817817}" srcId="{BF897052-A374-4FA1-8E59-ABA8478CBDAB}" destId="{53219B80-F30A-458A-B1C8-81D6F202CCC3}" srcOrd="2" destOrd="0" parTransId="{8685E5A6-42C0-4325-A90F-A32192D5917D}" sibTransId="{EED85C6D-EBAA-4E81-A835-3024E72090FC}"/>
    <dgm:cxn modelId="{D5E0521E-C0C4-41E4-92A5-251FA2C0625D}" type="presOf" srcId="{5780E26E-3335-43AC-AD3E-4184D313A9F7}" destId="{3F606018-BBCA-4D11-80E6-EA86735AEC03}" srcOrd="0" destOrd="0" presId="urn:microsoft.com/office/officeart/2005/8/layout/hList3"/>
    <dgm:cxn modelId="{645988CA-C956-4B02-B179-6E58A87CED64}" type="presParOf" srcId="{3F606018-BBCA-4D11-80E6-EA86735AEC03}" destId="{508CDA0D-0022-4B7A-96AD-88A60F64613B}" srcOrd="0" destOrd="0" presId="urn:microsoft.com/office/officeart/2005/8/layout/hList3"/>
    <dgm:cxn modelId="{9E108544-ED4A-443A-869D-9295292356FD}" type="presParOf" srcId="{3F606018-BBCA-4D11-80E6-EA86735AEC03}" destId="{62BBFDC6-0C22-441A-9CD0-7853DADF6CB2}" srcOrd="1" destOrd="0" presId="urn:microsoft.com/office/officeart/2005/8/layout/hList3"/>
    <dgm:cxn modelId="{4F4B4DF0-1922-4C1F-AAFF-89A4172D07FD}" type="presParOf" srcId="{62BBFDC6-0C22-441A-9CD0-7853DADF6CB2}" destId="{B23561A4-98D4-47AE-B538-66FE46C852C3}" srcOrd="0" destOrd="0" presId="urn:microsoft.com/office/officeart/2005/8/layout/hList3"/>
    <dgm:cxn modelId="{13642C1B-C6BD-4513-9EA6-93C33A2F69C9}" type="presParOf" srcId="{62BBFDC6-0C22-441A-9CD0-7853DADF6CB2}" destId="{81418CDE-F748-493D-80C4-311309825947}" srcOrd="1" destOrd="0" presId="urn:microsoft.com/office/officeart/2005/8/layout/hList3"/>
    <dgm:cxn modelId="{D99450A6-A3FD-4551-A97C-0E72D44A53D4}" type="presParOf" srcId="{62BBFDC6-0C22-441A-9CD0-7853DADF6CB2}" destId="{492565CC-14B5-4685-8D60-A2AF472C3E8C}" srcOrd="2" destOrd="0" presId="urn:microsoft.com/office/officeart/2005/8/layout/hList3"/>
    <dgm:cxn modelId="{184F5F74-39D2-42D0-A753-F37E54922181}" type="presParOf" srcId="{3F606018-BBCA-4D11-80E6-EA86735AEC03}" destId="{184D97B5-3D6B-41DD-BF3A-D56FA96F4358}"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689AD3-E33C-4121-AAD7-B2100B32B026}"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ES"/>
        </a:p>
      </dgm:t>
    </dgm:pt>
    <dgm:pt modelId="{4FF50AAB-C175-4282-A345-A5D3FFC25FC7}">
      <dgm:prSet phldrT="[Texto]" custT="1"/>
      <dgm:spPr>
        <a:solidFill>
          <a:schemeClr val="tx2">
            <a:lumMod val="60000"/>
            <a:lumOff val="40000"/>
          </a:schemeClr>
        </a:solidFill>
      </dgm:spPr>
      <dgm:t>
        <a:bodyPr/>
        <a:lstStyle/>
        <a:p>
          <a:r>
            <a:rPr lang="es-ES" sz="4400" dirty="0" smtClean="0">
              <a:solidFill>
                <a:schemeClr val="tx1"/>
              </a:solidFill>
            </a:rPr>
            <a:t>10% ESTROMA OVARICO</a:t>
          </a:r>
          <a:endParaRPr lang="es-ES" sz="4400" dirty="0">
            <a:solidFill>
              <a:schemeClr val="tx1"/>
            </a:solidFill>
          </a:endParaRPr>
        </a:p>
      </dgm:t>
    </dgm:pt>
    <dgm:pt modelId="{8BFD738F-577F-43E1-B91C-789B59A70B49}" type="parTrans" cxnId="{BDD05A5D-DE72-434B-BEC9-99D05115C512}">
      <dgm:prSet/>
      <dgm:spPr/>
      <dgm:t>
        <a:bodyPr/>
        <a:lstStyle/>
        <a:p>
          <a:endParaRPr lang="es-ES"/>
        </a:p>
      </dgm:t>
    </dgm:pt>
    <dgm:pt modelId="{CE166985-2BF4-4809-A933-B4AD0A1FBDF6}" type="sibTrans" cxnId="{BDD05A5D-DE72-434B-BEC9-99D05115C512}">
      <dgm:prSet/>
      <dgm:spPr/>
      <dgm:t>
        <a:bodyPr/>
        <a:lstStyle/>
        <a:p>
          <a:endParaRPr lang="es-ES"/>
        </a:p>
      </dgm:t>
    </dgm:pt>
    <dgm:pt modelId="{CEE159E2-D57A-4C6B-94AE-13CD82524521}">
      <dgm:prSet phldrT="[Texto]" custT="1"/>
      <dgm:spPr>
        <a:solidFill>
          <a:schemeClr val="accent4">
            <a:lumMod val="40000"/>
            <a:lumOff val="60000"/>
          </a:schemeClr>
        </a:solidFill>
      </dgm:spPr>
      <dgm:t>
        <a:bodyPr/>
        <a:lstStyle/>
        <a:p>
          <a:r>
            <a:rPr lang="es-ES" sz="1800" b="1" u="sng" dirty="0" smtClean="0">
              <a:solidFill>
                <a:schemeClr val="tx1"/>
              </a:solidFill>
              <a:effectLst/>
            </a:rPr>
            <a:t>DE LA GRANULOSA</a:t>
          </a:r>
        </a:p>
        <a:p>
          <a:r>
            <a:rPr lang="es-ES" sz="1800" dirty="0" smtClean="0">
              <a:solidFill>
                <a:schemeClr val="tx1"/>
              </a:solidFill>
              <a:effectLst/>
            </a:rPr>
            <a:t>Productor de estrógenos</a:t>
          </a:r>
        </a:p>
        <a:p>
          <a:r>
            <a:rPr lang="es-ES" sz="1800" dirty="0" smtClean="0">
              <a:solidFill>
                <a:schemeClr val="tx1"/>
              </a:solidFill>
              <a:effectLst/>
            </a:rPr>
            <a:t>Ocasionan trastornos menstruales  y pubertad precoz</a:t>
          </a:r>
        </a:p>
      </dgm:t>
    </dgm:pt>
    <dgm:pt modelId="{C6FF1430-E0C3-4F75-9DCB-E4EEEE843F80}" type="parTrans" cxnId="{4EF50387-50F0-4D70-8D46-A7A320063A74}">
      <dgm:prSet/>
      <dgm:spPr/>
      <dgm:t>
        <a:bodyPr/>
        <a:lstStyle/>
        <a:p>
          <a:endParaRPr lang="es-ES"/>
        </a:p>
      </dgm:t>
    </dgm:pt>
    <dgm:pt modelId="{84680C8E-EF7A-4B70-A29B-75851DC772FC}" type="sibTrans" cxnId="{4EF50387-50F0-4D70-8D46-A7A320063A74}">
      <dgm:prSet/>
      <dgm:spPr/>
      <dgm:t>
        <a:bodyPr/>
        <a:lstStyle/>
        <a:p>
          <a:endParaRPr lang="es-ES"/>
        </a:p>
      </dgm:t>
    </dgm:pt>
    <dgm:pt modelId="{746D0463-4839-40C7-B389-EA33D33161C2}">
      <dgm:prSet/>
      <dgm:spPr>
        <a:solidFill>
          <a:schemeClr val="accent6">
            <a:lumMod val="60000"/>
            <a:lumOff val="40000"/>
          </a:schemeClr>
        </a:solidFill>
      </dgm:spPr>
      <dgm:t>
        <a:bodyPr/>
        <a:lstStyle/>
        <a:p>
          <a:r>
            <a:rPr lang="es-ES" b="1" u="sng" dirty="0" smtClean="0">
              <a:solidFill>
                <a:schemeClr val="tx1"/>
              </a:solidFill>
              <a:effectLst/>
            </a:rPr>
            <a:t>TECOMAS</a:t>
          </a:r>
        </a:p>
        <a:p>
          <a:r>
            <a:rPr lang="es-ES" dirty="0" smtClean="0">
              <a:solidFill>
                <a:schemeClr val="tx1"/>
              </a:solidFill>
              <a:effectLst/>
            </a:rPr>
            <a:t>Productor de estrógenos y andrógenos </a:t>
          </a:r>
          <a:endParaRPr lang="es-ES" dirty="0">
            <a:solidFill>
              <a:schemeClr val="tx1"/>
            </a:solidFill>
            <a:effectLst/>
            <a:latin typeface="Times New Roman"/>
            <a:ea typeface="Times New Roman"/>
          </a:endParaRPr>
        </a:p>
      </dgm:t>
    </dgm:pt>
    <dgm:pt modelId="{F25E2357-1654-4A41-86CF-130EFB05A911}" type="parTrans" cxnId="{8FC85895-6DFD-44FD-973B-CE6518189212}">
      <dgm:prSet/>
      <dgm:spPr/>
      <dgm:t>
        <a:bodyPr/>
        <a:lstStyle/>
        <a:p>
          <a:endParaRPr lang="es-ES"/>
        </a:p>
      </dgm:t>
    </dgm:pt>
    <dgm:pt modelId="{100BD3B8-7472-482B-B93E-65220ABAA8BC}" type="sibTrans" cxnId="{8FC85895-6DFD-44FD-973B-CE6518189212}">
      <dgm:prSet/>
      <dgm:spPr/>
      <dgm:t>
        <a:bodyPr/>
        <a:lstStyle/>
        <a:p>
          <a:endParaRPr lang="es-ES"/>
        </a:p>
      </dgm:t>
    </dgm:pt>
    <dgm:pt modelId="{66F52F18-7A0A-4010-9167-61F2C119F8A7}">
      <dgm:prSet/>
      <dgm:spPr>
        <a:solidFill>
          <a:schemeClr val="bg2">
            <a:lumMod val="75000"/>
          </a:schemeClr>
        </a:solidFill>
      </dgm:spPr>
      <dgm:t>
        <a:bodyPr/>
        <a:lstStyle/>
        <a:p>
          <a:r>
            <a:rPr lang="es-ES" b="1" u="sng" dirty="0" smtClean="0">
              <a:solidFill>
                <a:schemeClr val="tx1"/>
              </a:solidFill>
              <a:effectLst/>
            </a:rPr>
            <a:t>ANDROBLASTOMA</a:t>
          </a:r>
        </a:p>
        <a:p>
          <a:r>
            <a:rPr lang="es-ES" dirty="0" smtClean="0">
              <a:solidFill>
                <a:schemeClr val="tx1"/>
              </a:solidFill>
              <a:effectLst/>
            </a:rPr>
            <a:t>Productor de andrógenos</a:t>
          </a:r>
        </a:p>
        <a:p>
          <a:r>
            <a:rPr lang="es-ES" dirty="0" smtClean="0">
              <a:solidFill>
                <a:schemeClr val="tx1"/>
              </a:solidFill>
              <a:effectLst/>
            </a:rPr>
            <a:t>Primera causa de </a:t>
          </a:r>
          <a:r>
            <a:rPr lang="es-ES" dirty="0" err="1" smtClean="0">
              <a:solidFill>
                <a:schemeClr val="tx1"/>
              </a:solidFill>
              <a:effectLst/>
            </a:rPr>
            <a:t>virilización</a:t>
          </a:r>
          <a:r>
            <a:rPr lang="es-ES" dirty="0" smtClean="0">
              <a:solidFill>
                <a:schemeClr val="tx1"/>
              </a:solidFill>
              <a:effectLst/>
            </a:rPr>
            <a:t> de origen ovárico</a:t>
          </a:r>
          <a:endParaRPr lang="es-ES" dirty="0">
            <a:solidFill>
              <a:schemeClr val="tx1"/>
            </a:solidFill>
            <a:effectLst/>
            <a:latin typeface="Times New Roman"/>
            <a:ea typeface="Times New Roman"/>
          </a:endParaRPr>
        </a:p>
      </dgm:t>
    </dgm:pt>
    <dgm:pt modelId="{D4424DCC-DCEE-4C76-B1AD-79076D9A8BA9}" type="parTrans" cxnId="{AE4A9905-0C5E-4097-BC2B-56B22182D29F}">
      <dgm:prSet/>
      <dgm:spPr/>
      <dgm:t>
        <a:bodyPr/>
        <a:lstStyle/>
        <a:p>
          <a:endParaRPr lang="es-ES"/>
        </a:p>
      </dgm:t>
    </dgm:pt>
    <dgm:pt modelId="{C4774BBB-EA59-4F1C-921E-E1066EDFF743}" type="sibTrans" cxnId="{AE4A9905-0C5E-4097-BC2B-56B22182D29F}">
      <dgm:prSet/>
      <dgm:spPr/>
      <dgm:t>
        <a:bodyPr/>
        <a:lstStyle/>
        <a:p>
          <a:endParaRPr lang="es-ES"/>
        </a:p>
      </dgm:t>
    </dgm:pt>
    <dgm:pt modelId="{81F98C0A-F3C9-4C60-8792-33D057541AB5}">
      <dgm:prSet/>
      <dgm:spPr>
        <a:solidFill>
          <a:srgbClr val="92D050"/>
        </a:solidFill>
      </dgm:spPr>
      <dgm:t>
        <a:bodyPr/>
        <a:lstStyle/>
        <a:p>
          <a:r>
            <a:rPr lang="es-ES" b="1" u="sng" dirty="0" smtClean="0">
              <a:solidFill>
                <a:schemeClr val="tx1"/>
              </a:solidFill>
            </a:rPr>
            <a:t>T. C. DE LEYDIG Y SERTOLI</a:t>
          </a:r>
        </a:p>
        <a:p>
          <a:r>
            <a:rPr lang="es-ES" dirty="0" smtClean="0">
              <a:solidFill>
                <a:schemeClr val="tx1"/>
              </a:solidFill>
            </a:rPr>
            <a:t>Productor de andrógenos</a:t>
          </a:r>
        </a:p>
        <a:p>
          <a:r>
            <a:rPr lang="es-ES" dirty="0" smtClean="0">
              <a:solidFill>
                <a:schemeClr val="tx1"/>
              </a:solidFill>
            </a:rPr>
            <a:t>Ocasionan </a:t>
          </a:r>
          <a:r>
            <a:rPr lang="es-ES" dirty="0" err="1" smtClean="0">
              <a:solidFill>
                <a:schemeClr val="tx1"/>
              </a:solidFill>
            </a:rPr>
            <a:t>virilización</a:t>
          </a:r>
          <a:r>
            <a:rPr lang="es-ES" dirty="0" smtClean="0">
              <a:solidFill>
                <a:schemeClr val="tx1"/>
              </a:solidFill>
            </a:rPr>
            <a:t> e hirsutismo</a:t>
          </a:r>
          <a:endParaRPr lang="es-ES" dirty="0">
            <a:solidFill>
              <a:schemeClr val="tx1"/>
            </a:solidFill>
          </a:endParaRPr>
        </a:p>
      </dgm:t>
    </dgm:pt>
    <dgm:pt modelId="{236287B8-BDA6-44B2-8C29-DB82C0EB1D5A}" type="parTrans" cxnId="{4D7E147E-65BB-4C34-B9E6-B4E2E6C8C813}">
      <dgm:prSet/>
      <dgm:spPr/>
      <dgm:t>
        <a:bodyPr/>
        <a:lstStyle/>
        <a:p>
          <a:endParaRPr lang="es-ES"/>
        </a:p>
      </dgm:t>
    </dgm:pt>
    <dgm:pt modelId="{3D492E02-22DB-4845-86B1-C0BA7406AEBE}" type="sibTrans" cxnId="{4D7E147E-65BB-4C34-B9E6-B4E2E6C8C813}">
      <dgm:prSet/>
      <dgm:spPr/>
      <dgm:t>
        <a:bodyPr/>
        <a:lstStyle/>
        <a:p>
          <a:endParaRPr lang="es-ES"/>
        </a:p>
      </dgm:t>
    </dgm:pt>
    <dgm:pt modelId="{9C19BD4C-3D42-4E30-AAE9-1C554FF148E7}" type="pres">
      <dgm:prSet presAssocID="{CF689AD3-E33C-4121-AAD7-B2100B32B026}" presName="composite" presStyleCnt="0">
        <dgm:presLayoutVars>
          <dgm:chMax val="1"/>
          <dgm:dir/>
          <dgm:resizeHandles val="exact"/>
        </dgm:presLayoutVars>
      </dgm:prSet>
      <dgm:spPr/>
      <dgm:t>
        <a:bodyPr/>
        <a:lstStyle/>
        <a:p>
          <a:endParaRPr lang="es-ES"/>
        </a:p>
      </dgm:t>
    </dgm:pt>
    <dgm:pt modelId="{4A36BB93-C15D-4FB4-938C-F1B441710386}" type="pres">
      <dgm:prSet presAssocID="{4FF50AAB-C175-4282-A345-A5D3FFC25FC7}" presName="roof" presStyleLbl="dkBgShp" presStyleIdx="0" presStyleCnt="2" custLinFactNeighborX="-749" custLinFactNeighborY="-3197"/>
      <dgm:spPr/>
      <dgm:t>
        <a:bodyPr/>
        <a:lstStyle/>
        <a:p>
          <a:endParaRPr lang="es-ES"/>
        </a:p>
      </dgm:t>
    </dgm:pt>
    <dgm:pt modelId="{2CA2CCD8-E515-4E9F-A566-603B7299DFF7}" type="pres">
      <dgm:prSet presAssocID="{4FF50AAB-C175-4282-A345-A5D3FFC25FC7}" presName="pillars" presStyleCnt="0"/>
      <dgm:spPr/>
    </dgm:pt>
    <dgm:pt modelId="{F5E06125-2844-48AF-96E3-727A1112FFF0}" type="pres">
      <dgm:prSet presAssocID="{4FF50AAB-C175-4282-A345-A5D3FFC25FC7}" presName="pillar1" presStyleLbl="node1" presStyleIdx="0" presStyleCnt="4" custScaleY="115152" custLinFactNeighborX="-2997" custLinFactNeighborY="-1159">
        <dgm:presLayoutVars>
          <dgm:bulletEnabled val="1"/>
        </dgm:presLayoutVars>
      </dgm:prSet>
      <dgm:spPr/>
      <dgm:t>
        <a:bodyPr/>
        <a:lstStyle/>
        <a:p>
          <a:endParaRPr lang="es-ES"/>
        </a:p>
      </dgm:t>
    </dgm:pt>
    <dgm:pt modelId="{2859A77F-5DBC-4899-B611-D85C5AC3FA12}" type="pres">
      <dgm:prSet presAssocID="{81F98C0A-F3C9-4C60-8792-33D057541AB5}" presName="pillarX" presStyleLbl="node1" presStyleIdx="1" presStyleCnt="4" custScaleY="117470">
        <dgm:presLayoutVars>
          <dgm:bulletEnabled val="1"/>
        </dgm:presLayoutVars>
      </dgm:prSet>
      <dgm:spPr/>
      <dgm:t>
        <a:bodyPr/>
        <a:lstStyle/>
        <a:p>
          <a:endParaRPr lang="es-ES"/>
        </a:p>
      </dgm:t>
    </dgm:pt>
    <dgm:pt modelId="{0130CC7F-992D-4C60-90B3-7EACB3EB3F36}" type="pres">
      <dgm:prSet presAssocID="{746D0463-4839-40C7-B389-EA33D33161C2}" presName="pillarX" presStyleLbl="node1" presStyleIdx="2" presStyleCnt="4" custScaleY="117470">
        <dgm:presLayoutVars>
          <dgm:bulletEnabled val="1"/>
        </dgm:presLayoutVars>
      </dgm:prSet>
      <dgm:spPr/>
      <dgm:t>
        <a:bodyPr/>
        <a:lstStyle/>
        <a:p>
          <a:endParaRPr lang="es-ES"/>
        </a:p>
      </dgm:t>
    </dgm:pt>
    <dgm:pt modelId="{AD45B45E-70BE-4B24-BFE0-A6FEA2FA35FD}" type="pres">
      <dgm:prSet presAssocID="{66F52F18-7A0A-4010-9167-61F2C119F8A7}" presName="pillarX" presStyleLbl="node1" presStyleIdx="3" presStyleCnt="4" custScaleY="117470">
        <dgm:presLayoutVars>
          <dgm:bulletEnabled val="1"/>
        </dgm:presLayoutVars>
      </dgm:prSet>
      <dgm:spPr/>
      <dgm:t>
        <a:bodyPr/>
        <a:lstStyle/>
        <a:p>
          <a:endParaRPr lang="es-ES"/>
        </a:p>
      </dgm:t>
    </dgm:pt>
    <dgm:pt modelId="{6F5CCC5E-1105-4872-8D3A-F96BBB532F1B}" type="pres">
      <dgm:prSet presAssocID="{4FF50AAB-C175-4282-A345-A5D3FFC25FC7}" presName="base" presStyleLbl="dkBgShp" presStyleIdx="1" presStyleCnt="2" custFlipVert="1" custScaleY="102576"/>
      <dgm:spPr/>
    </dgm:pt>
  </dgm:ptLst>
  <dgm:cxnLst>
    <dgm:cxn modelId="{BDD05A5D-DE72-434B-BEC9-99D05115C512}" srcId="{CF689AD3-E33C-4121-AAD7-B2100B32B026}" destId="{4FF50AAB-C175-4282-A345-A5D3FFC25FC7}" srcOrd="0" destOrd="0" parTransId="{8BFD738F-577F-43E1-B91C-789B59A70B49}" sibTransId="{CE166985-2BF4-4809-A933-B4AD0A1FBDF6}"/>
    <dgm:cxn modelId="{4EF50387-50F0-4D70-8D46-A7A320063A74}" srcId="{4FF50AAB-C175-4282-A345-A5D3FFC25FC7}" destId="{CEE159E2-D57A-4C6B-94AE-13CD82524521}" srcOrd="0" destOrd="0" parTransId="{C6FF1430-E0C3-4F75-9DCB-E4EEEE843F80}" sibTransId="{84680C8E-EF7A-4B70-A29B-75851DC772FC}"/>
    <dgm:cxn modelId="{E5D66621-36D9-4A10-81A2-9E0DEDF8C676}" type="presOf" srcId="{CF689AD3-E33C-4121-AAD7-B2100B32B026}" destId="{9C19BD4C-3D42-4E30-AAE9-1C554FF148E7}" srcOrd="0" destOrd="0" presId="urn:microsoft.com/office/officeart/2005/8/layout/hList3"/>
    <dgm:cxn modelId="{8FC85895-6DFD-44FD-973B-CE6518189212}" srcId="{4FF50AAB-C175-4282-A345-A5D3FFC25FC7}" destId="{746D0463-4839-40C7-B389-EA33D33161C2}" srcOrd="2" destOrd="0" parTransId="{F25E2357-1654-4A41-86CF-130EFB05A911}" sibTransId="{100BD3B8-7472-482B-B93E-65220ABAA8BC}"/>
    <dgm:cxn modelId="{72C64D76-F2BB-4D44-AE81-DD54BBA7BEF5}" type="presOf" srcId="{746D0463-4839-40C7-B389-EA33D33161C2}" destId="{0130CC7F-992D-4C60-90B3-7EACB3EB3F36}" srcOrd="0" destOrd="0" presId="urn:microsoft.com/office/officeart/2005/8/layout/hList3"/>
    <dgm:cxn modelId="{4D7E147E-65BB-4C34-B9E6-B4E2E6C8C813}" srcId="{4FF50AAB-C175-4282-A345-A5D3FFC25FC7}" destId="{81F98C0A-F3C9-4C60-8792-33D057541AB5}" srcOrd="1" destOrd="0" parTransId="{236287B8-BDA6-44B2-8C29-DB82C0EB1D5A}" sibTransId="{3D492E02-22DB-4845-86B1-C0BA7406AEBE}"/>
    <dgm:cxn modelId="{DCA2B6F8-6B34-489C-9842-63B9DED7ADD8}" type="presOf" srcId="{81F98C0A-F3C9-4C60-8792-33D057541AB5}" destId="{2859A77F-5DBC-4899-B611-D85C5AC3FA12}" srcOrd="0" destOrd="0" presId="urn:microsoft.com/office/officeart/2005/8/layout/hList3"/>
    <dgm:cxn modelId="{AE4A9905-0C5E-4097-BC2B-56B22182D29F}" srcId="{4FF50AAB-C175-4282-A345-A5D3FFC25FC7}" destId="{66F52F18-7A0A-4010-9167-61F2C119F8A7}" srcOrd="3" destOrd="0" parTransId="{D4424DCC-DCEE-4C76-B1AD-79076D9A8BA9}" sibTransId="{C4774BBB-EA59-4F1C-921E-E1066EDFF743}"/>
    <dgm:cxn modelId="{3218011E-794F-4F80-A080-9DD40361A92D}" type="presOf" srcId="{CEE159E2-D57A-4C6B-94AE-13CD82524521}" destId="{F5E06125-2844-48AF-96E3-727A1112FFF0}" srcOrd="0" destOrd="0" presId="urn:microsoft.com/office/officeart/2005/8/layout/hList3"/>
    <dgm:cxn modelId="{4F84EE32-4C34-4205-916F-5938078D47B4}" type="presOf" srcId="{4FF50AAB-C175-4282-A345-A5D3FFC25FC7}" destId="{4A36BB93-C15D-4FB4-938C-F1B441710386}" srcOrd="0" destOrd="0" presId="urn:microsoft.com/office/officeart/2005/8/layout/hList3"/>
    <dgm:cxn modelId="{12295D77-DAC9-4394-95CE-4BE3E948F098}" type="presOf" srcId="{66F52F18-7A0A-4010-9167-61F2C119F8A7}" destId="{AD45B45E-70BE-4B24-BFE0-A6FEA2FA35FD}" srcOrd="0" destOrd="0" presId="urn:microsoft.com/office/officeart/2005/8/layout/hList3"/>
    <dgm:cxn modelId="{66E4BE40-FA5D-4C29-B85A-243E01DFAA11}" type="presParOf" srcId="{9C19BD4C-3D42-4E30-AAE9-1C554FF148E7}" destId="{4A36BB93-C15D-4FB4-938C-F1B441710386}" srcOrd="0" destOrd="0" presId="urn:microsoft.com/office/officeart/2005/8/layout/hList3"/>
    <dgm:cxn modelId="{28BB951F-DA8D-4DF7-ABD9-3C63A0900427}" type="presParOf" srcId="{9C19BD4C-3D42-4E30-AAE9-1C554FF148E7}" destId="{2CA2CCD8-E515-4E9F-A566-603B7299DFF7}" srcOrd="1" destOrd="0" presId="urn:microsoft.com/office/officeart/2005/8/layout/hList3"/>
    <dgm:cxn modelId="{3517131A-A887-494E-BBF6-DC5C42F0C484}" type="presParOf" srcId="{2CA2CCD8-E515-4E9F-A566-603B7299DFF7}" destId="{F5E06125-2844-48AF-96E3-727A1112FFF0}" srcOrd="0" destOrd="0" presId="urn:microsoft.com/office/officeart/2005/8/layout/hList3"/>
    <dgm:cxn modelId="{A2FF7FDE-EFD2-45E7-B2C0-9E3029058C83}" type="presParOf" srcId="{2CA2CCD8-E515-4E9F-A566-603B7299DFF7}" destId="{2859A77F-5DBC-4899-B611-D85C5AC3FA12}" srcOrd="1" destOrd="0" presId="urn:microsoft.com/office/officeart/2005/8/layout/hList3"/>
    <dgm:cxn modelId="{0BBFF99C-B7A0-45AC-B633-15A1EF31352E}" type="presParOf" srcId="{2CA2CCD8-E515-4E9F-A566-603B7299DFF7}" destId="{0130CC7F-992D-4C60-90B3-7EACB3EB3F36}" srcOrd="2" destOrd="0" presId="urn:microsoft.com/office/officeart/2005/8/layout/hList3"/>
    <dgm:cxn modelId="{4C878006-DD37-46F3-AC25-A5603BABB306}" type="presParOf" srcId="{2CA2CCD8-E515-4E9F-A566-603B7299DFF7}" destId="{AD45B45E-70BE-4B24-BFE0-A6FEA2FA35FD}" srcOrd="3" destOrd="0" presId="urn:microsoft.com/office/officeart/2005/8/layout/hList3"/>
    <dgm:cxn modelId="{ACED659A-5FB5-411B-842C-570311D44248}" type="presParOf" srcId="{9C19BD4C-3D42-4E30-AAE9-1C554FF148E7}" destId="{6F5CCC5E-1105-4872-8D3A-F96BBB532F1B}"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1D71F2-6948-4E45-8A26-539432A089A1}">
      <dsp:nvSpPr>
        <dsp:cNvPr id="0" name=""/>
        <dsp:cNvSpPr/>
      </dsp:nvSpPr>
      <dsp:spPr>
        <a:xfrm rot="5400000">
          <a:off x="5037752" y="-1938896"/>
          <a:ext cx="1102682" cy="5260323"/>
        </a:xfrm>
        <a:prstGeom prst="round2SameRect">
          <a:avLst/>
        </a:prstGeom>
        <a:solidFill>
          <a:srgbClr val="92D050">
            <a:alpha val="90000"/>
          </a:srgb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s-ES" sz="2000" kern="1200" dirty="0" smtClean="0"/>
            <a:t>Precursor inmediato son las HSIL ; lesiones </a:t>
          </a:r>
          <a:r>
            <a:rPr lang="es-ES" sz="2000" kern="1200" dirty="0" err="1" smtClean="0"/>
            <a:t>intraepiteliales</a:t>
          </a:r>
          <a:r>
            <a:rPr lang="es-ES" sz="2000" kern="1200" dirty="0" smtClean="0"/>
            <a:t> escamosas de alto grado.</a:t>
          </a:r>
          <a:endParaRPr lang="es-ES" sz="2000" kern="1200" dirty="0"/>
        </a:p>
        <a:p>
          <a:pPr marL="228600" lvl="1" indent="-228600" algn="l" defTabSz="889000">
            <a:lnSpc>
              <a:spcPct val="90000"/>
            </a:lnSpc>
            <a:spcBef>
              <a:spcPct val="0"/>
            </a:spcBef>
            <a:spcAft>
              <a:spcPct val="15000"/>
            </a:spcAft>
            <a:buChar char="••"/>
          </a:pPr>
          <a:endParaRPr lang="es-ES" sz="2000" kern="1200" dirty="0"/>
        </a:p>
      </dsp:txBody>
      <dsp:txXfrm rot="-5400000">
        <a:off x="2958932" y="193752"/>
        <a:ext cx="5206495" cy="995026"/>
      </dsp:txXfrm>
    </dsp:sp>
    <dsp:sp modelId="{1E417C68-FF83-4D2A-9ABA-B109D831653E}">
      <dsp:nvSpPr>
        <dsp:cNvPr id="0" name=""/>
        <dsp:cNvSpPr/>
      </dsp:nvSpPr>
      <dsp:spPr>
        <a:xfrm>
          <a:off x="0" y="2088"/>
          <a:ext cx="2958932" cy="1378353"/>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es-ES" sz="2300" b="1" kern="1200" dirty="0" smtClean="0"/>
            <a:t>70% ESCAMOCELULAR</a:t>
          </a:r>
          <a:endParaRPr lang="es-ES" sz="2300" b="1" kern="1200" dirty="0"/>
        </a:p>
      </dsp:txBody>
      <dsp:txXfrm>
        <a:off x="67286" y="69374"/>
        <a:ext cx="2824360" cy="1243781"/>
      </dsp:txXfrm>
    </dsp:sp>
    <dsp:sp modelId="{23A100DB-BDB3-4CFA-A0AE-37A2FDB046D0}">
      <dsp:nvSpPr>
        <dsp:cNvPr id="0" name=""/>
        <dsp:cNvSpPr/>
      </dsp:nvSpPr>
      <dsp:spPr>
        <a:xfrm rot="5400000">
          <a:off x="5037752" y="-491625"/>
          <a:ext cx="1102682" cy="5260323"/>
        </a:xfrm>
        <a:prstGeom prst="round2SameRect">
          <a:avLst/>
        </a:prstGeom>
        <a:solidFill>
          <a:schemeClr val="accent4">
            <a:lumMod val="40000"/>
            <a:lumOff val="6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s-ES" sz="2000" kern="1200" dirty="0" smtClean="0"/>
            <a:t>Se desarrolla a partir de lesiones precursoras denominadas adenocarcinoma in situ.</a:t>
          </a:r>
          <a:endParaRPr lang="es-ES" sz="2000" kern="1200" dirty="0"/>
        </a:p>
      </dsp:txBody>
      <dsp:txXfrm rot="-5400000">
        <a:off x="2958932" y="1641023"/>
        <a:ext cx="5206495" cy="995026"/>
      </dsp:txXfrm>
    </dsp:sp>
    <dsp:sp modelId="{351A3BF1-730D-4FAE-A5B8-43D6AC0DF7B0}">
      <dsp:nvSpPr>
        <dsp:cNvPr id="0" name=""/>
        <dsp:cNvSpPr/>
      </dsp:nvSpPr>
      <dsp:spPr>
        <a:xfrm>
          <a:off x="0" y="1449359"/>
          <a:ext cx="2958932" cy="1378353"/>
        </a:xfrm>
        <a:prstGeom prst="roundRect">
          <a:avLst/>
        </a:prstGeom>
        <a:solidFill>
          <a:schemeClr val="accent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es-ES" sz="2300" b="1" kern="1200" dirty="0" smtClean="0"/>
            <a:t>20 – 25% ADENOCARCINOMA</a:t>
          </a:r>
          <a:endParaRPr lang="es-ES" sz="2300" b="1" kern="1200" dirty="0"/>
        </a:p>
      </dsp:txBody>
      <dsp:txXfrm>
        <a:off x="67286" y="1516645"/>
        <a:ext cx="2824360" cy="1243781"/>
      </dsp:txXfrm>
    </dsp:sp>
    <dsp:sp modelId="{12D99D1A-50D4-4632-A042-15E854EF3278}">
      <dsp:nvSpPr>
        <dsp:cNvPr id="0" name=""/>
        <dsp:cNvSpPr/>
      </dsp:nvSpPr>
      <dsp:spPr>
        <a:xfrm rot="5400000">
          <a:off x="5037752" y="955645"/>
          <a:ext cx="1102682" cy="5260323"/>
        </a:xfrm>
        <a:prstGeom prst="round2SameRect">
          <a:avLst/>
        </a:prstGeom>
        <a:solidFill>
          <a:schemeClr val="accent6">
            <a:lumMod val="40000"/>
            <a:lumOff val="6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s-ES" sz="2000" kern="1200" dirty="0" err="1" smtClean="0"/>
            <a:t>Adenoescamosos</a:t>
          </a:r>
          <a:endParaRPr lang="es-ES" sz="2000" kern="1200" dirty="0"/>
        </a:p>
        <a:p>
          <a:pPr marL="228600" lvl="1" indent="-228600" algn="l" defTabSz="889000">
            <a:lnSpc>
              <a:spcPct val="90000"/>
            </a:lnSpc>
            <a:spcBef>
              <a:spcPct val="0"/>
            </a:spcBef>
            <a:spcAft>
              <a:spcPct val="15000"/>
            </a:spcAft>
            <a:buChar char="••"/>
          </a:pPr>
          <a:r>
            <a:rPr lang="es-ES" sz="2000" kern="1200" dirty="0" smtClean="0"/>
            <a:t>Neuroendocrinos</a:t>
          </a:r>
          <a:endParaRPr lang="es-ES" sz="2000" kern="1200" dirty="0"/>
        </a:p>
      </dsp:txBody>
      <dsp:txXfrm rot="-5400000">
        <a:off x="2958932" y="3088293"/>
        <a:ext cx="5206495" cy="995026"/>
      </dsp:txXfrm>
    </dsp:sp>
    <dsp:sp modelId="{B67D7A39-D92D-408D-A39E-1E16FBE2B61C}">
      <dsp:nvSpPr>
        <dsp:cNvPr id="0" name=""/>
        <dsp:cNvSpPr/>
      </dsp:nvSpPr>
      <dsp:spPr>
        <a:xfrm>
          <a:off x="0" y="2896630"/>
          <a:ext cx="2958932" cy="1378353"/>
        </a:xfrm>
        <a:prstGeom prst="round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es-ES" sz="2300" b="1" kern="1200" dirty="0" smtClean="0"/>
            <a:t>2 – 5 %</a:t>
          </a:r>
        </a:p>
        <a:p>
          <a:pPr lvl="0" algn="ctr" defTabSz="1022350">
            <a:lnSpc>
              <a:spcPct val="90000"/>
            </a:lnSpc>
            <a:spcBef>
              <a:spcPct val="0"/>
            </a:spcBef>
            <a:spcAft>
              <a:spcPct val="35000"/>
            </a:spcAft>
          </a:pPr>
          <a:r>
            <a:rPr lang="es-ES" sz="2300" b="1" kern="1200" dirty="0" smtClean="0"/>
            <a:t>OTROS</a:t>
          </a:r>
          <a:endParaRPr lang="es-ES" sz="2300" b="1" kern="1200" dirty="0"/>
        </a:p>
      </dsp:txBody>
      <dsp:txXfrm>
        <a:off x="67286" y="2963916"/>
        <a:ext cx="2824360" cy="12437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2BFBA-A492-42E8-A66F-01DF303FE66B}">
      <dsp:nvSpPr>
        <dsp:cNvPr id="0" name=""/>
        <dsp:cNvSpPr/>
      </dsp:nvSpPr>
      <dsp:spPr>
        <a:xfrm>
          <a:off x="0" y="0"/>
          <a:ext cx="8435280" cy="1297930"/>
        </a:xfrm>
        <a:prstGeom prst="rect">
          <a:avLst/>
        </a:prstGeom>
        <a:solidFill>
          <a:srgbClr val="92D050"/>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s-ES" sz="4400" b="1" kern="1200" dirty="0" smtClean="0">
              <a:solidFill>
                <a:schemeClr val="tx1"/>
              </a:solidFill>
            </a:rPr>
            <a:t>85% EPITELIALES  </a:t>
          </a:r>
        </a:p>
        <a:p>
          <a:pPr lvl="0" algn="ctr" defTabSz="1955800">
            <a:lnSpc>
              <a:spcPct val="90000"/>
            </a:lnSpc>
            <a:spcBef>
              <a:spcPct val="0"/>
            </a:spcBef>
            <a:spcAft>
              <a:spcPct val="35000"/>
            </a:spcAft>
          </a:pPr>
          <a:r>
            <a:rPr lang="es-ES" sz="2400" b="0" kern="1200" dirty="0" smtClean="0">
              <a:solidFill>
                <a:schemeClr val="tx1"/>
              </a:solidFill>
            </a:rPr>
            <a:t>PACIENTES MAYORES, EXCEPCIONAL &lt; 40 AÑOS</a:t>
          </a:r>
          <a:endParaRPr lang="es-ES" sz="2400" b="0" kern="1200" dirty="0">
            <a:solidFill>
              <a:schemeClr val="tx1"/>
            </a:solidFill>
          </a:endParaRPr>
        </a:p>
      </dsp:txBody>
      <dsp:txXfrm>
        <a:off x="0" y="0"/>
        <a:ext cx="8435280" cy="1297930"/>
      </dsp:txXfrm>
    </dsp:sp>
    <dsp:sp modelId="{A40195E9-1A76-4B42-88CB-79143557C8E8}">
      <dsp:nvSpPr>
        <dsp:cNvPr id="0" name=""/>
        <dsp:cNvSpPr/>
      </dsp:nvSpPr>
      <dsp:spPr>
        <a:xfrm>
          <a:off x="858" y="1397651"/>
          <a:ext cx="1655753" cy="3250585"/>
        </a:xfrm>
        <a:prstGeom prst="rect">
          <a:avLst/>
        </a:prstGeom>
        <a:solidFill>
          <a:schemeClr val="accent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b="1" u="sng" kern="1200" dirty="0" smtClean="0">
              <a:solidFill>
                <a:schemeClr val="tx1"/>
              </a:solidFill>
            </a:rPr>
            <a:t>SEROSO</a:t>
          </a:r>
        </a:p>
        <a:p>
          <a:pPr lvl="0" algn="ctr" defTabSz="889000">
            <a:lnSpc>
              <a:spcPct val="90000"/>
            </a:lnSpc>
            <a:spcBef>
              <a:spcPct val="0"/>
            </a:spcBef>
            <a:spcAft>
              <a:spcPct val="35000"/>
            </a:spcAft>
          </a:pPr>
          <a:r>
            <a:rPr lang="es-ES" sz="1600" kern="1200" dirty="0" smtClean="0">
              <a:solidFill>
                <a:schemeClr val="tx1"/>
              </a:solidFill>
              <a:effectLst/>
            </a:rPr>
            <a:t>El más frecuente</a:t>
          </a:r>
        </a:p>
        <a:p>
          <a:pPr lvl="0" algn="ctr" defTabSz="889000">
            <a:lnSpc>
              <a:spcPct val="90000"/>
            </a:lnSpc>
            <a:spcBef>
              <a:spcPct val="0"/>
            </a:spcBef>
            <a:spcAft>
              <a:spcPct val="35000"/>
            </a:spcAft>
          </a:pPr>
          <a:r>
            <a:rPr lang="es-ES" sz="1600" kern="1200" dirty="0" smtClean="0">
              <a:solidFill>
                <a:schemeClr val="tx1"/>
              </a:solidFill>
              <a:effectLst/>
            </a:rPr>
            <a:t> 70% de los casos es bilateral</a:t>
          </a:r>
        </a:p>
        <a:p>
          <a:pPr lvl="0" algn="ctr" defTabSz="889000">
            <a:lnSpc>
              <a:spcPct val="90000"/>
            </a:lnSpc>
            <a:spcBef>
              <a:spcPct val="0"/>
            </a:spcBef>
            <a:spcAft>
              <a:spcPct val="35000"/>
            </a:spcAft>
          </a:pPr>
          <a:r>
            <a:rPr lang="es-ES" sz="1600" kern="1200" dirty="0" smtClean="0">
              <a:solidFill>
                <a:schemeClr val="tx1"/>
              </a:solidFill>
              <a:effectLst/>
            </a:rPr>
            <a:t>Calcificaciones : cuerpos de </a:t>
          </a:r>
          <a:r>
            <a:rPr lang="es-ES" sz="1600" kern="1200" dirty="0" err="1" smtClean="0">
              <a:solidFill>
                <a:schemeClr val="tx1"/>
              </a:solidFill>
              <a:effectLst/>
            </a:rPr>
            <a:t>psamoma</a:t>
          </a:r>
          <a:r>
            <a:rPr lang="es-ES" sz="1700" kern="1200" dirty="0" smtClean="0">
              <a:solidFill>
                <a:schemeClr val="tx1"/>
              </a:solidFill>
              <a:effectLst/>
            </a:rPr>
            <a:t>)</a:t>
          </a:r>
          <a:endParaRPr lang="es-ES" sz="1700" kern="1200" dirty="0">
            <a:solidFill>
              <a:schemeClr val="tx1"/>
            </a:solidFill>
          </a:endParaRPr>
        </a:p>
      </dsp:txBody>
      <dsp:txXfrm>
        <a:off x="858" y="1397651"/>
        <a:ext cx="1655753" cy="3250585"/>
      </dsp:txXfrm>
    </dsp:sp>
    <dsp:sp modelId="{308CA636-D2AF-45C3-8427-3CBC18CD5CD1}">
      <dsp:nvSpPr>
        <dsp:cNvPr id="0" name=""/>
        <dsp:cNvSpPr/>
      </dsp:nvSpPr>
      <dsp:spPr>
        <a:xfrm>
          <a:off x="1656612" y="1397651"/>
          <a:ext cx="1655753" cy="3250585"/>
        </a:xfrm>
        <a:prstGeom prst="rect">
          <a:avLst/>
        </a:prstGeom>
        <a:solidFill>
          <a:schemeClr val="bg2">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b="1" u="sng" kern="1200" dirty="0" smtClean="0">
              <a:solidFill>
                <a:schemeClr val="tx1"/>
              </a:solidFill>
              <a:effectLst/>
            </a:rPr>
            <a:t>MUCINOSO</a:t>
          </a:r>
        </a:p>
        <a:p>
          <a:pPr lvl="0" algn="ctr" defTabSz="889000">
            <a:lnSpc>
              <a:spcPct val="90000"/>
            </a:lnSpc>
            <a:spcBef>
              <a:spcPct val="0"/>
            </a:spcBef>
            <a:spcAft>
              <a:spcPct val="35000"/>
            </a:spcAft>
          </a:pPr>
          <a:r>
            <a:rPr lang="es-ES" sz="1900" kern="1200" dirty="0" smtClean="0">
              <a:solidFill>
                <a:schemeClr val="tx1"/>
              </a:solidFill>
              <a:effectLst/>
            </a:rPr>
            <a:t> 80% son benignos</a:t>
          </a:r>
        </a:p>
        <a:p>
          <a:pPr lvl="0" algn="ctr" defTabSz="889000">
            <a:lnSpc>
              <a:spcPct val="90000"/>
            </a:lnSpc>
            <a:spcBef>
              <a:spcPct val="0"/>
            </a:spcBef>
            <a:spcAft>
              <a:spcPct val="35000"/>
            </a:spcAft>
          </a:pPr>
          <a:r>
            <a:rPr lang="es-ES" sz="1900" kern="1200" dirty="0" err="1" smtClean="0">
              <a:solidFill>
                <a:schemeClr val="tx1"/>
              </a:solidFill>
              <a:effectLst/>
            </a:rPr>
            <a:t>Pseudomixoma</a:t>
          </a:r>
          <a:r>
            <a:rPr lang="es-ES" sz="1900" kern="1200" dirty="0" smtClean="0">
              <a:solidFill>
                <a:schemeClr val="tx1"/>
              </a:solidFill>
              <a:effectLst/>
            </a:rPr>
            <a:t> peritoneal</a:t>
          </a:r>
          <a:endParaRPr lang="es-ES" sz="1900" kern="1200" dirty="0">
            <a:solidFill>
              <a:schemeClr val="tx1"/>
            </a:solidFill>
          </a:endParaRPr>
        </a:p>
      </dsp:txBody>
      <dsp:txXfrm>
        <a:off x="1656612" y="1397651"/>
        <a:ext cx="1655753" cy="3250585"/>
      </dsp:txXfrm>
    </dsp:sp>
    <dsp:sp modelId="{BC851AFC-3BA5-4C2F-875C-1F53C8289890}">
      <dsp:nvSpPr>
        <dsp:cNvPr id="0" name=""/>
        <dsp:cNvSpPr/>
      </dsp:nvSpPr>
      <dsp:spPr>
        <a:xfrm>
          <a:off x="3322713" y="1397651"/>
          <a:ext cx="1810549" cy="3208966"/>
        </a:xfrm>
        <a:prstGeom prst="rect">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b="1" u="sng" kern="1200" dirty="0" smtClean="0">
              <a:solidFill>
                <a:schemeClr val="tx1"/>
              </a:solidFill>
              <a:effectLst/>
            </a:rPr>
            <a:t>ENDOMETRIOIDE</a:t>
          </a:r>
        </a:p>
        <a:p>
          <a:pPr lvl="0" algn="ctr" defTabSz="800100">
            <a:lnSpc>
              <a:spcPct val="90000"/>
            </a:lnSpc>
            <a:spcBef>
              <a:spcPct val="0"/>
            </a:spcBef>
            <a:spcAft>
              <a:spcPct val="35000"/>
            </a:spcAft>
          </a:pPr>
          <a:r>
            <a:rPr lang="es-ES" sz="1800" kern="1200" dirty="0" smtClean="0">
              <a:solidFill>
                <a:schemeClr val="tx1"/>
              </a:solidFill>
              <a:effectLst/>
            </a:rPr>
            <a:t>Malignos</a:t>
          </a:r>
        </a:p>
        <a:p>
          <a:pPr lvl="0" algn="ctr" defTabSz="800100">
            <a:lnSpc>
              <a:spcPct val="90000"/>
            </a:lnSpc>
            <a:spcBef>
              <a:spcPct val="0"/>
            </a:spcBef>
            <a:spcAft>
              <a:spcPct val="35000"/>
            </a:spcAft>
          </a:pPr>
          <a:r>
            <a:rPr lang="es-ES" sz="1800" kern="1200" dirty="0" smtClean="0">
              <a:solidFill>
                <a:schemeClr val="tx1"/>
              </a:solidFill>
              <a:effectLst/>
            </a:rPr>
            <a:t>10%  asociados a endometriosis ovárica</a:t>
          </a:r>
        </a:p>
        <a:p>
          <a:pPr lvl="0" algn="ctr" defTabSz="800100">
            <a:lnSpc>
              <a:spcPct val="90000"/>
            </a:lnSpc>
            <a:spcBef>
              <a:spcPct val="0"/>
            </a:spcBef>
            <a:spcAft>
              <a:spcPct val="35000"/>
            </a:spcAft>
          </a:pPr>
          <a:r>
            <a:rPr lang="es-ES" sz="1800" kern="1200" dirty="0" smtClean="0">
              <a:solidFill>
                <a:schemeClr val="tx1"/>
              </a:solidFill>
              <a:effectLst/>
            </a:rPr>
            <a:t>30% de casos asociados a </a:t>
          </a:r>
          <a:r>
            <a:rPr lang="es-ES" sz="1800" kern="1200" dirty="0" err="1" smtClean="0">
              <a:solidFill>
                <a:schemeClr val="tx1"/>
              </a:solidFill>
              <a:effectLst/>
            </a:rPr>
            <a:t>Adenoca</a:t>
          </a:r>
          <a:r>
            <a:rPr lang="es-ES" sz="1800" kern="1200" dirty="0" smtClean="0">
              <a:solidFill>
                <a:schemeClr val="tx1"/>
              </a:solidFill>
              <a:effectLst/>
            </a:rPr>
            <a:t>. Endometrial primario</a:t>
          </a:r>
          <a:endParaRPr lang="es-ES" sz="1800" kern="1200" dirty="0">
            <a:solidFill>
              <a:schemeClr val="tx1"/>
            </a:solidFill>
          </a:endParaRPr>
        </a:p>
      </dsp:txBody>
      <dsp:txXfrm>
        <a:off x="3322713" y="1397651"/>
        <a:ext cx="1810549" cy="3208966"/>
      </dsp:txXfrm>
    </dsp:sp>
    <dsp:sp modelId="{D739A5FB-316D-4E20-9264-6C86866CF438}">
      <dsp:nvSpPr>
        <dsp:cNvPr id="0" name=""/>
        <dsp:cNvSpPr/>
      </dsp:nvSpPr>
      <dsp:spPr>
        <a:xfrm>
          <a:off x="5122914" y="1397651"/>
          <a:ext cx="1655753" cy="3292204"/>
        </a:xfrm>
        <a:prstGeom prst="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b="1" u="sng" kern="1200" dirty="0" smtClean="0">
              <a:solidFill>
                <a:schemeClr val="tx1"/>
              </a:solidFill>
              <a:effectLst/>
            </a:rPr>
            <a:t>CÉLULAS CLARAS</a:t>
          </a:r>
        </a:p>
        <a:p>
          <a:pPr lvl="0" algn="ctr" defTabSz="889000">
            <a:lnSpc>
              <a:spcPct val="90000"/>
            </a:lnSpc>
            <a:spcBef>
              <a:spcPct val="0"/>
            </a:spcBef>
            <a:spcAft>
              <a:spcPct val="35000"/>
            </a:spcAft>
          </a:pPr>
          <a:r>
            <a:rPr lang="es-ES" sz="2000" b="0" kern="1200" dirty="0" smtClean="0">
              <a:solidFill>
                <a:schemeClr val="tx1"/>
              </a:solidFill>
              <a:effectLst/>
            </a:rPr>
            <a:t>Malignos</a:t>
          </a:r>
        </a:p>
        <a:p>
          <a:pPr lvl="0" algn="ctr" defTabSz="889000">
            <a:lnSpc>
              <a:spcPct val="90000"/>
            </a:lnSpc>
            <a:spcBef>
              <a:spcPct val="0"/>
            </a:spcBef>
            <a:spcAft>
              <a:spcPct val="35000"/>
            </a:spcAft>
          </a:pPr>
          <a:r>
            <a:rPr lang="es-ES" sz="2000" b="0" kern="1200" dirty="0" smtClean="0">
              <a:solidFill>
                <a:schemeClr val="tx1"/>
              </a:solidFill>
              <a:effectLst/>
            </a:rPr>
            <a:t>El tumor maligno más frecuente en caso de  endometriosis</a:t>
          </a:r>
          <a:endParaRPr lang="es-ES" sz="2000" b="0" kern="1200" dirty="0">
            <a:solidFill>
              <a:schemeClr val="tx1"/>
            </a:solidFill>
            <a:effectLst/>
            <a:latin typeface="Times New Roman"/>
            <a:ea typeface="Times New Roman"/>
          </a:endParaRPr>
        </a:p>
      </dsp:txBody>
      <dsp:txXfrm>
        <a:off x="5122914" y="1397651"/>
        <a:ext cx="1655753" cy="3292204"/>
      </dsp:txXfrm>
    </dsp:sp>
    <dsp:sp modelId="{8375A6B7-68D6-4390-ADB5-BD7FBA239D1D}">
      <dsp:nvSpPr>
        <dsp:cNvPr id="0" name=""/>
        <dsp:cNvSpPr/>
      </dsp:nvSpPr>
      <dsp:spPr>
        <a:xfrm>
          <a:off x="6778667" y="1397651"/>
          <a:ext cx="1655753" cy="3250585"/>
        </a:xfrm>
        <a:prstGeom prst="rect">
          <a:avLst/>
        </a:prstGeom>
        <a:solidFill>
          <a:srgbClr val="E6F08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b="1" u="sng" kern="1200" dirty="0" smtClean="0">
              <a:solidFill>
                <a:schemeClr val="tx1"/>
              </a:solidFill>
              <a:effectLst/>
            </a:rPr>
            <a:t>T. BRENNER</a:t>
          </a:r>
        </a:p>
        <a:p>
          <a:pPr lvl="0" algn="ctr" defTabSz="889000">
            <a:lnSpc>
              <a:spcPct val="90000"/>
            </a:lnSpc>
            <a:spcBef>
              <a:spcPct val="0"/>
            </a:spcBef>
            <a:spcAft>
              <a:spcPct val="35000"/>
            </a:spcAft>
          </a:pPr>
          <a:r>
            <a:rPr lang="es-ES" sz="2000" kern="1200" dirty="0" smtClean="0">
              <a:solidFill>
                <a:schemeClr val="tx1"/>
              </a:solidFill>
              <a:effectLst/>
            </a:rPr>
            <a:t>Benignos. </a:t>
          </a:r>
        </a:p>
        <a:p>
          <a:pPr lvl="0" algn="ctr" defTabSz="889000">
            <a:lnSpc>
              <a:spcPct val="90000"/>
            </a:lnSpc>
            <a:spcBef>
              <a:spcPct val="0"/>
            </a:spcBef>
            <a:spcAft>
              <a:spcPct val="35000"/>
            </a:spcAft>
          </a:pPr>
          <a:r>
            <a:rPr lang="es-ES" sz="2000" kern="1200" dirty="0" smtClean="0">
              <a:solidFill>
                <a:schemeClr val="tx1"/>
              </a:solidFill>
              <a:effectLst/>
            </a:rPr>
            <a:t>Epitelio transicional.</a:t>
          </a:r>
          <a:endParaRPr lang="es-ES" sz="2000" kern="1200" dirty="0">
            <a:solidFill>
              <a:schemeClr val="tx1"/>
            </a:solidFill>
            <a:effectLst/>
            <a:latin typeface="Times New Roman"/>
            <a:ea typeface="Times New Roman"/>
          </a:endParaRPr>
        </a:p>
      </dsp:txBody>
      <dsp:txXfrm>
        <a:off x="6778667" y="1397651"/>
        <a:ext cx="1655753" cy="3250585"/>
      </dsp:txXfrm>
    </dsp:sp>
    <dsp:sp modelId="{3CF5E6FA-8358-4680-8E73-FB39574FC8F6}">
      <dsp:nvSpPr>
        <dsp:cNvPr id="0" name=""/>
        <dsp:cNvSpPr/>
      </dsp:nvSpPr>
      <dsp:spPr>
        <a:xfrm>
          <a:off x="0" y="4597047"/>
          <a:ext cx="8435280" cy="34980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8CDA0D-0022-4B7A-96AD-88A60F64613B}">
      <dsp:nvSpPr>
        <dsp:cNvPr id="0" name=""/>
        <dsp:cNvSpPr/>
      </dsp:nvSpPr>
      <dsp:spPr>
        <a:xfrm>
          <a:off x="0" y="28605"/>
          <a:ext cx="8229600" cy="1477543"/>
        </a:xfrm>
        <a:prstGeom prst="rect">
          <a:avLst/>
        </a:prstGeom>
        <a:solidFill>
          <a:srgbClr val="FFC000"/>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s-ES" sz="4400" b="1" kern="1200" dirty="0" smtClean="0">
              <a:solidFill>
                <a:schemeClr val="tx1"/>
              </a:solidFill>
            </a:rPr>
            <a:t>5% GERMINALES </a:t>
          </a:r>
        </a:p>
        <a:p>
          <a:pPr lvl="0" algn="ctr" defTabSz="1955800">
            <a:lnSpc>
              <a:spcPct val="90000"/>
            </a:lnSpc>
            <a:spcBef>
              <a:spcPct val="0"/>
            </a:spcBef>
            <a:spcAft>
              <a:spcPct val="35000"/>
            </a:spcAft>
          </a:pPr>
          <a:r>
            <a:rPr lang="es-ES" sz="2000" kern="1200" dirty="0" smtClean="0">
              <a:solidFill>
                <a:schemeClr val="tx1"/>
              </a:solidFill>
            </a:rPr>
            <a:t>75% DE NEOPLASIAS OVÁRICAS MALIGNAS EN MUJERES &lt;30 AÑOS</a:t>
          </a:r>
          <a:endParaRPr lang="es-ES" sz="2000" kern="1200" dirty="0">
            <a:solidFill>
              <a:schemeClr val="tx1"/>
            </a:solidFill>
          </a:endParaRPr>
        </a:p>
      </dsp:txBody>
      <dsp:txXfrm>
        <a:off x="0" y="28605"/>
        <a:ext cx="8229600" cy="1477543"/>
      </dsp:txXfrm>
    </dsp:sp>
    <dsp:sp modelId="{B23561A4-98D4-47AE-B538-66FE46C852C3}">
      <dsp:nvSpPr>
        <dsp:cNvPr id="0" name=""/>
        <dsp:cNvSpPr/>
      </dsp:nvSpPr>
      <dsp:spPr>
        <a:xfrm>
          <a:off x="17448" y="1468762"/>
          <a:ext cx="2296469" cy="3102840"/>
        </a:xfrm>
        <a:prstGeom prst="rect">
          <a:avLst/>
        </a:prstGeom>
        <a:solidFill>
          <a:schemeClr val="accent6">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b="1" u="sng" kern="1200" dirty="0" smtClean="0">
              <a:solidFill>
                <a:schemeClr val="tx1"/>
              </a:solidFill>
            </a:rPr>
            <a:t>TERATOMA QUÍSTICO </a:t>
          </a:r>
        </a:p>
        <a:p>
          <a:pPr lvl="0" algn="ctr" defTabSz="889000">
            <a:lnSpc>
              <a:spcPct val="90000"/>
            </a:lnSpc>
            <a:spcBef>
              <a:spcPct val="0"/>
            </a:spcBef>
            <a:spcAft>
              <a:spcPct val="35000"/>
            </a:spcAft>
          </a:pPr>
          <a:r>
            <a:rPr lang="es-ES" sz="2100" b="0" kern="1200" dirty="0" smtClean="0">
              <a:solidFill>
                <a:schemeClr val="tx1"/>
              </a:solidFill>
            </a:rPr>
            <a:t>Con frecuencia contienen cabellos, dientes y hueso calcificado</a:t>
          </a:r>
          <a:r>
            <a:rPr lang="es-ES" sz="2100" b="1" kern="1200" dirty="0" smtClean="0">
              <a:solidFill>
                <a:schemeClr val="tx1"/>
              </a:solidFill>
            </a:rPr>
            <a:t>.</a:t>
          </a:r>
        </a:p>
        <a:p>
          <a:pPr lvl="0" algn="ctr" defTabSz="889000">
            <a:lnSpc>
              <a:spcPct val="90000"/>
            </a:lnSpc>
            <a:spcBef>
              <a:spcPct val="0"/>
            </a:spcBef>
            <a:spcAft>
              <a:spcPct val="35000"/>
            </a:spcAft>
          </a:pPr>
          <a:r>
            <a:rPr lang="es-ES" sz="2100" b="0" kern="1200" dirty="0" smtClean="0">
              <a:solidFill>
                <a:schemeClr val="tx1"/>
              </a:solidFill>
            </a:rPr>
            <a:t>1% malignos</a:t>
          </a:r>
        </a:p>
        <a:p>
          <a:pPr lvl="0" algn="ctr" defTabSz="889000">
            <a:lnSpc>
              <a:spcPct val="90000"/>
            </a:lnSpc>
            <a:spcBef>
              <a:spcPct val="0"/>
            </a:spcBef>
            <a:spcAft>
              <a:spcPct val="35000"/>
            </a:spcAft>
          </a:pPr>
          <a:r>
            <a:rPr lang="es-ES" sz="2100" b="1" kern="1200" dirty="0" smtClean="0">
              <a:solidFill>
                <a:schemeClr val="tx1"/>
              </a:solidFill>
            </a:rPr>
            <a:t> </a:t>
          </a:r>
          <a:r>
            <a:rPr lang="es-ES" sz="2100" kern="1200" dirty="0" err="1" smtClean="0">
              <a:solidFill>
                <a:schemeClr val="tx1"/>
              </a:solidFill>
            </a:rPr>
            <a:t>Struma</a:t>
          </a:r>
          <a:r>
            <a:rPr lang="es-ES" sz="2100" kern="1200" dirty="0" smtClean="0">
              <a:solidFill>
                <a:schemeClr val="tx1"/>
              </a:solidFill>
            </a:rPr>
            <a:t> ovárico</a:t>
          </a:r>
          <a:endParaRPr lang="es-ES" sz="2100" kern="1200" dirty="0">
            <a:solidFill>
              <a:schemeClr val="tx1"/>
            </a:solidFill>
          </a:endParaRPr>
        </a:p>
      </dsp:txBody>
      <dsp:txXfrm>
        <a:off x="17448" y="1468762"/>
        <a:ext cx="2296469" cy="3102840"/>
      </dsp:txXfrm>
    </dsp:sp>
    <dsp:sp modelId="{81418CDE-F748-493D-80C4-311309825947}">
      <dsp:nvSpPr>
        <dsp:cNvPr id="0" name=""/>
        <dsp:cNvSpPr/>
      </dsp:nvSpPr>
      <dsp:spPr>
        <a:xfrm>
          <a:off x="2308182" y="1468762"/>
          <a:ext cx="2986384" cy="3102840"/>
        </a:xfrm>
        <a:prstGeom prst="rect">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b="1" u="sng" kern="1200" dirty="0" smtClean="0">
              <a:solidFill>
                <a:schemeClr val="tx1"/>
              </a:solidFill>
            </a:rPr>
            <a:t>DISGERMINOMA</a:t>
          </a:r>
        </a:p>
        <a:p>
          <a:pPr lvl="0" algn="ctr" defTabSz="1022350">
            <a:lnSpc>
              <a:spcPct val="90000"/>
            </a:lnSpc>
            <a:spcBef>
              <a:spcPct val="0"/>
            </a:spcBef>
            <a:spcAft>
              <a:spcPct val="35000"/>
            </a:spcAft>
          </a:pPr>
          <a:r>
            <a:rPr lang="es-ES" sz="2300" kern="1200" dirty="0" smtClean="0">
              <a:solidFill>
                <a:schemeClr val="tx1"/>
              </a:solidFill>
            </a:rPr>
            <a:t>Equivalente al </a:t>
          </a:r>
          <a:r>
            <a:rPr lang="es-ES" sz="2300" kern="1200" dirty="0" err="1" smtClean="0">
              <a:solidFill>
                <a:schemeClr val="tx1"/>
              </a:solidFill>
            </a:rPr>
            <a:t>Seminoma</a:t>
          </a:r>
          <a:r>
            <a:rPr lang="es-ES" sz="2300" kern="1200" dirty="0" smtClean="0">
              <a:solidFill>
                <a:schemeClr val="tx1"/>
              </a:solidFill>
            </a:rPr>
            <a:t> del varón</a:t>
          </a:r>
        </a:p>
        <a:p>
          <a:pPr lvl="0" algn="ctr" defTabSz="1022350">
            <a:lnSpc>
              <a:spcPct val="90000"/>
            </a:lnSpc>
            <a:spcBef>
              <a:spcPct val="0"/>
            </a:spcBef>
            <a:spcAft>
              <a:spcPct val="35000"/>
            </a:spcAft>
          </a:pPr>
          <a:r>
            <a:rPr lang="es-ES" sz="2300" kern="1200" dirty="0" smtClean="0">
              <a:solidFill>
                <a:schemeClr val="tx1"/>
              </a:solidFill>
            </a:rPr>
            <a:t>10-15% bilaterales</a:t>
          </a:r>
        </a:p>
        <a:p>
          <a:pPr lvl="0" algn="ctr" defTabSz="1022350">
            <a:lnSpc>
              <a:spcPct val="90000"/>
            </a:lnSpc>
            <a:spcBef>
              <a:spcPct val="0"/>
            </a:spcBef>
            <a:spcAft>
              <a:spcPct val="35000"/>
            </a:spcAft>
          </a:pPr>
          <a:r>
            <a:rPr lang="es-ES" sz="2300" kern="1200" dirty="0" smtClean="0">
              <a:solidFill>
                <a:schemeClr val="tx1"/>
              </a:solidFill>
            </a:rPr>
            <a:t>El tumor germinal maligno más frecuente</a:t>
          </a:r>
        </a:p>
        <a:p>
          <a:pPr lvl="0" algn="ctr" defTabSz="1022350">
            <a:lnSpc>
              <a:spcPct val="90000"/>
            </a:lnSpc>
            <a:spcBef>
              <a:spcPct val="0"/>
            </a:spcBef>
            <a:spcAft>
              <a:spcPct val="35000"/>
            </a:spcAft>
          </a:pPr>
          <a:r>
            <a:rPr lang="es-ES" sz="2300" kern="1200" dirty="0" smtClean="0">
              <a:solidFill>
                <a:schemeClr val="tx1"/>
              </a:solidFill>
            </a:rPr>
            <a:t>B- HCG y AFP</a:t>
          </a:r>
          <a:endParaRPr lang="es-ES" sz="2300" kern="1200" dirty="0">
            <a:solidFill>
              <a:schemeClr val="tx1"/>
            </a:solidFill>
          </a:endParaRPr>
        </a:p>
      </dsp:txBody>
      <dsp:txXfrm>
        <a:off x="2308182" y="1468762"/>
        <a:ext cx="2986384" cy="3102840"/>
      </dsp:txXfrm>
    </dsp:sp>
    <dsp:sp modelId="{492565CC-14B5-4685-8D60-A2AF472C3E8C}">
      <dsp:nvSpPr>
        <dsp:cNvPr id="0" name=""/>
        <dsp:cNvSpPr/>
      </dsp:nvSpPr>
      <dsp:spPr>
        <a:xfrm>
          <a:off x="5285507" y="1477543"/>
          <a:ext cx="2941439" cy="3102840"/>
        </a:xfrm>
        <a:prstGeom prst="rect">
          <a:avLst/>
        </a:prstGeom>
        <a:solidFill>
          <a:schemeClr val="accent4">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 sz="2300" b="1" u="sng" kern="1200" dirty="0" smtClean="0">
              <a:solidFill>
                <a:schemeClr val="tx1"/>
              </a:solidFill>
            </a:rPr>
            <a:t>OTROS:</a:t>
          </a:r>
        </a:p>
        <a:p>
          <a:pPr lvl="0" algn="ctr" defTabSz="1022350">
            <a:lnSpc>
              <a:spcPct val="90000"/>
            </a:lnSpc>
            <a:spcBef>
              <a:spcPct val="0"/>
            </a:spcBef>
            <a:spcAft>
              <a:spcPct val="35000"/>
            </a:spcAft>
          </a:pPr>
          <a:r>
            <a:rPr lang="es-ES" sz="2300" b="1" kern="1200" dirty="0" smtClean="0">
              <a:solidFill>
                <a:schemeClr val="tx1"/>
              </a:solidFill>
            </a:rPr>
            <a:t>-Tumor del Seno Endodérmico</a:t>
          </a:r>
        </a:p>
        <a:p>
          <a:pPr lvl="0" algn="ctr" defTabSz="1022350">
            <a:lnSpc>
              <a:spcPct val="90000"/>
            </a:lnSpc>
            <a:spcBef>
              <a:spcPct val="0"/>
            </a:spcBef>
            <a:spcAft>
              <a:spcPct val="35000"/>
            </a:spcAft>
          </a:pPr>
          <a:r>
            <a:rPr lang="es-ES" sz="2300" b="1" kern="1200" dirty="0" smtClean="0">
              <a:solidFill>
                <a:schemeClr val="tx1"/>
              </a:solidFill>
            </a:rPr>
            <a:t>-Carcinoma Embrionario</a:t>
          </a:r>
        </a:p>
        <a:p>
          <a:pPr lvl="0" algn="ctr" defTabSz="1022350">
            <a:lnSpc>
              <a:spcPct val="90000"/>
            </a:lnSpc>
            <a:spcBef>
              <a:spcPct val="0"/>
            </a:spcBef>
            <a:spcAft>
              <a:spcPct val="35000"/>
            </a:spcAft>
          </a:pPr>
          <a:r>
            <a:rPr lang="es-ES" sz="2300" b="1" kern="1200" dirty="0" smtClean="0">
              <a:solidFill>
                <a:schemeClr val="tx1"/>
              </a:solidFill>
            </a:rPr>
            <a:t>-</a:t>
          </a:r>
          <a:r>
            <a:rPr lang="es-ES" sz="2300" b="1" kern="1200" dirty="0" err="1" smtClean="0">
              <a:solidFill>
                <a:schemeClr val="tx1"/>
              </a:solidFill>
            </a:rPr>
            <a:t>Coriocarcinoma</a:t>
          </a:r>
          <a:endParaRPr lang="es-ES" sz="2300" b="1" kern="1200" dirty="0" smtClean="0">
            <a:solidFill>
              <a:schemeClr val="tx1"/>
            </a:solidFill>
          </a:endParaRPr>
        </a:p>
        <a:p>
          <a:pPr lvl="0" algn="ctr" defTabSz="1022350">
            <a:lnSpc>
              <a:spcPct val="90000"/>
            </a:lnSpc>
            <a:spcBef>
              <a:spcPct val="0"/>
            </a:spcBef>
            <a:spcAft>
              <a:spcPct val="35000"/>
            </a:spcAft>
          </a:pPr>
          <a:r>
            <a:rPr lang="es-ES" sz="2300" b="1" kern="1200" dirty="0" smtClean="0">
              <a:solidFill>
                <a:schemeClr val="tx1"/>
              </a:solidFill>
            </a:rPr>
            <a:t>-</a:t>
          </a:r>
          <a:r>
            <a:rPr lang="es-ES" sz="2300" b="1" kern="1200" dirty="0" err="1" smtClean="0">
              <a:solidFill>
                <a:schemeClr val="tx1"/>
              </a:solidFill>
            </a:rPr>
            <a:t>Gonadoblastoma</a:t>
          </a:r>
          <a:endParaRPr lang="es-ES" sz="2300" b="1" kern="1200" dirty="0">
            <a:solidFill>
              <a:schemeClr val="tx1"/>
            </a:solidFill>
          </a:endParaRPr>
        </a:p>
      </dsp:txBody>
      <dsp:txXfrm>
        <a:off x="5285507" y="1477543"/>
        <a:ext cx="2941439" cy="3102840"/>
      </dsp:txXfrm>
    </dsp:sp>
    <dsp:sp modelId="{184D97B5-3D6B-41DD-BF3A-D56FA96F4358}">
      <dsp:nvSpPr>
        <dsp:cNvPr id="0" name=""/>
        <dsp:cNvSpPr/>
      </dsp:nvSpPr>
      <dsp:spPr>
        <a:xfrm>
          <a:off x="0" y="4580383"/>
          <a:ext cx="8229600" cy="34476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36BB93-C15D-4FB4-938C-F1B441710386}">
      <dsp:nvSpPr>
        <dsp:cNvPr id="0" name=""/>
        <dsp:cNvSpPr/>
      </dsp:nvSpPr>
      <dsp:spPr>
        <a:xfrm>
          <a:off x="0" y="-2189"/>
          <a:ext cx="8229600" cy="1457220"/>
        </a:xfrm>
        <a:prstGeom prst="rect">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s-ES" sz="4400" kern="1200" dirty="0" smtClean="0">
              <a:solidFill>
                <a:schemeClr val="tx1"/>
              </a:solidFill>
            </a:rPr>
            <a:t>10% ESTROMA OVARICO</a:t>
          </a:r>
          <a:endParaRPr lang="es-ES" sz="4400" kern="1200" dirty="0">
            <a:solidFill>
              <a:schemeClr val="tx1"/>
            </a:solidFill>
          </a:endParaRPr>
        </a:p>
      </dsp:txBody>
      <dsp:txXfrm>
        <a:off x="0" y="-2189"/>
        <a:ext cx="8229600" cy="1457220"/>
      </dsp:txXfrm>
    </dsp:sp>
    <dsp:sp modelId="{F5E06125-2844-48AF-96E3-727A1112FFF0}">
      <dsp:nvSpPr>
        <dsp:cNvPr id="0" name=""/>
        <dsp:cNvSpPr/>
      </dsp:nvSpPr>
      <dsp:spPr>
        <a:xfrm>
          <a:off x="0" y="1187725"/>
          <a:ext cx="2057399" cy="3523839"/>
        </a:xfrm>
        <a:prstGeom prst="rect">
          <a:avLst/>
        </a:prstGeom>
        <a:solidFill>
          <a:schemeClr val="accent4">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 sz="1800" b="1" u="sng" kern="1200" dirty="0" smtClean="0">
              <a:solidFill>
                <a:schemeClr val="tx1"/>
              </a:solidFill>
              <a:effectLst/>
            </a:rPr>
            <a:t>DE LA GRANULOSA</a:t>
          </a:r>
        </a:p>
        <a:p>
          <a:pPr lvl="0" algn="ctr" defTabSz="800100">
            <a:lnSpc>
              <a:spcPct val="90000"/>
            </a:lnSpc>
            <a:spcBef>
              <a:spcPct val="0"/>
            </a:spcBef>
            <a:spcAft>
              <a:spcPct val="35000"/>
            </a:spcAft>
          </a:pPr>
          <a:r>
            <a:rPr lang="es-ES" sz="1800" kern="1200" dirty="0" smtClean="0">
              <a:solidFill>
                <a:schemeClr val="tx1"/>
              </a:solidFill>
              <a:effectLst/>
            </a:rPr>
            <a:t>Productor de estrógenos</a:t>
          </a:r>
        </a:p>
        <a:p>
          <a:pPr lvl="0" algn="ctr" defTabSz="800100">
            <a:lnSpc>
              <a:spcPct val="90000"/>
            </a:lnSpc>
            <a:spcBef>
              <a:spcPct val="0"/>
            </a:spcBef>
            <a:spcAft>
              <a:spcPct val="35000"/>
            </a:spcAft>
          </a:pPr>
          <a:r>
            <a:rPr lang="es-ES" sz="1800" kern="1200" dirty="0" smtClean="0">
              <a:solidFill>
                <a:schemeClr val="tx1"/>
              </a:solidFill>
              <a:effectLst/>
            </a:rPr>
            <a:t>Ocasionan trastornos menstruales  y pubertad precoz</a:t>
          </a:r>
        </a:p>
      </dsp:txBody>
      <dsp:txXfrm>
        <a:off x="0" y="1187725"/>
        <a:ext cx="2057399" cy="3523839"/>
      </dsp:txXfrm>
    </dsp:sp>
    <dsp:sp modelId="{2859A77F-5DBC-4899-B611-D85C5AC3FA12}">
      <dsp:nvSpPr>
        <dsp:cNvPr id="0" name=""/>
        <dsp:cNvSpPr/>
      </dsp:nvSpPr>
      <dsp:spPr>
        <a:xfrm>
          <a:off x="2057400" y="1187725"/>
          <a:ext cx="2057399" cy="3594774"/>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b="1" u="sng" kern="1200" dirty="0" smtClean="0">
              <a:solidFill>
                <a:schemeClr val="tx1"/>
              </a:solidFill>
            </a:rPr>
            <a:t>T. C. DE LEYDIG Y SERTOLI</a:t>
          </a:r>
        </a:p>
        <a:p>
          <a:pPr lvl="0" algn="ctr" defTabSz="844550">
            <a:lnSpc>
              <a:spcPct val="90000"/>
            </a:lnSpc>
            <a:spcBef>
              <a:spcPct val="0"/>
            </a:spcBef>
            <a:spcAft>
              <a:spcPct val="35000"/>
            </a:spcAft>
          </a:pPr>
          <a:r>
            <a:rPr lang="es-ES" sz="1900" kern="1200" dirty="0" smtClean="0">
              <a:solidFill>
                <a:schemeClr val="tx1"/>
              </a:solidFill>
            </a:rPr>
            <a:t>Productor de andrógenos</a:t>
          </a:r>
        </a:p>
        <a:p>
          <a:pPr lvl="0" algn="ctr" defTabSz="844550">
            <a:lnSpc>
              <a:spcPct val="90000"/>
            </a:lnSpc>
            <a:spcBef>
              <a:spcPct val="0"/>
            </a:spcBef>
            <a:spcAft>
              <a:spcPct val="35000"/>
            </a:spcAft>
          </a:pPr>
          <a:r>
            <a:rPr lang="es-ES" sz="1900" kern="1200" dirty="0" smtClean="0">
              <a:solidFill>
                <a:schemeClr val="tx1"/>
              </a:solidFill>
            </a:rPr>
            <a:t>Ocasionan </a:t>
          </a:r>
          <a:r>
            <a:rPr lang="es-ES" sz="1900" kern="1200" dirty="0" err="1" smtClean="0">
              <a:solidFill>
                <a:schemeClr val="tx1"/>
              </a:solidFill>
            </a:rPr>
            <a:t>virilización</a:t>
          </a:r>
          <a:r>
            <a:rPr lang="es-ES" sz="1900" kern="1200" dirty="0" smtClean="0">
              <a:solidFill>
                <a:schemeClr val="tx1"/>
              </a:solidFill>
            </a:rPr>
            <a:t> e hirsutismo</a:t>
          </a:r>
          <a:endParaRPr lang="es-ES" sz="1900" kern="1200" dirty="0">
            <a:solidFill>
              <a:schemeClr val="tx1"/>
            </a:solidFill>
          </a:endParaRPr>
        </a:p>
      </dsp:txBody>
      <dsp:txXfrm>
        <a:off x="2057400" y="1187725"/>
        <a:ext cx="2057399" cy="3594774"/>
      </dsp:txXfrm>
    </dsp:sp>
    <dsp:sp modelId="{0130CC7F-992D-4C60-90B3-7EACB3EB3F36}">
      <dsp:nvSpPr>
        <dsp:cNvPr id="0" name=""/>
        <dsp:cNvSpPr/>
      </dsp:nvSpPr>
      <dsp:spPr>
        <a:xfrm>
          <a:off x="4114800" y="1187725"/>
          <a:ext cx="2057399" cy="3594774"/>
        </a:xfrm>
        <a:prstGeom prst="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b="1" u="sng" kern="1200" dirty="0" smtClean="0">
              <a:solidFill>
                <a:schemeClr val="tx1"/>
              </a:solidFill>
              <a:effectLst/>
            </a:rPr>
            <a:t>TECOMAS</a:t>
          </a:r>
        </a:p>
        <a:p>
          <a:pPr lvl="0" algn="ctr" defTabSz="844550">
            <a:lnSpc>
              <a:spcPct val="90000"/>
            </a:lnSpc>
            <a:spcBef>
              <a:spcPct val="0"/>
            </a:spcBef>
            <a:spcAft>
              <a:spcPct val="35000"/>
            </a:spcAft>
          </a:pPr>
          <a:r>
            <a:rPr lang="es-ES" sz="1900" kern="1200" dirty="0" smtClean="0">
              <a:solidFill>
                <a:schemeClr val="tx1"/>
              </a:solidFill>
              <a:effectLst/>
            </a:rPr>
            <a:t>Productor de estrógenos y andrógenos </a:t>
          </a:r>
          <a:endParaRPr lang="es-ES" sz="1900" kern="1200" dirty="0">
            <a:solidFill>
              <a:schemeClr val="tx1"/>
            </a:solidFill>
            <a:effectLst/>
            <a:latin typeface="Times New Roman"/>
            <a:ea typeface="Times New Roman"/>
          </a:endParaRPr>
        </a:p>
      </dsp:txBody>
      <dsp:txXfrm>
        <a:off x="4114800" y="1187725"/>
        <a:ext cx="2057399" cy="3594774"/>
      </dsp:txXfrm>
    </dsp:sp>
    <dsp:sp modelId="{AD45B45E-70BE-4B24-BFE0-A6FEA2FA35FD}">
      <dsp:nvSpPr>
        <dsp:cNvPr id="0" name=""/>
        <dsp:cNvSpPr/>
      </dsp:nvSpPr>
      <dsp:spPr>
        <a:xfrm>
          <a:off x="6172199" y="1187725"/>
          <a:ext cx="2057399" cy="3594774"/>
        </a:xfrm>
        <a:prstGeom prst="rect">
          <a:avLst/>
        </a:prstGeom>
        <a:solidFill>
          <a:schemeClr val="bg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b="1" u="sng" kern="1200" dirty="0" smtClean="0">
              <a:solidFill>
                <a:schemeClr val="tx1"/>
              </a:solidFill>
              <a:effectLst/>
            </a:rPr>
            <a:t>ANDROBLASTOMA</a:t>
          </a:r>
        </a:p>
        <a:p>
          <a:pPr lvl="0" algn="ctr" defTabSz="844550">
            <a:lnSpc>
              <a:spcPct val="90000"/>
            </a:lnSpc>
            <a:spcBef>
              <a:spcPct val="0"/>
            </a:spcBef>
            <a:spcAft>
              <a:spcPct val="35000"/>
            </a:spcAft>
          </a:pPr>
          <a:r>
            <a:rPr lang="es-ES" sz="1900" kern="1200" dirty="0" smtClean="0">
              <a:solidFill>
                <a:schemeClr val="tx1"/>
              </a:solidFill>
              <a:effectLst/>
            </a:rPr>
            <a:t>Productor de andrógenos</a:t>
          </a:r>
        </a:p>
        <a:p>
          <a:pPr lvl="0" algn="ctr" defTabSz="844550">
            <a:lnSpc>
              <a:spcPct val="90000"/>
            </a:lnSpc>
            <a:spcBef>
              <a:spcPct val="0"/>
            </a:spcBef>
            <a:spcAft>
              <a:spcPct val="35000"/>
            </a:spcAft>
          </a:pPr>
          <a:r>
            <a:rPr lang="es-ES" sz="1900" kern="1200" dirty="0" smtClean="0">
              <a:solidFill>
                <a:schemeClr val="tx1"/>
              </a:solidFill>
              <a:effectLst/>
            </a:rPr>
            <a:t>Primera causa de </a:t>
          </a:r>
          <a:r>
            <a:rPr lang="es-ES" sz="1900" kern="1200" dirty="0" err="1" smtClean="0">
              <a:solidFill>
                <a:schemeClr val="tx1"/>
              </a:solidFill>
              <a:effectLst/>
            </a:rPr>
            <a:t>virilización</a:t>
          </a:r>
          <a:r>
            <a:rPr lang="es-ES" sz="1900" kern="1200" dirty="0" smtClean="0">
              <a:solidFill>
                <a:schemeClr val="tx1"/>
              </a:solidFill>
              <a:effectLst/>
            </a:rPr>
            <a:t> de origen ovárico</a:t>
          </a:r>
          <a:endParaRPr lang="es-ES" sz="1900" kern="1200" dirty="0">
            <a:solidFill>
              <a:schemeClr val="tx1"/>
            </a:solidFill>
            <a:effectLst/>
            <a:latin typeface="Times New Roman"/>
            <a:ea typeface="Times New Roman"/>
          </a:endParaRPr>
        </a:p>
      </dsp:txBody>
      <dsp:txXfrm>
        <a:off x="6172199" y="1187725"/>
        <a:ext cx="2057399" cy="3594774"/>
      </dsp:txXfrm>
    </dsp:sp>
    <dsp:sp modelId="{6F5CCC5E-1105-4872-8D3A-F96BBB532F1B}">
      <dsp:nvSpPr>
        <dsp:cNvPr id="0" name=""/>
        <dsp:cNvSpPr/>
      </dsp:nvSpPr>
      <dsp:spPr>
        <a:xfrm flipV="1">
          <a:off x="0" y="4510815"/>
          <a:ext cx="8229600" cy="34877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4.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8.wmf"/><Relationship Id="rId2" Type="http://schemas.openxmlformats.org/officeDocument/2006/relationships/image" Target="../media/image89.wmf"/><Relationship Id="rId3" Type="http://schemas.openxmlformats.org/officeDocument/2006/relationships/image" Target="../media/image9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547710-613D-6743-9412-4C541C0F5BE9}" type="datetimeFigureOut">
              <a:rPr lang="es-ES" smtClean="0"/>
              <a:t>28/01/14</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6B0181-C7B5-7A48-B625-39F9C395A140}" type="slidenum">
              <a:rPr lang="es-ES" smtClean="0"/>
              <a:t>‹Nr.›</a:t>
            </a:fld>
            <a:endParaRPr lang="es-ES"/>
          </a:p>
        </p:txBody>
      </p:sp>
    </p:spTree>
    <p:extLst>
      <p:ext uri="{BB962C8B-B14F-4D97-AF65-F5344CB8AC3E}">
        <p14:creationId xmlns:p14="http://schemas.microsoft.com/office/powerpoint/2010/main" val="1385896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039D0C9F-0CAE-BB41-93AF-5562FAF75392}" type="slidenum">
              <a:rPr lang="en-US" smtClean="0"/>
              <a:pPr/>
              <a:t>27</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Marcador de imagen de diapositiva 1"/>
          <p:cNvSpPr>
            <a:spLocks noGrp="1" noRot="1" noChangeAspect="1" noTextEdit="1"/>
          </p:cNvSpPr>
          <p:nvPr>
            <p:ph type="sldImg"/>
          </p:nvPr>
        </p:nvSpPr>
        <p:spPr>
          <a:ln/>
        </p:spPr>
      </p:sp>
      <p:sp>
        <p:nvSpPr>
          <p:cNvPr id="196611" name="Marcador de nota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atin typeface="Arial" charset="0"/>
              </a:rPr>
              <a:t>Chi DS, Eisenhauer EL, Lang J, Huh J, Haddad L, Abu-Rustum NR, Sonoda Y, Levine DA, Hensley M, Barakat RR. What is the optimal goal of primary cytoreductive surgery for bulky stage IIIC epithelial ovarian carcinoma (EOC)? </a:t>
            </a:r>
            <a:r>
              <a:rPr lang="es-ES_tradnl" b="1">
                <a:latin typeface="Arial" charset="0"/>
              </a:rPr>
              <a:t>Gynecol Oncol.</a:t>
            </a:r>
            <a:r>
              <a:rPr lang="es-ES_tradnl">
                <a:latin typeface="Arial" charset="0"/>
              </a:rPr>
              <a:t> 2006 Nov;103(2):559-64. Epub 2006 May 22.</a:t>
            </a:r>
          </a:p>
          <a:p>
            <a:endParaRPr lang="es-ES">
              <a:latin typeface="Arial" charset="0"/>
            </a:endParaRPr>
          </a:p>
        </p:txBody>
      </p:sp>
      <p:sp>
        <p:nvSpPr>
          <p:cNvPr id="196612" name="Marcador de número de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A0C687FF-E4B9-C54E-B3EE-E59DFA49F8A4}" type="slidenum">
              <a:rPr lang="en-US" sz="1200">
                <a:solidFill>
                  <a:prstClr val="black"/>
                </a:solidFill>
                <a:cs typeface="Arial" charset="0"/>
              </a:rPr>
              <a:pPr eaLnBrk="1" hangingPunct="1"/>
              <a:t>46</a:t>
            </a:fld>
            <a:endParaRPr lang="en-US" sz="1200">
              <a:solidFill>
                <a:prstClr val="black"/>
              </a:solidFill>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1 Marcador de imagen de diapositiva"/>
          <p:cNvSpPr>
            <a:spLocks noGrp="1" noRot="1" noChangeAspect="1" noTextEdit="1"/>
          </p:cNvSpPr>
          <p:nvPr>
            <p:ph type="sldImg"/>
          </p:nvPr>
        </p:nvSpPr>
        <p:spPr>
          <a:xfrm>
            <a:off x="1143000" y="685800"/>
            <a:ext cx="4572000" cy="3429000"/>
          </a:xfrm>
          <a:ln/>
        </p:spPr>
      </p:sp>
      <p:sp>
        <p:nvSpPr>
          <p:cNvPr id="288771"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p>
        </p:txBody>
      </p:sp>
      <p:sp>
        <p:nvSpPr>
          <p:cNvPr id="288772" name="3 Marcador de número de diapositiva"/>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eaLnBrk="0" hangingPunct="0">
              <a:defRPr sz="2200">
                <a:solidFill>
                  <a:schemeClr val="tx1"/>
                </a:solidFill>
                <a:latin typeface="Arial" charset="0"/>
                <a:ea typeface="ＭＳ Ｐゴシック" charset="0"/>
                <a:cs typeface="ＭＳ Ｐゴシック" charset="0"/>
              </a:defRPr>
            </a:lvl1pPr>
            <a:lvl2pPr marL="35014775" indent="-34592734" defTabSz="91442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22041" eaLnBrk="0" fontAlgn="base" hangingPunct="0">
              <a:spcBef>
                <a:spcPct val="0"/>
              </a:spcBef>
              <a:spcAft>
                <a:spcPct val="0"/>
              </a:spcAft>
              <a:defRPr sz="2200">
                <a:solidFill>
                  <a:schemeClr val="tx1"/>
                </a:solidFill>
                <a:latin typeface="Arial" charset="0"/>
                <a:ea typeface="ＭＳ Ｐゴシック" charset="0"/>
              </a:defRPr>
            </a:lvl6pPr>
            <a:lvl7pPr marL="844083" eaLnBrk="0" fontAlgn="base" hangingPunct="0">
              <a:spcBef>
                <a:spcPct val="0"/>
              </a:spcBef>
              <a:spcAft>
                <a:spcPct val="0"/>
              </a:spcAft>
              <a:defRPr sz="2200">
                <a:solidFill>
                  <a:schemeClr val="tx1"/>
                </a:solidFill>
                <a:latin typeface="Arial" charset="0"/>
                <a:ea typeface="ＭＳ Ｐゴシック" charset="0"/>
              </a:defRPr>
            </a:lvl7pPr>
            <a:lvl8pPr marL="1266124" eaLnBrk="0" fontAlgn="base" hangingPunct="0">
              <a:spcBef>
                <a:spcPct val="0"/>
              </a:spcBef>
              <a:spcAft>
                <a:spcPct val="0"/>
              </a:spcAft>
              <a:defRPr sz="2200">
                <a:solidFill>
                  <a:schemeClr val="tx1"/>
                </a:solidFill>
                <a:latin typeface="Arial" charset="0"/>
                <a:ea typeface="ＭＳ Ｐゴシック" charset="0"/>
              </a:defRPr>
            </a:lvl8pPr>
            <a:lvl9pPr marL="1688165"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5E5439F8-CCF1-1B49-8868-F6A91BD6615B}" type="slidenum">
              <a:rPr lang="es-ES" sz="1200">
                <a:latin typeface="Times New Roman" charset="0"/>
              </a:rPr>
              <a:pPr eaLnBrk="1" hangingPunct="1"/>
              <a:t>48</a:t>
            </a:fld>
            <a:endParaRPr lang="es-ES" sz="1200">
              <a:latin typeface="Times New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1 Marcador de imagen de diapositiva"/>
          <p:cNvSpPr>
            <a:spLocks noGrp="1" noRot="1" noChangeAspect="1" noTextEdit="1"/>
          </p:cNvSpPr>
          <p:nvPr>
            <p:ph type="sldImg"/>
          </p:nvPr>
        </p:nvSpPr>
        <p:spPr>
          <a:xfrm>
            <a:off x="1143000" y="685800"/>
            <a:ext cx="4572000" cy="3429000"/>
          </a:xfrm>
          <a:ln/>
        </p:spPr>
      </p:sp>
      <p:sp>
        <p:nvSpPr>
          <p:cNvPr id="288771"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p>
        </p:txBody>
      </p:sp>
      <p:sp>
        <p:nvSpPr>
          <p:cNvPr id="288772" name="3 Marcador de número de diapositiva"/>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eaLnBrk="0" hangingPunct="0">
              <a:defRPr sz="2200">
                <a:solidFill>
                  <a:schemeClr val="tx1"/>
                </a:solidFill>
                <a:latin typeface="Arial" charset="0"/>
                <a:ea typeface="ＭＳ Ｐゴシック" charset="0"/>
                <a:cs typeface="ＭＳ Ｐゴシック" charset="0"/>
              </a:defRPr>
            </a:lvl1pPr>
            <a:lvl2pPr marL="35014775" indent="-34592734" defTabSz="91442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22041" eaLnBrk="0" fontAlgn="base" hangingPunct="0">
              <a:spcBef>
                <a:spcPct val="0"/>
              </a:spcBef>
              <a:spcAft>
                <a:spcPct val="0"/>
              </a:spcAft>
              <a:defRPr sz="2200">
                <a:solidFill>
                  <a:schemeClr val="tx1"/>
                </a:solidFill>
                <a:latin typeface="Arial" charset="0"/>
                <a:ea typeface="ＭＳ Ｐゴシック" charset="0"/>
              </a:defRPr>
            </a:lvl6pPr>
            <a:lvl7pPr marL="844083" eaLnBrk="0" fontAlgn="base" hangingPunct="0">
              <a:spcBef>
                <a:spcPct val="0"/>
              </a:spcBef>
              <a:spcAft>
                <a:spcPct val="0"/>
              </a:spcAft>
              <a:defRPr sz="2200">
                <a:solidFill>
                  <a:schemeClr val="tx1"/>
                </a:solidFill>
                <a:latin typeface="Arial" charset="0"/>
                <a:ea typeface="ＭＳ Ｐゴシック" charset="0"/>
              </a:defRPr>
            </a:lvl7pPr>
            <a:lvl8pPr marL="1266124" eaLnBrk="0" fontAlgn="base" hangingPunct="0">
              <a:spcBef>
                <a:spcPct val="0"/>
              </a:spcBef>
              <a:spcAft>
                <a:spcPct val="0"/>
              </a:spcAft>
              <a:defRPr sz="2200">
                <a:solidFill>
                  <a:schemeClr val="tx1"/>
                </a:solidFill>
                <a:latin typeface="Arial" charset="0"/>
                <a:ea typeface="ＭＳ Ｐゴシック" charset="0"/>
              </a:defRPr>
            </a:lvl8pPr>
            <a:lvl9pPr marL="1688165"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5E5439F8-CCF1-1B49-8868-F6A91BD6615B}" type="slidenum">
              <a:rPr lang="es-ES" sz="1200">
                <a:latin typeface="Times New Roman" charset="0"/>
              </a:rPr>
              <a:pPr eaLnBrk="1" hangingPunct="1"/>
              <a:t>49</a:t>
            </a:fld>
            <a:endParaRPr lang="es-ES" sz="1200">
              <a:latin typeface="Times New Roman"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a:noFill/>
          <a:ln/>
        </p:spPr>
        <p:txBody>
          <a:bodyPr/>
          <a:lstStyle/>
          <a:p>
            <a:endParaRPr lang="en-US">
              <a:latin typeface="Arial" charset="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1 Marcador de imagen de diapositiva"/>
          <p:cNvSpPr>
            <a:spLocks noGrp="1" noRot="1" noChangeAspect="1" noTextEdit="1"/>
          </p:cNvSpPr>
          <p:nvPr>
            <p:ph type="sldImg"/>
          </p:nvPr>
        </p:nvSpPr>
        <p:spPr>
          <a:xfrm>
            <a:off x="958465" y="686474"/>
            <a:ext cx="4941072" cy="3428114"/>
          </a:xfrm>
          <a:ln/>
        </p:spPr>
      </p:sp>
      <p:sp>
        <p:nvSpPr>
          <p:cNvPr id="290819"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p>
        </p:txBody>
      </p:sp>
      <p:sp>
        <p:nvSpPr>
          <p:cNvPr id="290820" name="3 Marcador de número de diapositiva"/>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eaLnBrk="0" hangingPunct="0">
              <a:defRPr sz="2200">
                <a:solidFill>
                  <a:schemeClr val="tx1"/>
                </a:solidFill>
                <a:latin typeface="Arial" charset="0"/>
                <a:ea typeface="ＭＳ Ｐゴシック" charset="0"/>
                <a:cs typeface="ＭＳ Ｐゴシック" charset="0"/>
              </a:defRPr>
            </a:lvl1pPr>
            <a:lvl2pPr marL="35014775" indent="-34592734" defTabSz="91442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22041" eaLnBrk="0" fontAlgn="base" hangingPunct="0">
              <a:spcBef>
                <a:spcPct val="0"/>
              </a:spcBef>
              <a:spcAft>
                <a:spcPct val="0"/>
              </a:spcAft>
              <a:defRPr sz="2200">
                <a:solidFill>
                  <a:schemeClr val="tx1"/>
                </a:solidFill>
                <a:latin typeface="Arial" charset="0"/>
                <a:ea typeface="ＭＳ Ｐゴシック" charset="0"/>
              </a:defRPr>
            </a:lvl6pPr>
            <a:lvl7pPr marL="844083" eaLnBrk="0" fontAlgn="base" hangingPunct="0">
              <a:spcBef>
                <a:spcPct val="0"/>
              </a:spcBef>
              <a:spcAft>
                <a:spcPct val="0"/>
              </a:spcAft>
              <a:defRPr sz="2200">
                <a:solidFill>
                  <a:schemeClr val="tx1"/>
                </a:solidFill>
                <a:latin typeface="Arial" charset="0"/>
                <a:ea typeface="ＭＳ Ｐゴシック" charset="0"/>
              </a:defRPr>
            </a:lvl7pPr>
            <a:lvl8pPr marL="1266124" eaLnBrk="0" fontAlgn="base" hangingPunct="0">
              <a:spcBef>
                <a:spcPct val="0"/>
              </a:spcBef>
              <a:spcAft>
                <a:spcPct val="0"/>
              </a:spcAft>
              <a:defRPr sz="2200">
                <a:solidFill>
                  <a:schemeClr val="tx1"/>
                </a:solidFill>
                <a:latin typeface="Arial" charset="0"/>
                <a:ea typeface="ＭＳ Ｐゴシック" charset="0"/>
              </a:defRPr>
            </a:lvl8pPr>
            <a:lvl9pPr marL="1688165"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98B08907-8F54-4943-A654-375CEB6A5826}" type="slidenum">
              <a:rPr lang="es-ES" sz="1200"/>
              <a:pPr eaLnBrk="1" hangingPunct="1"/>
              <a:t>51</a:t>
            </a:fld>
            <a:endParaRPr lang="es-E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1 Marcador de imagen de diapositiva"/>
          <p:cNvSpPr>
            <a:spLocks noGrp="1" noRot="1" noChangeAspect="1" noTextEdit="1"/>
          </p:cNvSpPr>
          <p:nvPr>
            <p:ph type="sldImg"/>
          </p:nvPr>
        </p:nvSpPr>
        <p:spPr>
          <a:xfrm>
            <a:off x="958465" y="686474"/>
            <a:ext cx="4941072" cy="3428114"/>
          </a:xfrm>
          <a:ln/>
        </p:spPr>
      </p:sp>
      <p:sp>
        <p:nvSpPr>
          <p:cNvPr id="292867"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p>
        </p:txBody>
      </p:sp>
      <p:sp>
        <p:nvSpPr>
          <p:cNvPr id="292868" name="3 Marcador de número de diapositiva"/>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eaLnBrk="0" hangingPunct="0">
              <a:defRPr sz="2200">
                <a:solidFill>
                  <a:schemeClr val="tx1"/>
                </a:solidFill>
                <a:latin typeface="Arial" charset="0"/>
                <a:ea typeface="ＭＳ Ｐゴシック" charset="0"/>
                <a:cs typeface="ＭＳ Ｐゴシック" charset="0"/>
              </a:defRPr>
            </a:lvl1pPr>
            <a:lvl2pPr marL="35014775" indent="-34592734" defTabSz="91442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22041" eaLnBrk="0" fontAlgn="base" hangingPunct="0">
              <a:spcBef>
                <a:spcPct val="0"/>
              </a:spcBef>
              <a:spcAft>
                <a:spcPct val="0"/>
              </a:spcAft>
              <a:defRPr sz="2200">
                <a:solidFill>
                  <a:schemeClr val="tx1"/>
                </a:solidFill>
                <a:latin typeface="Arial" charset="0"/>
                <a:ea typeface="ＭＳ Ｐゴシック" charset="0"/>
              </a:defRPr>
            </a:lvl6pPr>
            <a:lvl7pPr marL="844083" eaLnBrk="0" fontAlgn="base" hangingPunct="0">
              <a:spcBef>
                <a:spcPct val="0"/>
              </a:spcBef>
              <a:spcAft>
                <a:spcPct val="0"/>
              </a:spcAft>
              <a:defRPr sz="2200">
                <a:solidFill>
                  <a:schemeClr val="tx1"/>
                </a:solidFill>
                <a:latin typeface="Arial" charset="0"/>
                <a:ea typeface="ＭＳ Ｐゴシック" charset="0"/>
              </a:defRPr>
            </a:lvl7pPr>
            <a:lvl8pPr marL="1266124" eaLnBrk="0" fontAlgn="base" hangingPunct="0">
              <a:spcBef>
                <a:spcPct val="0"/>
              </a:spcBef>
              <a:spcAft>
                <a:spcPct val="0"/>
              </a:spcAft>
              <a:defRPr sz="2200">
                <a:solidFill>
                  <a:schemeClr val="tx1"/>
                </a:solidFill>
                <a:latin typeface="Arial" charset="0"/>
                <a:ea typeface="ＭＳ Ｐゴシック" charset="0"/>
              </a:defRPr>
            </a:lvl8pPr>
            <a:lvl9pPr marL="1688165"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B4AAF1A5-8F1D-5F42-8062-1470DF0E5933}" type="slidenum">
              <a:rPr lang="es-ES" sz="1200">
                <a:latin typeface="Times New Roman" charset="0"/>
              </a:rPr>
              <a:pPr eaLnBrk="1" hangingPunct="1"/>
              <a:t>52</a:t>
            </a:fld>
            <a:endParaRPr lang="es-ES" sz="1200">
              <a:latin typeface="Times New Roman"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1 Marcador de imagen de diapositiva"/>
          <p:cNvSpPr>
            <a:spLocks noGrp="1" noRot="1" noChangeAspect="1" noTextEdit="1"/>
          </p:cNvSpPr>
          <p:nvPr>
            <p:ph type="sldImg"/>
          </p:nvPr>
        </p:nvSpPr>
        <p:spPr>
          <a:xfrm>
            <a:off x="958465" y="686474"/>
            <a:ext cx="4941072" cy="3428114"/>
          </a:xfrm>
          <a:ln/>
        </p:spPr>
      </p:sp>
      <p:sp>
        <p:nvSpPr>
          <p:cNvPr id="29491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p>
        </p:txBody>
      </p:sp>
      <p:sp>
        <p:nvSpPr>
          <p:cNvPr id="294916" name="3 Marcador de número de diapositiva"/>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eaLnBrk="0" hangingPunct="0">
              <a:defRPr sz="2200">
                <a:solidFill>
                  <a:schemeClr val="tx1"/>
                </a:solidFill>
                <a:latin typeface="Arial" charset="0"/>
                <a:ea typeface="ＭＳ Ｐゴシック" charset="0"/>
                <a:cs typeface="ＭＳ Ｐゴシック" charset="0"/>
              </a:defRPr>
            </a:lvl1pPr>
            <a:lvl2pPr marL="35014775" indent="-34592734" defTabSz="91442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22041" eaLnBrk="0" fontAlgn="base" hangingPunct="0">
              <a:spcBef>
                <a:spcPct val="0"/>
              </a:spcBef>
              <a:spcAft>
                <a:spcPct val="0"/>
              </a:spcAft>
              <a:defRPr sz="2200">
                <a:solidFill>
                  <a:schemeClr val="tx1"/>
                </a:solidFill>
                <a:latin typeface="Arial" charset="0"/>
                <a:ea typeface="ＭＳ Ｐゴシック" charset="0"/>
              </a:defRPr>
            </a:lvl6pPr>
            <a:lvl7pPr marL="844083" eaLnBrk="0" fontAlgn="base" hangingPunct="0">
              <a:spcBef>
                <a:spcPct val="0"/>
              </a:spcBef>
              <a:spcAft>
                <a:spcPct val="0"/>
              </a:spcAft>
              <a:defRPr sz="2200">
                <a:solidFill>
                  <a:schemeClr val="tx1"/>
                </a:solidFill>
                <a:latin typeface="Arial" charset="0"/>
                <a:ea typeface="ＭＳ Ｐゴシック" charset="0"/>
              </a:defRPr>
            </a:lvl7pPr>
            <a:lvl8pPr marL="1266124" eaLnBrk="0" fontAlgn="base" hangingPunct="0">
              <a:spcBef>
                <a:spcPct val="0"/>
              </a:spcBef>
              <a:spcAft>
                <a:spcPct val="0"/>
              </a:spcAft>
              <a:defRPr sz="2200">
                <a:solidFill>
                  <a:schemeClr val="tx1"/>
                </a:solidFill>
                <a:latin typeface="Arial" charset="0"/>
                <a:ea typeface="ＭＳ Ｐゴシック" charset="0"/>
              </a:defRPr>
            </a:lvl8pPr>
            <a:lvl9pPr marL="1688165"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5F87A689-6805-364E-9DE5-76BD10A1F887}" type="slidenum">
              <a:rPr lang="es-ES" sz="1200">
                <a:latin typeface="Times New Roman" charset="0"/>
              </a:rPr>
              <a:pPr eaLnBrk="1" hangingPunct="1"/>
              <a:t>53</a:t>
            </a:fld>
            <a:endParaRPr lang="es-ES" sz="1200">
              <a:latin typeface="Times New Roman"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Rot="1" noChangeArrowheads="1" noTextEdit="1"/>
          </p:cNvSpPr>
          <p:nvPr>
            <p:ph type="sldImg"/>
          </p:nvPr>
        </p:nvSpPr>
        <p:spPr>
          <a:ln/>
        </p:spPr>
      </p:sp>
      <p:sp>
        <p:nvSpPr>
          <p:cNvPr id="1843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spcBef>
                <a:spcPct val="0"/>
              </a:spcBef>
            </a:pPr>
            <a:endParaRPr lang="es-ES">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Arial" charset="0"/>
            </a:endParaRPr>
          </a:p>
        </p:txBody>
      </p:sp>
      <p:sp>
        <p:nvSpPr>
          <p:cNvPr id="190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DA0E5F15-EF7C-AD48-B4E3-5E437EE273C0}" type="slidenum">
              <a:rPr lang="en-US" sz="1100">
                <a:solidFill>
                  <a:prstClr val="black"/>
                </a:solidFill>
                <a:cs typeface="Arial" charset="0"/>
              </a:rPr>
              <a:pPr eaLnBrk="1" hangingPunct="1"/>
              <a:t>55</a:t>
            </a:fld>
            <a:endParaRPr lang="en-US" sz="1100">
              <a:solidFill>
                <a:prstClr val="black"/>
              </a:solidFill>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039D0C9F-0CAE-BB41-93AF-5562FAF75392}" type="slidenum">
              <a:rPr lang="en-US" smtClean="0"/>
              <a:pPr/>
              <a:t>28</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Arial" charset="0"/>
            </a:endParaRPr>
          </a:p>
        </p:txBody>
      </p:sp>
      <p:sp>
        <p:nvSpPr>
          <p:cNvPr id="192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FF480BB7-7395-914A-9F67-E4DF2622E0DA}" type="slidenum">
              <a:rPr lang="en-US" sz="1100">
                <a:solidFill>
                  <a:prstClr val="black"/>
                </a:solidFill>
                <a:cs typeface="Arial" charset="0"/>
              </a:rPr>
              <a:pPr eaLnBrk="1" hangingPunct="1"/>
              <a:t>56</a:t>
            </a:fld>
            <a:endParaRPr lang="en-US" sz="1100">
              <a:solidFill>
                <a:prstClr val="black"/>
              </a:solidFill>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a:ln/>
        </p:spPr>
      </p:sp>
      <p:sp>
        <p:nvSpPr>
          <p:cNvPr id="224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i="1">
                <a:latin typeface="Arial" charset="0"/>
              </a:rPr>
              <a:t>AUC, area under the curve; OC, ovarian cancer; q3w, every 3 weeks; TC, paclitaxel/carboplatin.</a:t>
            </a:r>
          </a:p>
        </p:txBody>
      </p:sp>
      <p:sp>
        <p:nvSpPr>
          <p:cNvPr id="224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538" eaLnBrk="0" hangingPunct="0">
              <a:defRPr sz="2200">
                <a:solidFill>
                  <a:schemeClr val="tx1"/>
                </a:solidFill>
                <a:latin typeface="Arial" charset="0"/>
                <a:ea typeface="ＭＳ Ｐゴシック" charset="0"/>
                <a:cs typeface="ＭＳ Ｐゴシック" charset="0"/>
              </a:defRPr>
            </a:lvl1pPr>
            <a:lvl2pPr marL="37931725" indent="-37474525" defTabSz="8715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91948137-7ABE-0E4E-9F06-3E52DD3A2AAA}" type="slidenum">
              <a:rPr lang="en-US" sz="1200">
                <a:solidFill>
                  <a:prstClr val="black"/>
                </a:solidFill>
                <a:cs typeface="Arial" charset="0"/>
              </a:rPr>
              <a:pPr eaLnBrk="1" hangingPunct="1"/>
              <a:t>60</a:t>
            </a:fld>
            <a:endParaRPr lang="en-US" sz="1200">
              <a:solidFill>
                <a:prstClr val="black"/>
              </a:solidFill>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538" eaLnBrk="0" hangingPunct="0">
              <a:defRPr sz="2200">
                <a:solidFill>
                  <a:schemeClr val="tx1"/>
                </a:solidFill>
                <a:latin typeface="Arial" charset="0"/>
                <a:ea typeface="ＭＳ Ｐゴシック" charset="0"/>
                <a:cs typeface="ＭＳ Ｐゴシック" charset="0"/>
              </a:defRPr>
            </a:lvl1pPr>
            <a:lvl2pPr marL="37931725" indent="-37474525" defTabSz="8715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FE1D8431-84D3-7149-9DD8-1BAFEDCC89E8}" type="slidenum">
              <a:rPr lang="en-US" sz="1200">
                <a:solidFill>
                  <a:prstClr val="black"/>
                </a:solidFill>
                <a:cs typeface="Arial" charset="0"/>
              </a:rPr>
              <a:pPr eaLnBrk="1" hangingPunct="1"/>
              <a:t>61</a:t>
            </a:fld>
            <a:endParaRPr lang="en-US" sz="1200">
              <a:solidFill>
                <a:prstClr val="black"/>
              </a:solidFill>
              <a:cs typeface="Arial" charset="0"/>
            </a:endParaRPr>
          </a:p>
        </p:txBody>
      </p:sp>
      <p:sp>
        <p:nvSpPr>
          <p:cNvPr id="226307" name="Rectangle 2"/>
          <p:cNvSpPr>
            <a:spLocks noRot="1" noChangeArrowheads="1" noTextEdit="1"/>
          </p:cNvSpPr>
          <p:nvPr>
            <p:ph type="sldImg"/>
          </p:nvPr>
        </p:nvSpPr>
        <p:spPr>
          <a:ln/>
        </p:spPr>
      </p:sp>
      <p:sp>
        <p:nvSpPr>
          <p:cNvPr id="226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i="1">
                <a:latin typeface="Arial" charset="0"/>
              </a:rPr>
              <a:t>FIGO, </a:t>
            </a:r>
            <a:r>
              <a:rPr lang="en-US" i="1">
                <a:latin typeface="Arial" charset="0"/>
              </a:rPr>
              <a:t>International Federation of Gynecology and Obstetrics; TC, paclitaxel/carboplatin.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i="1">
                <a:latin typeface="Arial" charset="0"/>
              </a:rPr>
              <a:t>CI, confidence interval; HR, hazard ratio; OS, overall survival; PFS, progression-free survival; TC, paclitaxel/carboplatin.</a:t>
            </a:r>
          </a:p>
          <a:p>
            <a:endParaRPr lang="en-US" i="1">
              <a:latin typeface="Arial" charset="0"/>
            </a:endParaRPr>
          </a:p>
          <a:p>
            <a:endParaRPr lang="en-US" i="1">
              <a:latin typeface="Arial" charset="0"/>
            </a:endParaRPr>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538" eaLnBrk="0" hangingPunct="0">
              <a:defRPr sz="2200">
                <a:solidFill>
                  <a:schemeClr val="tx1"/>
                </a:solidFill>
                <a:latin typeface="Arial" charset="0"/>
                <a:ea typeface="ＭＳ Ｐゴシック" charset="0"/>
                <a:cs typeface="ＭＳ Ｐゴシック" charset="0"/>
              </a:defRPr>
            </a:lvl1pPr>
            <a:lvl2pPr marL="37931725" indent="-37474525" defTabSz="8715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9C3BB4C4-9B11-F04C-AEA4-704CFC3EA54B}" type="slidenum">
              <a:rPr lang="en-US" sz="1200">
                <a:solidFill>
                  <a:prstClr val="black"/>
                </a:solidFill>
                <a:cs typeface="Arial" charset="0"/>
              </a:rPr>
              <a:pPr eaLnBrk="1" hangingPunct="1"/>
              <a:t>62</a:t>
            </a:fld>
            <a:endParaRPr lang="en-US" sz="1200">
              <a:solidFill>
                <a:prstClr val="black"/>
              </a:solidFill>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230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i="1">
                <a:latin typeface="Arial" charset="0"/>
              </a:rPr>
              <a:t>OS, overall survival.</a:t>
            </a:r>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538" eaLnBrk="0" hangingPunct="0">
              <a:defRPr sz="2200">
                <a:solidFill>
                  <a:schemeClr val="tx1"/>
                </a:solidFill>
                <a:latin typeface="Arial" charset="0"/>
                <a:ea typeface="ＭＳ Ｐゴシック" charset="0"/>
                <a:cs typeface="ＭＳ Ｐゴシック" charset="0"/>
              </a:defRPr>
            </a:lvl1pPr>
            <a:lvl2pPr marL="37931725" indent="-37474525" defTabSz="8715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BDBF1EDF-05A8-094B-BDBF-E21D90A48539}" type="slidenum">
              <a:rPr lang="en-US" sz="1200">
                <a:solidFill>
                  <a:prstClr val="black"/>
                </a:solidFill>
                <a:cs typeface="Arial" charset="0"/>
              </a:rPr>
              <a:pPr eaLnBrk="1" hangingPunct="1"/>
              <a:t>63</a:t>
            </a:fld>
            <a:endParaRPr lang="en-US" sz="1200">
              <a:solidFill>
                <a:prstClr val="black"/>
              </a:solidFill>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261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i="1">
                <a:latin typeface="Arial" charset="0"/>
              </a:rPr>
              <a:t>AUC, area under the curve; OC, ovarian cancer; q3w, every 3 weeks; TC, paclitaxel/carboplatin.</a:t>
            </a:r>
          </a:p>
        </p:txBody>
      </p:sp>
      <p:sp>
        <p:nvSpPr>
          <p:cNvPr id="261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538" eaLnBrk="0" hangingPunct="0">
              <a:defRPr sz="2200">
                <a:solidFill>
                  <a:schemeClr val="tx1"/>
                </a:solidFill>
                <a:latin typeface="Arial" charset="0"/>
                <a:ea typeface="ＭＳ Ｐゴシック" charset="0"/>
                <a:cs typeface="ＭＳ Ｐゴシック" charset="0"/>
              </a:defRPr>
            </a:lvl1pPr>
            <a:lvl2pPr marL="37931725" indent="-37474525" defTabSz="8715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BB193658-0780-4C4C-BCF5-7BF92D83CCA6}" type="slidenum">
              <a:rPr lang="en-US" sz="1200">
                <a:solidFill>
                  <a:prstClr val="black"/>
                </a:solidFill>
                <a:cs typeface="Arial" charset="0"/>
              </a:rPr>
              <a:pPr eaLnBrk="1" hangingPunct="1"/>
              <a:t>65</a:t>
            </a:fld>
            <a:endParaRPr lang="en-US" sz="1200">
              <a:solidFill>
                <a:prstClr val="black"/>
              </a:solidFill>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3"/>
          <p:cNvSpPr>
            <a:spLocks noGrp="1" noRot="1" noChangeAspect="1" noTextEdit="1"/>
          </p:cNvSpPr>
          <p:nvPr>
            <p:ph type="sldImg"/>
          </p:nvPr>
        </p:nvSpPr>
        <p:spPr>
          <a:ln/>
        </p:spPr>
      </p:sp>
      <p:sp>
        <p:nvSpPr>
          <p:cNvPr id="263171" name="Notes Placeholder 4"/>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a:ln/>
        </p:spPr>
      </p:sp>
      <p:sp>
        <p:nvSpPr>
          <p:cNvPr id="265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43" tIns="45222" rIns="90443" bIns="45222"/>
          <a:lstStyle/>
          <a:p>
            <a:r>
              <a:rPr lang="en-US" i="1">
                <a:latin typeface="Arial" charset="0"/>
              </a:rPr>
              <a:t>GOG, Gynecologic Oncology Group; IP, intraperitoneal; NS, nonsignificant.</a:t>
            </a:r>
            <a:endParaRPr lang="en-US">
              <a:latin typeface="Arial" charset="0"/>
            </a:endParaRPr>
          </a:p>
          <a:p>
            <a:endParaRPr lang="en-US">
              <a:latin typeface="Arial" charset="0"/>
            </a:endParaRPr>
          </a:p>
          <a:p>
            <a:r>
              <a:rPr lang="en-US">
                <a:latin typeface="Arial" charset="0"/>
              </a:rPr>
              <a:t>Quality-of-life studies performed in that trial showed a highly significant impairment in quality of life that persisted until 12 months after completion of IP therapy.</a:t>
            </a:r>
          </a:p>
          <a:p>
            <a:pPr eaLnBrk="1" hangingPunct="1">
              <a:spcBef>
                <a:spcPct val="0"/>
              </a:spcBef>
            </a:pPr>
            <a:endParaRPr lang="en-US">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Slide Image Placeholder 1"/>
          <p:cNvSpPr>
            <a:spLocks noGrp="1" noRot="1" noChangeAspect="1" noTextEdit="1"/>
          </p:cNvSpPr>
          <p:nvPr>
            <p:ph type="sldImg"/>
          </p:nvPr>
        </p:nvSpPr>
        <p:spPr>
          <a:ln/>
        </p:spPr>
      </p:sp>
      <p:sp>
        <p:nvSpPr>
          <p:cNvPr id="267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43" tIns="45222" rIns="90443" bIns="45222"/>
          <a:lstStyle/>
          <a:p>
            <a:r>
              <a:rPr lang="en-US" i="1">
                <a:latin typeface="Arial" charset="0"/>
              </a:rPr>
              <a:t>GOG, Gynecologic Oncology Group; IP, intraperitoneal.</a:t>
            </a:r>
            <a:endParaRPr lang="en-US">
              <a:latin typeface="Arial" charset="0"/>
            </a:endParaRPr>
          </a:p>
          <a:p>
            <a:endParaRPr lang="en-US">
              <a:latin typeface="Arial" charset="0"/>
            </a:endParaRPr>
          </a:p>
          <a:p>
            <a:r>
              <a:rPr lang="en-US">
                <a:latin typeface="Arial" charset="0"/>
              </a:rPr>
              <a:t>In addition, only 42% of patients could complete 6 cycles of IP therapy and only 59% of patients could complete more than 2 cycles of IP therapy, which underlines the significant toxicity associated with the IP combination. </a:t>
            </a:r>
          </a:p>
          <a:p>
            <a:pPr eaLnBrk="1" hangingPunct="1">
              <a:spcBef>
                <a:spcPct val="0"/>
              </a:spcBef>
            </a:pPr>
            <a:endParaRPr lang="en-US">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AF6C7F8E-1C0B-5841-A87B-CE0A6C9BB761}" type="slidenum">
              <a:rPr lang="en-US"/>
              <a:pPr/>
              <a:t>29</a:t>
            </a:fld>
            <a:endParaRPr 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xfrm>
            <a:off x="923925" y="4343400"/>
            <a:ext cx="5022850" cy="4513263"/>
          </a:xfrm>
          <a:noFill/>
          <a:ln/>
        </p:spPr>
        <p:txBody>
          <a:bodyPr/>
          <a:lstStyle/>
          <a:p>
            <a:pPr eaLnBrk="1" hangingPunct="1"/>
            <a:endParaRPr lang="es-E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Slide Image Placeholder 1"/>
          <p:cNvSpPr>
            <a:spLocks noGrp="1" noRot="1" noChangeAspect="1" noTextEdit="1"/>
          </p:cNvSpPr>
          <p:nvPr>
            <p:ph type="sldImg"/>
          </p:nvPr>
        </p:nvSpPr>
        <p:spPr>
          <a:ln/>
        </p:spPr>
      </p:sp>
      <p:sp>
        <p:nvSpPr>
          <p:cNvPr id="269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43" tIns="45222" rIns="90443" bIns="45222"/>
          <a:lstStyle/>
          <a:p>
            <a:r>
              <a:rPr lang="en-US" i="1">
                <a:latin typeface="Arial" charset="0"/>
              </a:rPr>
              <a:t> GOG, Gynecologic Oncology Group; IP, intraperitoneal; mos, months; PFS, progression-free survival.</a:t>
            </a:r>
            <a:endParaRPr lang="en-US">
              <a:latin typeface="Arial" charset="0"/>
            </a:endParaRPr>
          </a:p>
          <a:p>
            <a:endParaRPr lang="en-US">
              <a:latin typeface="Arial" charset="0"/>
            </a:endParaRPr>
          </a:p>
          <a:p>
            <a:r>
              <a:rPr lang="en-US">
                <a:latin typeface="Arial" charset="0"/>
              </a:rPr>
              <a:t>Results showed a median PFS advantage of 24 vs 18 months favoring the IP regimen of intravenous paclitaxel.</a:t>
            </a:r>
          </a:p>
          <a:p>
            <a:pPr eaLnBrk="1" hangingPunct="1">
              <a:spcBef>
                <a:spcPct val="0"/>
              </a:spcBef>
            </a:pPr>
            <a:endParaRPr lang="en-US">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Slide Image Placeholder 1"/>
          <p:cNvSpPr>
            <a:spLocks noGrp="1" noRot="1" noChangeAspect="1" noTextEdit="1"/>
          </p:cNvSpPr>
          <p:nvPr>
            <p:ph type="sldImg"/>
          </p:nvPr>
        </p:nvSpPr>
        <p:spPr>
          <a:ln/>
        </p:spPr>
      </p:sp>
      <p:sp>
        <p:nvSpPr>
          <p:cNvPr id="271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43" tIns="45222" rIns="90443" bIns="45222"/>
          <a:lstStyle/>
          <a:p>
            <a:r>
              <a:rPr lang="en-US" i="1">
                <a:latin typeface="Arial" charset="0"/>
              </a:rPr>
              <a:t>GOG, Gynecologic Oncology Group; IP, intraperitoneal; mos, months.</a:t>
            </a:r>
            <a:endParaRPr lang="en-US">
              <a:latin typeface="Arial" charset="0"/>
            </a:endParaRPr>
          </a:p>
          <a:p>
            <a:endParaRPr lang="en-US">
              <a:latin typeface="Arial" charset="0"/>
            </a:endParaRPr>
          </a:p>
          <a:p>
            <a:r>
              <a:rPr lang="en-US">
                <a:latin typeface="Arial" charset="0"/>
              </a:rPr>
              <a:t>Results also showed a median OS advantage of 66 vs 50 months in patients in the experimental arm who had no nodules larger than 1 cm in diameter remaining in their abdominal cavity.</a:t>
            </a:r>
          </a:p>
          <a:p>
            <a:pPr eaLnBrk="1" hangingPunct="1">
              <a:spcBef>
                <a:spcPct val="0"/>
              </a:spcBef>
            </a:pPr>
            <a:endParaRPr lang="en-US">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FF8F44BD-E903-9B45-B82E-0CB1D7C05288}" type="slidenum">
              <a:rPr lang="en-US" sz="1200">
                <a:solidFill>
                  <a:srgbClr val="000000"/>
                </a:solidFill>
                <a:latin typeface="Calibri" charset="0"/>
                <a:cs typeface="Arial" charset="0"/>
              </a:rPr>
              <a:pPr eaLnBrk="1" hangingPunct="1"/>
              <a:t>72</a:t>
            </a:fld>
            <a:endParaRPr lang="en-US" sz="1200">
              <a:solidFill>
                <a:srgbClr val="000000"/>
              </a:solidFill>
              <a:latin typeface="Calibri" charset="0"/>
              <a:cs typeface="Arial" charset="0"/>
            </a:endParaRPr>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s-ES">
                <a:latin typeface="Calibri" charset="0"/>
              </a:rPr>
              <a:t>Estos tres importantes ensayos aleatorizados (GOG#104, GOG#114, GOG#172) junto con otros cinco estudios publicados que compararon la quimioterapia IP vs IV en pacientes con cáncer de ovario en Estadio III, constituyeron la base del metanálisis realizado en el 2006 por el NCI y el GOG</a:t>
            </a:r>
            <a:r>
              <a:rPr lang="es-ES" baseline="30000">
                <a:latin typeface="Calibri" charset="0"/>
              </a:rPr>
              <a:t>17,18 </a:t>
            </a:r>
            <a:r>
              <a:rPr lang="es-ES">
                <a:latin typeface="Calibri" charset="0"/>
              </a:rPr>
              <a:t>El resultado de este metanálisis mostró como la quimioterapia IP estaba asociado con una disminución del riesgo de muerte del 21.6%( HR=0.79; 95% IC[0.70-0.89]).</a:t>
            </a:r>
            <a:r>
              <a:rPr lang="es-ES" b="1" i="1">
                <a:latin typeface="Calibri" charset="0"/>
              </a:rPr>
              <a:t>Figura 5</a:t>
            </a:r>
            <a:endParaRPr lang="es-ES">
              <a:latin typeface="Calibri" charset="0"/>
            </a:endParaRPr>
          </a:p>
          <a:p>
            <a:pPr eaLnBrk="1" hangingPunct="1">
              <a:spcBef>
                <a:spcPct val="0"/>
              </a:spcBef>
            </a:pPr>
            <a:r>
              <a:rPr lang="es-ES">
                <a:latin typeface="Calibri" charset="0"/>
              </a:rPr>
              <a:t>Si tenemos presente que la supervivencia media esperada para una paciente  con cáncer de ovario avanzado sometida a cirugía de citoreducción óptima es de 4 años y la reducción del riesgo de muerte de un 21.6% , es esperable que esta disminución  se traduzca en un incremento de la supervivencia global de aproximadamente 12 meses.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Rot="1" noChangeArrowheads="1" noTextEdit="1"/>
          </p:cNvSpPr>
          <p:nvPr>
            <p:ph type="sldImg"/>
          </p:nvPr>
        </p:nvSpPr>
        <p:spPr>
          <a:ln/>
        </p:spPr>
      </p:sp>
      <p:sp>
        <p:nvSpPr>
          <p:cNvPr id="285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spcBef>
                <a:spcPct val="0"/>
              </a:spcBef>
            </a:pPr>
            <a:endParaRPr lang="es-ES">
              <a:latin typeface="Arial" charset="0"/>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txBox="1">
            <a:spLocks noGrp="1" noChangeArrowheads="1"/>
          </p:cNvSpPr>
          <p:nvPr/>
        </p:nvSpPr>
        <p:spPr bwMode="auto">
          <a:xfrm>
            <a:off x="3884613"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pPr>
            <a:fld id="{4CD58C10-42B4-8B4C-AF4A-A4335A6ED4F2}" type="slidenum">
              <a:rPr sz="1200" noProof="1" smtClean="0">
                <a:solidFill>
                  <a:prstClr val="black"/>
                </a:solidFill>
              </a:rPr>
              <a:pPr algn="r" eaLnBrk="1" fontAlgn="base" hangingPunct="1">
                <a:spcBef>
                  <a:spcPct val="0"/>
                </a:spcBef>
                <a:spcAft>
                  <a:spcPct val="0"/>
                </a:spcAft>
              </a:pPr>
              <a:t>80</a:t>
            </a:fld>
            <a:endParaRPr sz="1200" noProof="1" smtClean="0">
              <a:solidFill>
                <a:prstClr val="black"/>
              </a:solidFill>
            </a:endParaRPr>
          </a:p>
        </p:txBody>
      </p:sp>
      <p:sp>
        <p:nvSpPr>
          <p:cNvPr id="287747" name="Rectangle 7"/>
          <p:cNvSpPr txBox="1">
            <a:spLocks noGrp="1" noChangeArrowheads="1"/>
          </p:cNvSpPr>
          <p:nvPr/>
        </p:nvSpPr>
        <p:spPr bwMode="auto">
          <a:xfrm>
            <a:off x="3887788" y="8689611"/>
            <a:ext cx="2970212" cy="454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24" tIns="47416" rIns="94824" bIns="47416" anchor="b"/>
          <a:lstStyle>
            <a:lvl1pPr defTabSz="947738" eaLnBrk="0" hangingPunct="0">
              <a:defRPr sz="2200">
                <a:solidFill>
                  <a:schemeClr val="tx1"/>
                </a:solidFill>
                <a:latin typeface="Arial" charset="0"/>
                <a:ea typeface="ＭＳ Ｐゴシック" charset="0"/>
                <a:cs typeface="ＭＳ Ｐゴシック" charset="0"/>
              </a:defRPr>
            </a:lvl1pPr>
            <a:lvl2pPr marL="37931725" indent="-37474525" defTabSz="9477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pPr>
            <a:fld id="{C80DE938-E7F4-9146-8D90-B17F7BCBE1C2}" type="slidenum">
              <a:rPr lang="en-GB" sz="1300" smtClean="0">
                <a:solidFill>
                  <a:prstClr val="black"/>
                </a:solidFill>
              </a:rPr>
              <a:pPr algn="r" eaLnBrk="1" fontAlgn="base" hangingPunct="1">
                <a:spcBef>
                  <a:spcPct val="0"/>
                </a:spcBef>
                <a:spcAft>
                  <a:spcPct val="0"/>
                </a:spcAft>
              </a:pPr>
              <a:t>80</a:t>
            </a:fld>
            <a:endParaRPr lang="en-GB" sz="1300" smtClean="0">
              <a:solidFill>
                <a:prstClr val="black"/>
              </a:solidFill>
            </a:endParaRPr>
          </a:p>
        </p:txBody>
      </p:sp>
      <p:sp>
        <p:nvSpPr>
          <p:cNvPr id="287748" name="Rectangle 2"/>
          <p:cNvSpPr>
            <a:spLocks noGrp="1" noRot="1" noChangeAspect="1" noChangeArrowheads="1" noTextEdit="1"/>
          </p:cNvSpPr>
          <p:nvPr>
            <p:ph type="sldImg"/>
          </p:nvPr>
        </p:nvSpPr>
        <p:spPr>
          <a:xfrm>
            <a:off x="1104900" y="685489"/>
            <a:ext cx="4649788" cy="3430561"/>
          </a:xfrm>
          <a:ln/>
        </p:spPr>
      </p:sp>
      <p:sp>
        <p:nvSpPr>
          <p:cNvPr id="287749"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824" tIns="47416" rIns="94824" bIns="47416"/>
          <a:lstStyle/>
          <a:p>
            <a:pPr eaLnBrk="1" hangingPunct="1"/>
            <a:endParaRPr noProof="1">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txBox="1">
            <a:spLocks noGrp="1" noChangeArrowheads="1"/>
          </p:cNvSpPr>
          <p:nvPr/>
        </p:nvSpPr>
        <p:spPr bwMode="auto">
          <a:xfrm>
            <a:off x="3884613"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pPr>
            <a:fld id="{D9F54642-34E6-E444-A6AC-D63EB633E69F}" type="slidenum">
              <a:rPr sz="1200" noProof="1" smtClean="0">
                <a:solidFill>
                  <a:prstClr val="black"/>
                </a:solidFill>
              </a:rPr>
              <a:pPr algn="r" eaLnBrk="1" fontAlgn="base" hangingPunct="1">
                <a:spcBef>
                  <a:spcPct val="0"/>
                </a:spcBef>
                <a:spcAft>
                  <a:spcPct val="0"/>
                </a:spcAft>
              </a:pPr>
              <a:t>81</a:t>
            </a:fld>
            <a:endParaRPr sz="1200" noProof="1" smtClean="0">
              <a:solidFill>
                <a:prstClr val="black"/>
              </a:solidFill>
            </a:endParaRPr>
          </a:p>
        </p:txBody>
      </p:sp>
      <p:sp>
        <p:nvSpPr>
          <p:cNvPr id="289795" name="Rectangle 7"/>
          <p:cNvSpPr txBox="1">
            <a:spLocks noGrp="1" noChangeArrowheads="1"/>
          </p:cNvSpPr>
          <p:nvPr/>
        </p:nvSpPr>
        <p:spPr bwMode="auto">
          <a:xfrm>
            <a:off x="3887788" y="8689611"/>
            <a:ext cx="2970212" cy="454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24" tIns="47416" rIns="94824" bIns="47416" anchor="b"/>
          <a:lstStyle>
            <a:lvl1pPr defTabSz="947738" eaLnBrk="0" hangingPunct="0">
              <a:defRPr sz="2200">
                <a:solidFill>
                  <a:schemeClr val="tx1"/>
                </a:solidFill>
                <a:latin typeface="Arial" charset="0"/>
                <a:ea typeface="ＭＳ Ｐゴシック" charset="0"/>
                <a:cs typeface="ＭＳ Ｐゴシック" charset="0"/>
              </a:defRPr>
            </a:lvl1pPr>
            <a:lvl2pPr marL="37931725" indent="-37474525" defTabSz="9477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pPr>
            <a:fld id="{C8F9DB2F-2C10-724D-85FE-4C95A53FE4A1}" type="slidenum">
              <a:rPr lang="en-GB" sz="1300" smtClean="0">
                <a:solidFill>
                  <a:prstClr val="black"/>
                </a:solidFill>
              </a:rPr>
              <a:pPr algn="r" eaLnBrk="1" fontAlgn="base" hangingPunct="1">
                <a:spcBef>
                  <a:spcPct val="0"/>
                </a:spcBef>
                <a:spcAft>
                  <a:spcPct val="0"/>
                </a:spcAft>
              </a:pPr>
              <a:t>81</a:t>
            </a:fld>
            <a:endParaRPr lang="en-GB" sz="1300" smtClean="0">
              <a:solidFill>
                <a:prstClr val="black"/>
              </a:solidFill>
            </a:endParaRPr>
          </a:p>
        </p:txBody>
      </p:sp>
      <p:sp>
        <p:nvSpPr>
          <p:cNvPr id="289796" name="Rectangle 2"/>
          <p:cNvSpPr>
            <a:spLocks noGrp="1" noRot="1" noChangeAspect="1" noChangeArrowheads="1" noTextEdit="1"/>
          </p:cNvSpPr>
          <p:nvPr>
            <p:ph type="sldImg"/>
          </p:nvPr>
        </p:nvSpPr>
        <p:spPr>
          <a:xfrm>
            <a:off x="1104900" y="685489"/>
            <a:ext cx="4649788" cy="3430561"/>
          </a:xfrm>
          <a:ln/>
        </p:spPr>
      </p:sp>
      <p:sp>
        <p:nvSpPr>
          <p:cNvPr id="289797"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824" tIns="47416" rIns="94824" bIns="47416"/>
          <a:lstStyle/>
          <a:p>
            <a:pPr eaLnBrk="1" hangingPunct="1"/>
            <a:endParaRPr noProof="1">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txBox="1">
            <a:spLocks noGrp="1" noChangeArrowheads="1"/>
          </p:cNvSpPr>
          <p:nvPr/>
        </p:nvSpPr>
        <p:spPr bwMode="auto">
          <a:xfrm>
            <a:off x="3884613"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pPr>
            <a:fld id="{2A70CA0C-6AF2-AA45-91F8-1C8BBA4BA24D}" type="slidenum">
              <a:rPr sz="1200" noProof="1" smtClean="0">
                <a:solidFill>
                  <a:prstClr val="black"/>
                </a:solidFill>
              </a:rPr>
              <a:pPr algn="r" eaLnBrk="1" fontAlgn="base" hangingPunct="1">
                <a:spcBef>
                  <a:spcPct val="0"/>
                </a:spcBef>
                <a:spcAft>
                  <a:spcPct val="0"/>
                </a:spcAft>
              </a:pPr>
              <a:t>82</a:t>
            </a:fld>
            <a:endParaRPr sz="1200" noProof="1" smtClean="0">
              <a:solidFill>
                <a:prstClr val="black"/>
              </a:solidFill>
            </a:endParaRPr>
          </a:p>
        </p:txBody>
      </p:sp>
      <p:sp>
        <p:nvSpPr>
          <p:cNvPr id="291843" name="Rectangle 7"/>
          <p:cNvSpPr txBox="1">
            <a:spLocks noGrp="1" noChangeArrowheads="1"/>
          </p:cNvSpPr>
          <p:nvPr/>
        </p:nvSpPr>
        <p:spPr bwMode="auto">
          <a:xfrm>
            <a:off x="3887788" y="8689611"/>
            <a:ext cx="2970212" cy="454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24" tIns="47416" rIns="94824" bIns="47416" anchor="b"/>
          <a:lstStyle>
            <a:lvl1pPr defTabSz="947738" eaLnBrk="0" hangingPunct="0">
              <a:defRPr sz="2200">
                <a:solidFill>
                  <a:schemeClr val="tx1"/>
                </a:solidFill>
                <a:latin typeface="Arial" charset="0"/>
                <a:ea typeface="ＭＳ Ｐゴシック" charset="0"/>
                <a:cs typeface="ＭＳ Ｐゴシック" charset="0"/>
              </a:defRPr>
            </a:lvl1pPr>
            <a:lvl2pPr marL="37931725" indent="-37474525" defTabSz="9477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pPr>
            <a:fld id="{C0A2B9F8-CC16-0D4C-80C9-59CA7C0596FE}" type="slidenum">
              <a:rPr lang="en-GB" sz="1300" smtClean="0">
                <a:solidFill>
                  <a:prstClr val="black"/>
                </a:solidFill>
              </a:rPr>
              <a:pPr algn="r" eaLnBrk="1" fontAlgn="base" hangingPunct="1">
                <a:spcBef>
                  <a:spcPct val="0"/>
                </a:spcBef>
                <a:spcAft>
                  <a:spcPct val="0"/>
                </a:spcAft>
              </a:pPr>
              <a:t>82</a:t>
            </a:fld>
            <a:endParaRPr lang="en-GB" sz="1300" smtClean="0">
              <a:solidFill>
                <a:prstClr val="black"/>
              </a:solidFill>
            </a:endParaRPr>
          </a:p>
        </p:txBody>
      </p:sp>
      <p:sp>
        <p:nvSpPr>
          <p:cNvPr id="291844" name="Rectangle 2"/>
          <p:cNvSpPr>
            <a:spLocks noGrp="1" noRot="1" noChangeAspect="1" noChangeArrowheads="1" noTextEdit="1"/>
          </p:cNvSpPr>
          <p:nvPr>
            <p:ph type="sldImg"/>
          </p:nvPr>
        </p:nvSpPr>
        <p:spPr>
          <a:xfrm>
            <a:off x="1104900" y="685489"/>
            <a:ext cx="4649788" cy="3430561"/>
          </a:xfrm>
          <a:ln/>
        </p:spPr>
      </p:sp>
      <p:sp>
        <p:nvSpPr>
          <p:cNvPr id="291845"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824" tIns="47416" rIns="94824" bIns="47416"/>
          <a:lstStyle/>
          <a:p>
            <a:pPr eaLnBrk="1" hangingPunct="1"/>
            <a:endParaRPr noProof="1">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txBox="1">
            <a:spLocks noGrp="1" noChangeArrowheads="1"/>
          </p:cNvSpPr>
          <p:nvPr/>
        </p:nvSpPr>
        <p:spPr bwMode="auto">
          <a:xfrm>
            <a:off x="3884613"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pPr>
            <a:fld id="{FFA9165E-7F53-964A-8424-8AD619CBC193}" type="slidenum">
              <a:rPr sz="1200" noProof="1" smtClean="0">
                <a:solidFill>
                  <a:prstClr val="black"/>
                </a:solidFill>
              </a:rPr>
              <a:pPr algn="r" eaLnBrk="1" fontAlgn="base" hangingPunct="1">
                <a:spcBef>
                  <a:spcPct val="0"/>
                </a:spcBef>
                <a:spcAft>
                  <a:spcPct val="0"/>
                </a:spcAft>
              </a:pPr>
              <a:t>83</a:t>
            </a:fld>
            <a:endParaRPr sz="1200" noProof="1" smtClean="0">
              <a:solidFill>
                <a:prstClr val="black"/>
              </a:solidFill>
            </a:endParaRPr>
          </a:p>
        </p:txBody>
      </p:sp>
      <p:sp>
        <p:nvSpPr>
          <p:cNvPr id="293891" name="Rectangle 7"/>
          <p:cNvSpPr txBox="1">
            <a:spLocks noGrp="1" noChangeArrowheads="1"/>
          </p:cNvSpPr>
          <p:nvPr/>
        </p:nvSpPr>
        <p:spPr bwMode="auto">
          <a:xfrm>
            <a:off x="3887788" y="8689611"/>
            <a:ext cx="2970212" cy="454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24" tIns="47416" rIns="94824" bIns="47416" anchor="b"/>
          <a:lstStyle>
            <a:lvl1pPr defTabSz="947738" eaLnBrk="0" hangingPunct="0">
              <a:defRPr sz="2200">
                <a:solidFill>
                  <a:schemeClr val="tx1"/>
                </a:solidFill>
                <a:latin typeface="Arial" charset="0"/>
                <a:ea typeface="ＭＳ Ｐゴシック" charset="0"/>
                <a:cs typeface="ＭＳ Ｐゴシック" charset="0"/>
              </a:defRPr>
            </a:lvl1pPr>
            <a:lvl2pPr marL="37931725" indent="-37474525" defTabSz="9477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pPr>
            <a:fld id="{4483E1D3-C7C7-D349-A303-B3692D697AD1}" type="slidenum">
              <a:rPr lang="en-GB" sz="1300" smtClean="0">
                <a:solidFill>
                  <a:prstClr val="black"/>
                </a:solidFill>
              </a:rPr>
              <a:pPr algn="r" eaLnBrk="1" fontAlgn="base" hangingPunct="1">
                <a:spcBef>
                  <a:spcPct val="0"/>
                </a:spcBef>
                <a:spcAft>
                  <a:spcPct val="0"/>
                </a:spcAft>
              </a:pPr>
              <a:t>83</a:t>
            </a:fld>
            <a:endParaRPr lang="en-GB" sz="1300" smtClean="0">
              <a:solidFill>
                <a:prstClr val="black"/>
              </a:solidFill>
            </a:endParaRPr>
          </a:p>
        </p:txBody>
      </p:sp>
      <p:sp>
        <p:nvSpPr>
          <p:cNvPr id="293892" name="Rectangle 2"/>
          <p:cNvSpPr>
            <a:spLocks noGrp="1" noRot="1" noChangeAspect="1" noChangeArrowheads="1" noTextEdit="1"/>
          </p:cNvSpPr>
          <p:nvPr>
            <p:ph type="sldImg"/>
          </p:nvPr>
        </p:nvSpPr>
        <p:spPr>
          <a:xfrm>
            <a:off x="1104900" y="685489"/>
            <a:ext cx="4649788" cy="3430561"/>
          </a:xfrm>
          <a:ln/>
        </p:spPr>
      </p:sp>
      <p:sp>
        <p:nvSpPr>
          <p:cNvPr id="293893"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824" tIns="47416" rIns="94824" bIns="47416"/>
          <a:lstStyle/>
          <a:p>
            <a:pPr eaLnBrk="1" hangingPunct="1"/>
            <a:endParaRPr noProof="1">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882929" y="8685878"/>
            <a:ext cx="2973538" cy="456704"/>
          </a:xfrm>
          <a:prstGeom prst="rect">
            <a:avLst/>
          </a:prstGeom>
          <a:noFill/>
          <a:ln w="9525">
            <a:noFill/>
            <a:miter lim="800000"/>
            <a:headEnd/>
            <a:tailEnd/>
          </a:ln>
        </p:spPr>
        <p:txBody>
          <a:bodyPr lIns="93418" tIns="46708" rIns="93418" bIns="46708" anchor="b">
            <a:prstTxWarp prst="textNoShape">
              <a:avLst/>
            </a:prstTxWarp>
          </a:bodyPr>
          <a:lstStyle/>
          <a:p>
            <a:pPr algn="r" defTabSz="871926"/>
            <a:fld id="{361A36AA-D03C-024D-A24C-991BF9C01700}" type="slidenum">
              <a:rPr lang="en-US" sz="1200">
                <a:solidFill>
                  <a:prstClr val="black"/>
                </a:solidFill>
                <a:latin typeface="Calibri"/>
              </a:rPr>
              <a:pPr algn="r" defTabSz="871926"/>
              <a:t>85</a:t>
            </a:fld>
            <a:endParaRPr lang="en-US" sz="1200" dirty="0">
              <a:solidFill>
                <a:prstClr val="black"/>
              </a:solidFill>
              <a:latin typeface="Calibri"/>
            </a:endParaRPr>
          </a:p>
        </p:txBody>
      </p:sp>
      <p:sp>
        <p:nvSpPr>
          <p:cNvPr id="21507" name="Rectangle 2"/>
          <p:cNvSpPr>
            <a:spLocks noGrp="1" noRot="1" noChangeAspect="1" noChangeArrowheads="1" noTextEdit="1"/>
          </p:cNvSpPr>
          <p:nvPr>
            <p:ph type="sldImg"/>
          </p:nvPr>
        </p:nvSpPr>
        <p:spPr>
          <a:xfrm>
            <a:off x="959998" y="689310"/>
            <a:ext cx="4941072" cy="3428114"/>
          </a:xfrm>
          <a:ln/>
        </p:spPr>
      </p:sp>
      <p:sp>
        <p:nvSpPr>
          <p:cNvPr id="21508" name="Notes Placeholder 7"/>
          <p:cNvSpPr>
            <a:spLocks noGrp="1"/>
          </p:cNvSpPr>
          <p:nvPr/>
        </p:nvSpPr>
        <p:spPr bwMode="auto">
          <a:xfrm>
            <a:off x="401788" y="4307481"/>
            <a:ext cx="5457877" cy="4114587"/>
          </a:xfrm>
          <a:prstGeom prst="rect">
            <a:avLst/>
          </a:prstGeom>
          <a:noFill/>
          <a:ln w="9525">
            <a:noFill/>
            <a:miter lim="800000"/>
            <a:headEnd/>
            <a:tailEnd/>
          </a:ln>
        </p:spPr>
        <p:txBody>
          <a:bodyPr lIns="93418" tIns="46708" rIns="93418" bIns="46708">
            <a:prstTxWarp prst="textNoShape">
              <a:avLst/>
            </a:prstTxWarp>
          </a:bodyPr>
          <a:lstStyle/>
          <a:p>
            <a:pPr defTabSz="874857" eaLnBrk="0" hangingPunct="0">
              <a:spcBef>
                <a:spcPct val="30000"/>
              </a:spcBef>
            </a:pPr>
            <a:endParaRPr lang="en-GB" sz="1100" dirty="0">
              <a:solidFill>
                <a:prstClr val="black"/>
              </a:solidFill>
              <a:latin typeface="Calibri"/>
            </a:endParaRPr>
          </a:p>
        </p:txBody>
      </p:sp>
      <p:sp>
        <p:nvSpPr>
          <p:cNvPr id="21509" name="Rectangle 3"/>
          <p:cNvSpPr>
            <a:spLocks noGrp="1" noChangeArrowheads="1"/>
          </p:cNvSpPr>
          <p:nvPr>
            <p:ph type="body" idx="3"/>
          </p:nvPr>
        </p:nvSpPr>
        <p:spPr>
          <a:xfrm>
            <a:off x="917058" y="4344358"/>
            <a:ext cx="5023884" cy="4111750"/>
          </a:xfrm>
          <a:noFill/>
          <a:ln/>
        </p:spPr>
        <p:txBody>
          <a:bodyPr lIns="93418" tIns="46708" rIns="93418" bIns="46708"/>
          <a:lstStyle/>
          <a:p>
            <a:pPr>
              <a:spcBef>
                <a:spcPts val="577"/>
              </a:spcBef>
            </a:pPr>
            <a:endParaRPr lang="es-ES" dirty="0">
              <a:ea typeface="Arial" charset="0"/>
              <a:cs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lIns="87697" tIns="43849" rIns="87697" bIns="43849"/>
          <a:lstStyle/>
          <a:p>
            <a:pPr defTabSz="433765"/>
            <a:endParaRPr lang="en-GB" sz="1000" dirty="0">
              <a:ea typeface="Arial" charset="0"/>
              <a:cs typeface="Arial" charset="0"/>
            </a:endParaRPr>
          </a:p>
        </p:txBody>
      </p:sp>
      <p:sp>
        <p:nvSpPr>
          <p:cNvPr id="31748" name="Slide Number Placeholder 3"/>
          <p:cNvSpPr txBox="1">
            <a:spLocks noGrp="1"/>
          </p:cNvSpPr>
          <p:nvPr/>
        </p:nvSpPr>
        <p:spPr bwMode="auto">
          <a:xfrm>
            <a:off x="3882929" y="8685878"/>
            <a:ext cx="2973538" cy="456704"/>
          </a:xfrm>
          <a:prstGeom prst="rect">
            <a:avLst/>
          </a:prstGeom>
          <a:noFill/>
          <a:ln w="9525">
            <a:noFill/>
            <a:miter lim="800000"/>
            <a:headEnd/>
            <a:tailEnd/>
          </a:ln>
        </p:spPr>
        <p:txBody>
          <a:bodyPr lIns="93418" tIns="46708" rIns="93418" bIns="46708" anchor="b">
            <a:prstTxWarp prst="textNoShape">
              <a:avLst/>
            </a:prstTxWarp>
          </a:bodyPr>
          <a:lstStyle/>
          <a:p>
            <a:pPr algn="r" defTabSz="871926"/>
            <a:fld id="{6950CBCF-A8C3-F04C-8643-75E430273582}" type="slidenum">
              <a:rPr lang="en-US" sz="1200">
                <a:solidFill>
                  <a:prstClr val="black"/>
                </a:solidFill>
                <a:latin typeface="Calibri"/>
              </a:rPr>
              <a:pPr algn="r" defTabSz="871926"/>
              <a:t>86</a:t>
            </a:fld>
            <a:endParaRPr lang="en-US" sz="1200" dirty="0">
              <a:solidFill>
                <a:prstClr val="black"/>
              </a:solidFill>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a:noFill/>
          <a:ln/>
        </p:spPr>
        <p:txBody>
          <a:bodyPr/>
          <a:lstStyle/>
          <a:p>
            <a:endParaRPr lang="en-US">
              <a:latin typeface="Arial" charset="0"/>
              <a:cs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AC385632-9CAF-974C-85DE-A05D697CD8F1}" type="slidenum">
              <a:rPr lang="en-US" sz="1200">
                <a:solidFill>
                  <a:srgbClr val="000000"/>
                </a:solidFill>
                <a:latin typeface="Calibri" charset="0"/>
                <a:cs typeface="Arial" charset="0"/>
              </a:rPr>
              <a:pPr eaLnBrk="1" hangingPunct="1"/>
              <a:t>89</a:t>
            </a:fld>
            <a:endParaRPr lang="en-US" sz="1200">
              <a:solidFill>
                <a:srgbClr val="000000"/>
              </a:solidFill>
              <a:latin typeface="Calibri" charset="0"/>
              <a:cs typeface="Arial" charset="0"/>
            </a:endParaRPr>
          </a:p>
        </p:txBody>
      </p:sp>
      <p:sp>
        <p:nvSpPr>
          <p:cNvPr id="277507" name="Slide Image Placeholder 5"/>
          <p:cNvSpPr>
            <a:spLocks noGrp="1" noRot="1" noChangeAspect="1" noTextEdit="1"/>
          </p:cNvSpPr>
          <p:nvPr>
            <p:ph type="sldImg"/>
          </p:nvPr>
        </p:nvSpPr>
        <p:spPr>
          <a:ln/>
        </p:spPr>
      </p:sp>
      <p:sp>
        <p:nvSpPr>
          <p:cNvPr id="277508" name="Notes Placeholder 6"/>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Slide Image Placeholder 3"/>
          <p:cNvSpPr>
            <a:spLocks noGrp="1" noRot="1" noChangeAspect="1" noTextEdit="1"/>
          </p:cNvSpPr>
          <p:nvPr>
            <p:ph type="sldImg"/>
          </p:nvPr>
        </p:nvSpPr>
        <p:spPr>
          <a:ln/>
        </p:spPr>
      </p:sp>
      <p:sp>
        <p:nvSpPr>
          <p:cNvPr id="279555" name="Notes Placeholder 4"/>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Arial" charset="0"/>
            </a:endParaRPr>
          </a:p>
        </p:txBody>
      </p:sp>
      <p:sp>
        <p:nvSpPr>
          <p:cNvPr id="279556"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0A135734-E400-254B-B9E0-BB658D15702F}" type="slidenum">
              <a:rPr lang="en-US" sz="1200">
                <a:solidFill>
                  <a:srgbClr val="000000"/>
                </a:solidFill>
                <a:latin typeface="Calibri" charset="0"/>
                <a:cs typeface="Arial" charset="0"/>
              </a:rPr>
              <a:pPr eaLnBrk="1" hangingPunct="1"/>
              <a:t>90</a:t>
            </a:fld>
            <a:endParaRPr lang="en-US" sz="1200">
              <a:solidFill>
                <a:srgbClr val="000000"/>
              </a:solidFill>
              <a:latin typeface="Calibri" charset="0"/>
              <a:cs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3"/>
          <p:cNvSpPr>
            <a:spLocks noGrp="1" noRot="1" noChangeAspect="1" noTextEdit="1"/>
          </p:cNvSpPr>
          <p:nvPr>
            <p:ph type="sldImg"/>
          </p:nvPr>
        </p:nvSpPr>
        <p:spPr>
          <a:ln/>
        </p:spPr>
      </p:sp>
      <p:sp>
        <p:nvSpPr>
          <p:cNvPr id="281603" name="Notes Placeholder 4"/>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latin typeface="Arial" charset="0"/>
            </a:endParaRPr>
          </a:p>
        </p:txBody>
      </p:sp>
      <p:sp>
        <p:nvSpPr>
          <p:cNvPr id="281604"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E8E054AB-E1B2-904E-9A7C-ADA0B96161DE}" type="slidenum">
              <a:rPr lang="en-US" sz="1200">
                <a:solidFill>
                  <a:srgbClr val="000000"/>
                </a:solidFill>
                <a:latin typeface="Calibri" charset="0"/>
                <a:cs typeface="Arial" charset="0"/>
              </a:rPr>
              <a:pPr eaLnBrk="1" hangingPunct="1"/>
              <a:t>91</a:t>
            </a:fld>
            <a:endParaRPr lang="en-US" sz="1200">
              <a:solidFill>
                <a:srgbClr val="000000"/>
              </a:solidFill>
              <a:latin typeface="Calibri"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a:noFill/>
          <a:ln/>
        </p:spPr>
        <p:txBody>
          <a:bodyPr/>
          <a:lstStyle/>
          <a:p>
            <a:endParaRPr lang="en-US">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pPr eaLnBrk="1" hangingPunct="1"/>
            <a:endParaRPr lang="en-US">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a:noFill/>
          <a:ln/>
        </p:spPr>
        <p:txBody>
          <a:bodyPr/>
          <a:lstStyle/>
          <a:p>
            <a:endParaRPr lang="en-US">
              <a:latin typeface="Arial"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1 Marcador de imagen de diapositiva"/>
          <p:cNvSpPr>
            <a:spLocks noGrp="1" noRot="1" noChangeAspect="1" noTextEdit="1"/>
          </p:cNvSpPr>
          <p:nvPr>
            <p:ph type="sldImg"/>
          </p:nvPr>
        </p:nvSpPr>
        <p:spPr>
          <a:xfrm>
            <a:off x="1143000" y="685800"/>
            <a:ext cx="4572000" cy="3429000"/>
          </a:xfrm>
          <a:ln/>
        </p:spPr>
      </p:sp>
      <p:sp>
        <p:nvSpPr>
          <p:cNvPr id="282627"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p>
        </p:txBody>
      </p:sp>
      <p:sp>
        <p:nvSpPr>
          <p:cNvPr id="282628" name="3 Marcador de número de diapositiva"/>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23" eaLnBrk="0" hangingPunct="0">
              <a:defRPr sz="2200">
                <a:solidFill>
                  <a:schemeClr val="tx1"/>
                </a:solidFill>
                <a:latin typeface="Arial" charset="0"/>
                <a:ea typeface="ＭＳ Ｐゴシック" charset="0"/>
                <a:cs typeface="ＭＳ Ｐゴシック" charset="0"/>
              </a:defRPr>
            </a:lvl1pPr>
            <a:lvl2pPr marL="35014775" indent="-34592734" defTabSz="91442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22041" eaLnBrk="0" fontAlgn="base" hangingPunct="0">
              <a:spcBef>
                <a:spcPct val="0"/>
              </a:spcBef>
              <a:spcAft>
                <a:spcPct val="0"/>
              </a:spcAft>
              <a:defRPr sz="2200">
                <a:solidFill>
                  <a:schemeClr val="tx1"/>
                </a:solidFill>
                <a:latin typeface="Arial" charset="0"/>
                <a:ea typeface="ＭＳ Ｐゴシック" charset="0"/>
              </a:defRPr>
            </a:lvl6pPr>
            <a:lvl7pPr marL="844083" eaLnBrk="0" fontAlgn="base" hangingPunct="0">
              <a:spcBef>
                <a:spcPct val="0"/>
              </a:spcBef>
              <a:spcAft>
                <a:spcPct val="0"/>
              </a:spcAft>
              <a:defRPr sz="2200">
                <a:solidFill>
                  <a:schemeClr val="tx1"/>
                </a:solidFill>
                <a:latin typeface="Arial" charset="0"/>
                <a:ea typeface="ＭＳ Ｐゴシック" charset="0"/>
              </a:defRPr>
            </a:lvl7pPr>
            <a:lvl8pPr marL="1266124" eaLnBrk="0" fontAlgn="base" hangingPunct="0">
              <a:spcBef>
                <a:spcPct val="0"/>
              </a:spcBef>
              <a:spcAft>
                <a:spcPct val="0"/>
              </a:spcAft>
              <a:defRPr sz="2200">
                <a:solidFill>
                  <a:schemeClr val="tx1"/>
                </a:solidFill>
                <a:latin typeface="Arial" charset="0"/>
                <a:ea typeface="ＭＳ Ｐゴシック" charset="0"/>
              </a:defRPr>
            </a:lvl8pPr>
            <a:lvl9pPr marL="1688165"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63001DF2-4DBC-6140-9615-7BECB03209E8}" type="slidenum">
              <a:rPr lang="es-ES" sz="1200">
                <a:latin typeface="Times New Roman" charset="0"/>
              </a:rPr>
              <a:pPr eaLnBrk="1" hangingPunct="1"/>
              <a:t>41</a:t>
            </a:fld>
            <a:endParaRPr lang="es-ES" sz="1200">
              <a:latin typeface="Times New Roman"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Marcador de imagen de diapositiva 1"/>
          <p:cNvSpPr>
            <a:spLocks noGrp="1" noRot="1" noChangeAspect="1" noTextEdit="1"/>
          </p:cNvSpPr>
          <p:nvPr>
            <p:ph type="sldImg"/>
          </p:nvPr>
        </p:nvSpPr>
        <p:spPr>
          <a:ln/>
        </p:spPr>
      </p:sp>
      <p:sp>
        <p:nvSpPr>
          <p:cNvPr id="186371" name="Marcador de nota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_tradnl">
                <a:latin typeface="Arial" charset="0"/>
              </a:rPr>
              <a:t>Griffiths CT. Surgical resection of tumor bulk in the primary treatment of ovarian carcinoma. </a:t>
            </a:r>
            <a:r>
              <a:rPr lang="es-ES_tradnl" b="1">
                <a:latin typeface="Arial" charset="0"/>
              </a:rPr>
              <a:t>Natl Cancer Inst Monogr</a:t>
            </a:r>
            <a:r>
              <a:rPr lang="es-ES_tradnl">
                <a:latin typeface="Arial" charset="0"/>
              </a:rPr>
              <a:t>. 1975 Oct;42:101-4.</a:t>
            </a:r>
          </a:p>
          <a:p>
            <a:endParaRPr lang="es-ES_tradnl">
              <a:latin typeface="Arial" charset="0"/>
            </a:endParaRPr>
          </a:p>
          <a:p>
            <a:endParaRPr lang="es-ES">
              <a:latin typeface="Arial" charset="0"/>
            </a:endParaRPr>
          </a:p>
        </p:txBody>
      </p:sp>
      <p:sp>
        <p:nvSpPr>
          <p:cNvPr id="186372" name="Marcador de número de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hangingPunct="1"/>
            <a:fld id="{E612E636-A042-5940-B964-5863EF0392E0}" type="slidenum">
              <a:rPr lang="en-US" sz="1200">
                <a:solidFill>
                  <a:prstClr val="black"/>
                </a:solidFill>
                <a:cs typeface="Arial" charset="0"/>
              </a:rPr>
              <a:pPr eaLnBrk="1" hangingPunct="1"/>
              <a:t>45</a:t>
            </a:fld>
            <a:endParaRPr lang="en-US" sz="1200">
              <a:solidFill>
                <a:prstClr val="black"/>
              </a:solidFill>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1041572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3737349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20613625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9"/>
          <p:cNvSpPr>
            <a:spLocks/>
          </p:cNvSpPr>
          <p:nvPr/>
        </p:nvSpPr>
        <p:spPr bwMode="auto">
          <a:xfrm>
            <a:off x="-23813" y="6169025"/>
            <a:ext cx="9172576" cy="606425"/>
          </a:xfrm>
          <a:custGeom>
            <a:avLst/>
            <a:gdLst>
              <a:gd name="T0" fmla="*/ 4668 w 5778"/>
              <a:gd name="T1" fmla="*/ 172 h 382"/>
              <a:gd name="T2" fmla="*/ 4634 w 5778"/>
              <a:gd name="T3" fmla="*/ 110 h 382"/>
              <a:gd name="T4" fmla="*/ 4606 w 5778"/>
              <a:gd name="T5" fmla="*/ 68 h 382"/>
              <a:gd name="T6" fmla="*/ 4582 w 5778"/>
              <a:gd name="T7" fmla="*/ 44 h 382"/>
              <a:gd name="T8" fmla="*/ 4554 w 5778"/>
              <a:gd name="T9" fmla="*/ 24 h 382"/>
              <a:gd name="T10" fmla="*/ 4520 w 5778"/>
              <a:gd name="T11" fmla="*/ 10 h 382"/>
              <a:gd name="T12" fmla="*/ 4479 w 5778"/>
              <a:gd name="T13" fmla="*/ 2 h 382"/>
              <a:gd name="T14" fmla="*/ 6 w 5778"/>
              <a:gd name="T15" fmla="*/ 0 h 382"/>
              <a:gd name="T16" fmla="*/ 0 w 5778"/>
              <a:gd name="T17" fmla="*/ 32 h 382"/>
              <a:gd name="T18" fmla="*/ 4455 w 5778"/>
              <a:gd name="T19" fmla="*/ 32 h 382"/>
              <a:gd name="T20" fmla="*/ 4493 w 5778"/>
              <a:gd name="T21" fmla="*/ 36 h 382"/>
              <a:gd name="T22" fmla="*/ 4524 w 5778"/>
              <a:gd name="T23" fmla="*/ 46 h 382"/>
              <a:gd name="T24" fmla="*/ 4550 w 5778"/>
              <a:gd name="T25" fmla="*/ 60 h 382"/>
              <a:gd name="T26" fmla="*/ 4572 w 5778"/>
              <a:gd name="T27" fmla="*/ 78 h 382"/>
              <a:gd name="T28" fmla="*/ 4608 w 5778"/>
              <a:gd name="T29" fmla="*/ 126 h 382"/>
              <a:gd name="T30" fmla="*/ 4638 w 5778"/>
              <a:gd name="T31" fmla="*/ 186 h 382"/>
              <a:gd name="T32" fmla="*/ 4656 w 5778"/>
              <a:gd name="T33" fmla="*/ 220 h 382"/>
              <a:gd name="T34" fmla="*/ 4696 w 5778"/>
              <a:gd name="T35" fmla="*/ 284 h 382"/>
              <a:gd name="T36" fmla="*/ 4722 w 5778"/>
              <a:gd name="T37" fmla="*/ 314 h 382"/>
              <a:gd name="T38" fmla="*/ 4752 w 5778"/>
              <a:gd name="T39" fmla="*/ 338 h 382"/>
              <a:gd name="T40" fmla="*/ 4790 w 5778"/>
              <a:gd name="T41" fmla="*/ 358 h 382"/>
              <a:gd name="T42" fmla="*/ 4836 w 5778"/>
              <a:gd name="T43" fmla="*/ 370 h 382"/>
              <a:gd name="T44" fmla="*/ 4890 w 5778"/>
              <a:gd name="T45" fmla="*/ 376 h 382"/>
              <a:gd name="T46" fmla="*/ 5778 w 5778"/>
              <a:gd name="T47" fmla="*/ 382 h 382"/>
              <a:gd name="T48" fmla="*/ 4890 w 5778"/>
              <a:gd name="T49" fmla="*/ 344 h 382"/>
              <a:gd name="T50" fmla="*/ 4864 w 5778"/>
              <a:gd name="T51" fmla="*/ 342 h 382"/>
              <a:gd name="T52" fmla="*/ 4822 w 5778"/>
              <a:gd name="T53" fmla="*/ 336 h 382"/>
              <a:gd name="T54" fmla="*/ 4786 w 5778"/>
              <a:gd name="T55" fmla="*/ 322 h 382"/>
              <a:gd name="T56" fmla="*/ 4756 w 5778"/>
              <a:gd name="T57" fmla="*/ 302 h 382"/>
              <a:gd name="T58" fmla="*/ 4732 w 5778"/>
              <a:gd name="T59" fmla="*/ 278 h 382"/>
              <a:gd name="T60" fmla="*/ 4700 w 5778"/>
              <a:gd name="T61" fmla="*/ 236 h 382"/>
              <a:gd name="T62" fmla="*/ 4668 w 5778"/>
              <a:gd name="T63" fmla="*/ 172 h 3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778" h="382">
                <a:moveTo>
                  <a:pt x="4668" y="172"/>
                </a:moveTo>
                <a:lnTo>
                  <a:pt x="4668" y="172"/>
                </a:lnTo>
                <a:lnTo>
                  <a:pt x="4652" y="140"/>
                </a:lnTo>
                <a:lnTo>
                  <a:pt x="4634" y="110"/>
                </a:lnTo>
                <a:lnTo>
                  <a:pt x="4616" y="80"/>
                </a:lnTo>
                <a:lnTo>
                  <a:pt x="4606" y="68"/>
                </a:lnTo>
                <a:lnTo>
                  <a:pt x="4594" y="54"/>
                </a:lnTo>
                <a:lnTo>
                  <a:pt x="4582" y="44"/>
                </a:lnTo>
                <a:lnTo>
                  <a:pt x="4568" y="32"/>
                </a:lnTo>
                <a:lnTo>
                  <a:pt x="4554" y="24"/>
                </a:lnTo>
                <a:lnTo>
                  <a:pt x="4538" y="16"/>
                </a:lnTo>
                <a:lnTo>
                  <a:pt x="4520" y="10"/>
                </a:lnTo>
                <a:lnTo>
                  <a:pt x="4499" y="4"/>
                </a:lnTo>
                <a:lnTo>
                  <a:pt x="4479" y="2"/>
                </a:lnTo>
                <a:lnTo>
                  <a:pt x="4455" y="0"/>
                </a:lnTo>
                <a:lnTo>
                  <a:pt x="6" y="0"/>
                </a:lnTo>
                <a:lnTo>
                  <a:pt x="4" y="38"/>
                </a:lnTo>
                <a:lnTo>
                  <a:pt x="0" y="32"/>
                </a:lnTo>
                <a:lnTo>
                  <a:pt x="4455" y="32"/>
                </a:lnTo>
                <a:lnTo>
                  <a:pt x="4475" y="34"/>
                </a:lnTo>
                <a:lnTo>
                  <a:pt x="4493" y="36"/>
                </a:lnTo>
                <a:lnTo>
                  <a:pt x="4509" y="40"/>
                </a:lnTo>
                <a:lnTo>
                  <a:pt x="4524" y="46"/>
                </a:lnTo>
                <a:lnTo>
                  <a:pt x="4538" y="52"/>
                </a:lnTo>
                <a:lnTo>
                  <a:pt x="4550" y="60"/>
                </a:lnTo>
                <a:lnTo>
                  <a:pt x="4562" y="68"/>
                </a:lnTo>
                <a:lnTo>
                  <a:pt x="4572" y="78"/>
                </a:lnTo>
                <a:lnTo>
                  <a:pt x="4592" y="102"/>
                </a:lnTo>
                <a:lnTo>
                  <a:pt x="4608" y="126"/>
                </a:lnTo>
                <a:lnTo>
                  <a:pt x="4624" y="156"/>
                </a:lnTo>
                <a:lnTo>
                  <a:pt x="4638" y="186"/>
                </a:lnTo>
                <a:lnTo>
                  <a:pt x="4656" y="220"/>
                </a:lnTo>
                <a:lnTo>
                  <a:pt x="4674" y="252"/>
                </a:lnTo>
                <a:lnTo>
                  <a:pt x="4696" y="284"/>
                </a:lnTo>
                <a:lnTo>
                  <a:pt x="4708" y="300"/>
                </a:lnTo>
                <a:lnTo>
                  <a:pt x="4722" y="314"/>
                </a:lnTo>
                <a:lnTo>
                  <a:pt x="4736" y="326"/>
                </a:lnTo>
                <a:lnTo>
                  <a:pt x="4752" y="338"/>
                </a:lnTo>
                <a:lnTo>
                  <a:pt x="4770" y="350"/>
                </a:lnTo>
                <a:lnTo>
                  <a:pt x="4790" y="358"/>
                </a:lnTo>
                <a:lnTo>
                  <a:pt x="4812" y="366"/>
                </a:lnTo>
                <a:lnTo>
                  <a:pt x="4836" y="370"/>
                </a:lnTo>
                <a:lnTo>
                  <a:pt x="4862" y="374"/>
                </a:lnTo>
                <a:lnTo>
                  <a:pt x="4890" y="376"/>
                </a:lnTo>
                <a:lnTo>
                  <a:pt x="5778" y="382"/>
                </a:lnTo>
                <a:lnTo>
                  <a:pt x="5776" y="348"/>
                </a:lnTo>
                <a:lnTo>
                  <a:pt x="4890" y="344"/>
                </a:lnTo>
                <a:lnTo>
                  <a:pt x="4864" y="342"/>
                </a:lnTo>
                <a:lnTo>
                  <a:pt x="4842" y="340"/>
                </a:lnTo>
                <a:lnTo>
                  <a:pt x="4822" y="336"/>
                </a:lnTo>
                <a:lnTo>
                  <a:pt x="4802" y="330"/>
                </a:lnTo>
                <a:lnTo>
                  <a:pt x="4786" y="322"/>
                </a:lnTo>
                <a:lnTo>
                  <a:pt x="4770" y="312"/>
                </a:lnTo>
                <a:lnTo>
                  <a:pt x="4756" y="302"/>
                </a:lnTo>
                <a:lnTo>
                  <a:pt x="4744" y="290"/>
                </a:lnTo>
                <a:lnTo>
                  <a:pt x="4732" y="278"/>
                </a:lnTo>
                <a:lnTo>
                  <a:pt x="4720" y="264"/>
                </a:lnTo>
                <a:lnTo>
                  <a:pt x="4700" y="236"/>
                </a:lnTo>
                <a:lnTo>
                  <a:pt x="4684" y="204"/>
                </a:lnTo>
                <a:lnTo>
                  <a:pt x="4668" y="172"/>
                </a:lnTo>
                <a:close/>
              </a:path>
            </a:pathLst>
          </a:custGeom>
          <a:solidFill>
            <a:srgbClr val="007272"/>
          </a:solidFill>
          <a:ln w="9525">
            <a:noFill/>
            <a:round/>
            <a:headEnd/>
            <a:tailEnd/>
          </a:ln>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Arial Unicode MS" charset="0"/>
            </a:endParaRPr>
          </a:p>
        </p:txBody>
      </p:sp>
      <p:sp>
        <p:nvSpPr>
          <p:cNvPr id="6148" name="Rectangle 4"/>
          <p:cNvSpPr>
            <a:spLocks noGrp="1" noChangeArrowheads="1"/>
          </p:cNvSpPr>
          <p:nvPr>
            <p:ph type="ctrTitle"/>
          </p:nvPr>
        </p:nvSpPr>
        <p:spPr>
          <a:xfrm>
            <a:off x="4716463" y="2551113"/>
            <a:ext cx="4176712" cy="946150"/>
          </a:xfrm>
        </p:spPr>
        <p:txBody>
          <a:bodyPr/>
          <a:lstStyle>
            <a:lvl1pPr>
              <a:defRPr>
                <a:solidFill>
                  <a:schemeClr val="accent1"/>
                </a:solidFill>
              </a:defRPr>
            </a:lvl1pPr>
          </a:lstStyle>
          <a:p>
            <a:r>
              <a:rPr lang="en-US"/>
              <a:t>Click to edit Master title style</a:t>
            </a:r>
          </a:p>
        </p:txBody>
      </p:sp>
      <p:sp>
        <p:nvSpPr>
          <p:cNvPr id="6149" name="Rectangle 5"/>
          <p:cNvSpPr>
            <a:spLocks noGrp="1" noChangeArrowheads="1"/>
          </p:cNvSpPr>
          <p:nvPr>
            <p:ph type="subTitle" idx="1"/>
          </p:nvPr>
        </p:nvSpPr>
        <p:spPr>
          <a:xfrm>
            <a:off x="4716463" y="3486150"/>
            <a:ext cx="4176712" cy="396875"/>
          </a:xfrm>
        </p:spPr>
        <p:txBody>
          <a:bodyPr/>
          <a:lstStyle>
            <a:lvl1pPr marL="0" indent="0">
              <a:defRPr sz="2000">
                <a:solidFill>
                  <a:schemeClr val="accent2"/>
                </a:solidFill>
              </a:defRPr>
            </a:lvl1pPr>
          </a:lstStyle>
          <a:p>
            <a:r>
              <a:rPr lang="en-US"/>
              <a:t>Click to edit Master subtitle style</a:t>
            </a:r>
          </a:p>
        </p:txBody>
      </p:sp>
    </p:spTree>
    <p:extLst>
      <p:ext uri="{BB962C8B-B14F-4D97-AF65-F5344CB8AC3E}">
        <p14:creationId xmlns:p14="http://schemas.microsoft.com/office/powerpoint/2010/main" val="2354612444"/>
      </p:ext>
    </p:extLst>
  </p:cSld>
  <p:clrMapOvr>
    <a:masterClrMapping/>
  </p:clrMapOvr>
  <p:transition xmlns:p14="http://schemas.microsoft.com/office/powerpoint/2010/mai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68313" y="1268413"/>
            <a:ext cx="8496300" cy="1569660"/>
          </a:xfrm>
        </p:spPr>
        <p:txBody>
          <a:bodyPr/>
          <a:lstStyle>
            <a:lvl2pPr marL="180000" indent="-270000">
              <a:defRPr sz="2400" b="1"/>
            </a:lvl2pPr>
            <a:lvl3pPr marL="720000" indent="-270000">
              <a:buFont typeface="Arial" pitchFamily="34" charset="0"/>
              <a:buChar char="•"/>
              <a:defRPr sz="2200"/>
            </a:lvl3pPr>
            <a:lvl4pPr marL="1260000">
              <a:defRPr sz="2000" baseline="0"/>
            </a:lvl4pPr>
            <a:lvl5pPr marL="1800000" indent="-270000">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307578245"/>
      </p:ext>
    </p:extLst>
  </p:cSld>
  <p:clrMapOvr>
    <a:masterClrMapping/>
  </p:clrMapOvr>
  <p:transition xmlns:p14="http://schemas.microsoft.com/office/powerpoint/2010/mai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447349030"/>
      </p:ext>
    </p:extLst>
  </p:cSld>
  <p:clrMapOvr>
    <a:masterClrMapping/>
  </p:clrMapOvr>
  <p:transition xmlns:p14="http://schemas.microsoft.com/office/powerpoint/2010/main" spd="med">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268413"/>
            <a:ext cx="4171950" cy="16367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92663" y="1268413"/>
            <a:ext cx="4171950" cy="16367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0382428"/>
      </p:ext>
    </p:extLst>
  </p:cSld>
  <p:clrMapOvr>
    <a:masterClrMapping/>
  </p:clrMapOvr>
  <p:transition xmlns:p14="http://schemas.microsoft.com/office/powerpoint/2010/main" spd="med">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29604956"/>
      </p:ext>
    </p:extLst>
  </p:cSld>
  <p:clrMapOvr>
    <a:masterClrMapping/>
  </p:clrMapOvr>
  <p:transition xmlns:p14="http://schemas.microsoft.com/office/powerpoint/2010/main" spd="med">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34264132"/>
      </p:ext>
    </p:extLst>
  </p:cSld>
  <p:clrMapOvr>
    <a:masterClrMapping/>
  </p:clrMapOvr>
  <p:transition xmlns:p14="http://schemas.microsoft.com/office/powerpoint/2010/main" spd="med">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533"/>
      </p:ext>
    </p:extLst>
  </p:cSld>
  <p:clrMapOvr>
    <a:masterClrMapping/>
  </p:clrMapOvr>
  <p:transition xmlns:p14="http://schemas.microsoft.com/office/powerpoint/2010/main" spd="med">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0257398"/>
      </p:ext>
    </p:extLst>
  </p:cSld>
  <p:clrMapOvr>
    <a:masterClrMapping/>
  </p:clrMapOvr>
  <p:transition xmlns:p14="http://schemas.microsoft.com/office/powerpoint/2010/mai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21378047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55176422"/>
      </p:ext>
    </p:extLst>
  </p:cSld>
  <p:clrMapOvr>
    <a:masterClrMapping/>
  </p:clrMapOvr>
  <p:transition xmlns:p14="http://schemas.microsoft.com/office/powerpoint/2010/main" spd="med">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48952943"/>
      </p:ext>
    </p:extLst>
  </p:cSld>
  <p:clrMapOvr>
    <a:masterClrMapping/>
  </p:clrMapOvr>
  <p:transition xmlns:p14="http://schemas.microsoft.com/office/powerpoint/2010/main" spd="med">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0538" y="388938"/>
            <a:ext cx="2124075" cy="25161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388938"/>
            <a:ext cx="6219825" cy="25161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26317033"/>
      </p:ext>
    </p:extLst>
  </p:cSld>
  <p:clrMapOvr>
    <a:masterClrMapping/>
  </p:clrMapOvr>
  <p:transition xmlns:p14="http://schemas.microsoft.com/office/powerpoint/2010/main" spd="med">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388938"/>
            <a:ext cx="8496300" cy="51911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68313" y="1268413"/>
            <a:ext cx="4171950" cy="16367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92663" y="1268413"/>
            <a:ext cx="4171950" cy="741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92663" y="2162175"/>
            <a:ext cx="4171950" cy="742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8135982"/>
      </p:ext>
    </p:extLst>
  </p:cSld>
  <p:clrMapOvr>
    <a:masterClrMapping/>
  </p:clrMapOvr>
  <p:transition xmlns:p14="http://schemas.microsoft.com/office/powerpoint/2010/main" spd="med">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388938"/>
            <a:ext cx="8496300" cy="51911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68313" y="1268413"/>
            <a:ext cx="4171950" cy="16367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92663" y="1268413"/>
            <a:ext cx="4171950" cy="16367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20734500"/>
      </p:ext>
    </p:extLst>
  </p:cSld>
  <p:clrMapOvr>
    <a:masterClrMapping/>
  </p:clrMapOvr>
  <p:transition xmlns:p14="http://schemas.microsoft.com/office/powerpoint/2010/main" spd="med">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8038726"/>
      </p:ext>
    </p:extLst>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148993344"/>
      </p:ext>
    </p:extLst>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85745929"/>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3126432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3441537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2273391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46668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2933630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2948441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0C2B798-115C-4057-B77F-5BEACDA6101A}" type="datetimeFigureOut">
              <a:rPr lang="es-ES" smtClean="0"/>
              <a:t>28/01/14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6F917403-FAB4-4975-B1FC-3A1AF0743FC0}" type="slidenum">
              <a:rPr lang="es-ES" smtClean="0"/>
              <a:t>‹Nr.›</a:t>
            </a:fld>
            <a:endParaRPr lang="es-ES"/>
          </a:p>
        </p:txBody>
      </p:sp>
    </p:spTree>
    <p:extLst>
      <p:ext uri="{BB962C8B-B14F-4D97-AF65-F5344CB8AC3E}">
        <p14:creationId xmlns:p14="http://schemas.microsoft.com/office/powerpoint/2010/main" val="90758640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eg"/><Relationship Id="rId16" Type="http://schemas.openxmlformats.org/officeDocument/2006/relationships/image" Target="../media/image2.jpe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7.xml"/><Relationship Id="rId4" Type="http://schemas.openxmlformats.org/officeDocument/2006/relationships/theme" Target="../theme/theme3.xml"/><Relationship Id="rId1" Type="http://schemas.openxmlformats.org/officeDocument/2006/relationships/slideLayout" Target="../slideLayouts/slideLayout25.xml"/><Relationship Id="rId2"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C2B798-115C-4057-B77F-5BEACDA6101A}" type="datetimeFigureOut">
              <a:rPr lang="es-ES" smtClean="0"/>
              <a:t>28/01/14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917403-FAB4-4975-B1FC-3A1AF0743FC0}" type="slidenum">
              <a:rPr lang="es-ES" smtClean="0"/>
              <a:t>‹Nr.›</a:t>
            </a:fld>
            <a:endParaRPr lang="es-ES"/>
          </a:p>
        </p:txBody>
      </p:sp>
    </p:spTree>
    <p:extLst>
      <p:ext uri="{BB962C8B-B14F-4D97-AF65-F5344CB8AC3E}">
        <p14:creationId xmlns:p14="http://schemas.microsoft.com/office/powerpoint/2010/main" val="27334949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388938"/>
            <a:ext cx="84963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spAutoFit/>
          </a:bodyPr>
          <a:lstStyle/>
          <a:p>
            <a:pPr lvl="0"/>
            <a:r>
              <a:rPr lang="en-US"/>
              <a:t>Click to edit Master title style</a:t>
            </a:r>
          </a:p>
        </p:txBody>
      </p:sp>
      <p:sp>
        <p:nvSpPr>
          <p:cNvPr id="1027" name="Rectangle 3"/>
          <p:cNvSpPr>
            <a:spLocks noGrp="1" noChangeArrowheads="1"/>
          </p:cNvSpPr>
          <p:nvPr>
            <p:ph type="body" idx="1"/>
          </p:nvPr>
        </p:nvSpPr>
        <p:spPr bwMode="auto">
          <a:xfrm>
            <a:off x="468313" y="1268413"/>
            <a:ext cx="8496300" cy="16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Freeform 9"/>
          <p:cNvSpPr>
            <a:spLocks/>
          </p:cNvSpPr>
          <p:nvPr/>
        </p:nvSpPr>
        <p:spPr bwMode="auto">
          <a:xfrm>
            <a:off x="-23813" y="6169025"/>
            <a:ext cx="9172576" cy="606425"/>
          </a:xfrm>
          <a:custGeom>
            <a:avLst/>
            <a:gdLst>
              <a:gd name="T0" fmla="*/ 4668 w 5778"/>
              <a:gd name="T1" fmla="*/ 172 h 382"/>
              <a:gd name="T2" fmla="*/ 4634 w 5778"/>
              <a:gd name="T3" fmla="*/ 110 h 382"/>
              <a:gd name="T4" fmla="*/ 4606 w 5778"/>
              <a:gd name="T5" fmla="*/ 68 h 382"/>
              <a:gd name="T6" fmla="*/ 4582 w 5778"/>
              <a:gd name="T7" fmla="*/ 44 h 382"/>
              <a:gd name="T8" fmla="*/ 4554 w 5778"/>
              <a:gd name="T9" fmla="*/ 24 h 382"/>
              <a:gd name="T10" fmla="*/ 4520 w 5778"/>
              <a:gd name="T11" fmla="*/ 10 h 382"/>
              <a:gd name="T12" fmla="*/ 4479 w 5778"/>
              <a:gd name="T13" fmla="*/ 2 h 382"/>
              <a:gd name="T14" fmla="*/ 6 w 5778"/>
              <a:gd name="T15" fmla="*/ 0 h 382"/>
              <a:gd name="T16" fmla="*/ 0 w 5778"/>
              <a:gd name="T17" fmla="*/ 32 h 382"/>
              <a:gd name="T18" fmla="*/ 4455 w 5778"/>
              <a:gd name="T19" fmla="*/ 32 h 382"/>
              <a:gd name="T20" fmla="*/ 4493 w 5778"/>
              <a:gd name="T21" fmla="*/ 36 h 382"/>
              <a:gd name="T22" fmla="*/ 4524 w 5778"/>
              <a:gd name="T23" fmla="*/ 46 h 382"/>
              <a:gd name="T24" fmla="*/ 4550 w 5778"/>
              <a:gd name="T25" fmla="*/ 60 h 382"/>
              <a:gd name="T26" fmla="*/ 4572 w 5778"/>
              <a:gd name="T27" fmla="*/ 78 h 382"/>
              <a:gd name="T28" fmla="*/ 4608 w 5778"/>
              <a:gd name="T29" fmla="*/ 126 h 382"/>
              <a:gd name="T30" fmla="*/ 4638 w 5778"/>
              <a:gd name="T31" fmla="*/ 186 h 382"/>
              <a:gd name="T32" fmla="*/ 4656 w 5778"/>
              <a:gd name="T33" fmla="*/ 220 h 382"/>
              <a:gd name="T34" fmla="*/ 4696 w 5778"/>
              <a:gd name="T35" fmla="*/ 284 h 382"/>
              <a:gd name="T36" fmla="*/ 4722 w 5778"/>
              <a:gd name="T37" fmla="*/ 314 h 382"/>
              <a:gd name="T38" fmla="*/ 4752 w 5778"/>
              <a:gd name="T39" fmla="*/ 338 h 382"/>
              <a:gd name="T40" fmla="*/ 4790 w 5778"/>
              <a:gd name="T41" fmla="*/ 358 h 382"/>
              <a:gd name="T42" fmla="*/ 4836 w 5778"/>
              <a:gd name="T43" fmla="*/ 370 h 382"/>
              <a:gd name="T44" fmla="*/ 4890 w 5778"/>
              <a:gd name="T45" fmla="*/ 376 h 382"/>
              <a:gd name="T46" fmla="*/ 5778 w 5778"/>
              <a:gd name="T47" fmla="*/ 382 h 382"/>
              <a:gd name="T48" fmla="*/ 4890 w 5778"/>
              <a:gd name="T49" fmla="*/ 344 h 382"/>
              <a:gd name="T50" fmla="*/ 4864 w 5778"/>
              <a:gd name="T51" fmla="*/ 342 h 382"/>
              <a:gd name="T52" fmla="*/ 4822 w 5778"/>
              <a:gd name="T53" fmla="*/ 336 h 382"/>
              <a:gd name="T54" fmla="*/ 4786 w 5778"/>
              <a:gd name="T55" fmla="*/ 322 h 382"/>
              <a:gd name="T56" fmla="*/ 4756 w 5778"/>
              <a:gd name="T57" fmla="*/ 302 h 382"/>
              <a:gd name="T58" fmla="*/ 4732 w 5778"/>
              <a:gd name="T59" fmla="*/ 278 h 382"/>
              <a:gd name="T60" fmla="*/ 4700 w 5778"/>
              <a:gd name="T61" fmla="*/ 236 h 382"/>
              <a:gd name="T62" fmla="*/ 4668 w 5778"/>
              <a:gd name="T63" fmla="*/ 172 h 3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778" h="382">
                <a:moveTo>
                  <a:pt x="4668" y="172"/>
                </a:moveTo>
                <a:lnTo>
                  <a:pt x="4668" y="172"/>
                </a:lnTo>
                <a:lnTo>
                  <a:pt x="4652" y="140"/>
                </a:lnTo>
                <a:lnTo>
                  <a:pt x="4634" y="110"/>
                </a:lnTo>
                <a:lnTo>
                  <a:pt x="4616" y="80"/>
                </a:lnTo>
                <a:lnTo>
                  <a:pt x="4606" y="68"/>
                </a:lnTo>
                <a:lnTo>
                  <a:pt x="4594" y="54"/>
                </a:lnTo>
                <a:lnTo>
                  <a:pt x="4582" y="44"/>
                </a:lnTo>
                <a:lnTo>
                  <a:pt x="4568" y="32"/>
                </a:lnTo>
                <a:lnTo>
                  <a:pt x="4554" y="24"/>
                </a:lnTo>
                <a:lnTo>
                  <a:pt x="4538" y="16"/>
                </a:lnTo>
                <a:lnTo>
                  <a:pt x="4520" y="10"/>
                </a:lnTo>
                <a:lnTo>
                  <a:pt x="4499" y="4"/>
                </a:lnTo>
                <a:lnTo>
                  <a:pt x="4479" y="2"/>
                </a:lnTo>
                <a:lnTo>
                  <a:pt x="4455" y="0"/>
                </a:lnTo>
                <a:lnTo>
                  <a:pt x="6" y="0"/>
                </a:lnTo>
                <a:lnTo>
                  <a:pt x="4" y="38"/>
                </a:lnTo>
                <a:lnTo>
                  <a:pt x="0" y="32"/>
                </a:lnTo>
                <a:lnTo>
                  <a:pt x="4455" y="32"/>
                </a:lnTo>
                <a:lnTo>
                  <a:pt x="4475" y="34"/>
                </a:lnTo>
                <a:lnTo>
                  <a:pt x="4493" y="36"/>
                </a:lnTo>
                <a:lnTo>
                  <a:pt x="4509" y="40"/>
                </a:lnTo>
                <a:lnTo>
                  <a:pt x="4524" y="46"/>
                </a:lnTo>
                <a:lnTo>
                  <a:pt x="4538" y="52"/>
                </a:lnTo>
                <a:lnTo>
                  <a:pt x="4550" y="60"/>
                </a:lnTo>
                <a:lnTo>
                  <a:pt x="4562" y="68"/>
                </a:lnTo>
                <a:lnTo>
                  <a:pt x="4572" y="78"/>
                </a:lnTo>
                <a:lnTo>
                  <a:pt x="4592" y="102"/>
                </a:lnTo>
                <a:lnTo>
                  <a:pt x="4608" y="126"/>
                </a:lnTo>
                <a:lnTo>
                  <a:pt x="4624" y="156"/>
                </a:lnTo>
                <a:lnTo>
                  <a:pt x="4638" y="186"/>
                </a:lnTo>
                <a:lnTo>
                  <a:pt x="4656" y="220"/>
                </a:lnTo>
                <a:lnTo>
                  <a:pt x="4674" y="252"/>
                </a:lnTo>
                <a:lnTo>
                  <a:pt x="4696" y="284"/>
                </a:lnTo>
                <a:lnTo>
                  <a:pt x="4708" y="300"/>
                </a:lnTo>
                <a:lnTo>
                  <a:pt x="4722" y="314"/>
                </a:lnTo>
                <a:lnTo>
                  <a:pt x="4736" y="326"/>
                </a:lnTo>
                <a:lnTo>
                  <a:pt x="4752" y="338"/>
                </a:lnTo>
                <a:lnTo>
                  <a:pt x="4770" y="350"/>
                </a:lnTo>
                <a:lnTo>
                  <a:pt x="4790" y="358"/>
                </a:lnTo>
                <a:lnTo>
                  <a:pt x="4812" y="366"/>
                </a:lnTo>
                <a:lnTo>
                  <a:pt x="4836" y="370"/>
                </a:lnTo>
                <a:lnTo>
                  <a:pt x="4862" y="374"/>
                </a:lnTo>
                <a:lnTo>
                  <a:pt x="4890" y="376"/>
                </a:lnTo>
                <a:lnTo>
                  <a:pt x="5778" y="382"/>
                </a:lnTo>
                <a:lnTo>
                  <a:pt x="5776" y="348"/>
                </a:lnTo>
                <a:lnTo>
                  <a:pt x="4890" y="344"/>
                </a:lnTo>
                <a:lnTo>
                  <a:pt x="4864" y="342"/>
                </a:lnTo>
                <a:lnTo>
                  <a:pt x="4842" y="340"/>
                </a:lnTo>
                <a:lnTo>
                  <a:pt x="4822" y="336"/>
                </a:lnTo>
                <a:lnTo>
                  <a:pt x="4802" y="330"/>
                </a:lnTo>
                <a:lnTo>
                  <a:pt x="4786" y="322"/>
                </a:lnTo>
                <a:lnTo>
                  <a:pt x="4770" y="312"/>
                </a:lnTo>
                <a:lnTo>
                  <a:pt x="4756" y="302"/>
                </a:lnTo>
                <a:lnTo>
                  <a:pt x="4744" y="290"/>
                </a:lnTo>
                <a:lnTo>
                  <a:pt x="4732" y="278"/>
                </a:lnTo>
                <a:lnTo>
                  <a:pt x="4720" y="264"/>
                </a:lnTo>
                <a:lnTo>
                  <a:pt x="4700" y="236"/>
                </a:lnTo>
                <a:lnTo>
                  <a:pt x="4684" y="204"/>
                </a:lnTo>
                <a:lnTo>
                  <a:pt x="4668" y="172"/>
                </a:lnTo>
                <a:close/>
              </a:path>
            </a:pathLst>
          </a:custGeom>
          <a:solidFill>
            <a:srgbClr val="007272"/>
          </a:solidFill>
          <a:ln w="9525">
            <a:noFill/>
            <a:round/>
            <a:headEnd/>
            <a:tailEnd/>
          </a:ln>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Arial Unicode MS" charset="0"/>
            </a:endParaRPr>
          </a:p>
        </p:txBody>
      </p:sp>
    </p:spTree>
    <p:extLst>
      <p:ext uri="{BB962C8B-B14F-4D97-AF65-F5344CB8AC3E}">
        <p14:creationId xmlns:p14="http://schemas.microsoft.com/office/powerpoint/2010/main" val="28853004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xmlns:p14="http://schemas.microsoft.com/office/powerpoint/2010/main" spd="med"/>
  <p:txStyles>
    <p:titleStyle>
      <a:lvl1pPr algn="l" rtl="0" eaLnBrk="0" fontAlgn="base" hangingPunct="0">
        <a:spcBef>
          <a:spcPct val="0"/>
        </a:spcBef>
        <a:spcAft>
          <a:spcPct val="0"/>
        </a:spcAft>
        <a:defRPr sz="2800" b="1">
          <a:solidFill>
            <a:schemeClr val="bg1"/>
          </a:solidFill>
          <a:latin typeface="+mj-lt"/>
          <a:ea typeface="ＭＳ Ｐゴシック" charset="0"/>
          <a:cs typeface="+mj-cs"/>
        </a:defRPr>
      </a:lvl1pPr>
      <a:lvl2pPr algn="l" rtl="0" eaLnBrk="0" fontAlgn="base" hangingPunct="0">
        <a:spcBef>
          <a:spcPct val="0"/>
        </a:spcBef>
        <a:spcAft>
          <a:spcPct val="0"/>
        </a:spcAft>
        <a:defRPr sz="2800" b="1">
          <a:solidFill>
            <a:schemeClr val="bg1"/>
          </a:solidFill>
          <a:latin typeface="Arial" pitchFamily="-112" charset="0"/>
          <a:ea typeface="ＭＳ Ｐゴシック" charset="0"/>
          <a:cs typeface="Arial" pitchFamily="-112" charset="0"/>
        </a:defRPr>
      </a:lvl2pPr>
      <a:lvl3pPr algn="l" rtl="0" eaLnBrk="0" fontAlgn="base" hangingPunct="0">
        <a:spcBef>
          <a:spcPct val="0"/>
        </a:spcBef>
        <a:spcAft>
          <a:spcPct val="0"/>
        </a:spcAft>
        <a:defRPr sz="2800" b="1">
          <a:solidFill>
            <a:schemeClr val="bg1"/>
          </a:solidFill>
          <a:latin typeface="Arial" pitchFamily="-112" charset="0"/>
          <a:ea typeface="ＭＳ Ｐゴシック" charset="0"/>
          <a:cs typeface="Arial" pitchFamily="-112" charset="0"/>
        </a:defRPr>
      </a:lvl3pPr>
      <a:lvl4pPr algn="l" rtl="0" eaLnBrk="0" fontAlgn="base" hangingPunct="0">
        <a:spcBef>
          <a:spcPct val="0"/>
        </a:spcBef>
        <a:spcAft>
          <a:spcPct val="0"/>
        </a:spcAft>
        <a:defRPr sz="2800" b="1">
          <a:solidFill>
            <a:schemeClr val="bg1"/>
          </a:solidFill>
          <a:latin typeface="Arial" pitchFamily="-112" charset="0"/>
          <a:ea typeface="ＭＳ Ｐゴシック" charset="0"/>
          <a:cs typeface="Arial" pitchFamily="-112" charset="0"/>
        </a:defRPr>
      </a:lvl4pPr>
      <a:lvl5pPr algn="l" rtl="0" eaLnBrk="0" fontAlgn="base" hangingPunct="0">
        <a:spcBef>
          <a:spcPct val="0"/>
        </a:spcBef>
        <a:spcAft>
          <a:spcPct val="0"/>
        </a:spcAft>
        <a:defRPr sz="2800" b="1">
          <a:solidFill>
            <a:schemeClr val="bg1"/>
          </a:solidFill>
          <a:latin typeface="Arial" pitchFamily="-112" charset="0"/>
          <a:ea typeface="ＭＳ Ｐゴシック" charset="0"/>
          <a:cs typeface="Arial" pitchFamily="-112" charset="0"/>
        </a:defRPr>
      </a:lvl5pPr>
      <a:lvl6pPr marL="457200" algn="l" rtl="0" fontAlgn="base">
        <a:spcBef>
          <a:spcPct val="0"/>
        </a:spcBef>
        <a:spcAft>
          <a:spcPct val="0"/>
        </a:spcAft>
        <a:defRPr sz="2800" b="1">
          <a:solidFill>
            <a:schemeClr val="bg1"/>
          </a:solidFill>
          <a:latin typeface="Arial" pitchFamily="-112" charset="0"/>
          <a:ea typeface="Arial" pitchFamily="-112" charset="0"/>
          <a:cs typeface="Arial" pitchFamily="-112" charset="0"/>
        </a:defRPr>
      </a:lvl6pPr>
      <a:lvl7pPr marL="914400" algn="l" rtl="0" fontAlgn="base">
        <a:spcBef>
          <a:spcPct val="0"/>
        </a:spcBef>
        <a:spcAft>
          <a:spcPct val="0"/>
        </a:spcAft>
        <a:defRPr sz="2800" b="1">
          <a:solidFill>
            <a:schemeClr val="bg1"/>
          </a:solidFill>
          <a:latin typeface="Arial" pitchFamily="-112" charset="0"/>
          <a:ea typeface="Arial" pitchFamily="-112" charset="0"/>
          <a:cs typeface="Arial" pitchFamily="-112" charset="0"/>
        </a:defRPr>
      </a:lvl7pPr>
      <a:lvl8pPr marL="1371600" algn="l" rtl="0" fontAlgn="base">
        <a:spcBef>
          <a:spcPct val="0"/>
        </a:spcBef>
        <a:spcAft>
          <a:spcPct val="0"/>
        </a:spcAft>
        <a:defRPr sz="2800" b="1">
          <a:solidFill>
            <a:schemeClr val="bg1"/>
          </a:solidFill>
          <a:latin typeface="Arial" pitchFamily="-112" charset="0"/>
          <a:ea typeface="Arial" pitchFamily="-112" charset="0"/>
          <a:cs typeface="Arial" pitchFamily="-112" charset="0"/>
        </a:defRPr>
      </a:lvl8pPr>
      <a:lvl9pPr marL="1828800" algn="l" rtl="0" fontAlgn="base">
        <a:spcBef>
          <a:spcPct val="0"/>
        </a:spcBef>
        <a:spcAft>
          <a:spcPct val="0"/>
        </a:spcAft>
        <a:defRPr sz="2800" b="1">
          <a:solidFill>
            <a:schemeClr val="bg1"/>
          </a:solidFill>
          <a:latin typeface="Arial" pitchFamily="-112" charset="0"/>
          <a:ea typeface="Arial" pitchFamily="-112" charset="0"/>
          <a:cs typeface="Arial" pitchFamily="-112" charset="0"/>
        </a:defRPr>
      </a:lvl9pPr>
    </p:titleStyle>
    <p:bodyStyle>
      <a:lvl1pPr marL="1588" indent="-1588" algn="l" rtl="0" eaLnBrk="0" fontAlgn="base" hangingPunct="0">
        <a:spcBef>
          <a:spcPct val="20000"/>
        </a:spcBef>
        <a:spcAft>
          <a:spcPct val="0"/>
        </a:spcAft>
        <a:buChar char="•"/>
        <a:defRPr sz="2200" b="1">
          <a:solidFill>
            <a:schemeClr val="tx1"/>
          </a:solidFill>
          <a:latin typeface="+mn-lt"/>
          <a:ea typeface="ＭＳ Ｐゴシック" charset="0"/>
          <a:cs typeface="+mn-cs"/>
        </a:defRPr>
      </a:lvl1pPr>
      <a:lvl2pPr marL="538163" indent="-271463" algn="l" rtl="0" eaLnBrk="0" fontAlgn="base" hangingPunct="0">
        <a:spcBef>
          <a:spcPct val="20000"/>
        </a:spcBef>
        <a:spcAft>
          <a:spcPct val="0"/>
        </a:spcAft>
        <a:buBlip>
          <a:blip r:embed="rId16"/>
        </a:buBlip>
        <a:defRPr sz="2800">
          <a:solidFill>
            <a:schemeClr val="tx1"/>
          </a:solidFill>
          <a:latin typeface="+mn-lt"/>
          <a:ea typeface="ＭＳ Ｐゴシック" charset="0"/>
          <a:cs typeface="+mj-cs"/>
        </a:defRPr>
      </a:lvl2pPr>
      <a:lvl3pPr marL="982663" indent="-265113" algn="l" rtl="0" eaLnBrk="0" fontAlgn="base" hangingPunct="0">
        <a:spcBef>
          <a:spcPct val="20000"/>
        </a:spcBef>
        <a:spcAft>
          <a:spcPct val="0"/>
        </a:spcAft>
        <a:buClr>
          <a:schemeClr val="accent2"/>
        </a:buClr>
        <a:buFont typeface="Arial" charset="0"/>
        <a:buChar char="‒"/>
        <a:defRPr sz="2400">
          <a:solidFill>
            <a:schemeClr val="tx1"/>
          </a:solidFill>
          <a:latin typeface="+mn-lt"/>
          <a:ea typeface="Arial" charset="0"/>
          <a:cs typeface="+mj-cs"/>
        </a:defRPr>
      </a:lvl3pPr>
      <a:lvl4pPr marL="1433513" indent="-271463" algn="l" rtl="0" eaLnBrk="0" fontAlgn="base" hangingPunct="0">
        <a:spcBef>
          <a:spcPct val="20000"/>
        </a:spcBef>
        <a:spcAft>
          <a:spcPct val="0"/>
        </a:spcAft>
        <a:buBlip>
          <a:blip r:embed="rId16"/>
        </a:buBlip>
        <a:defRPr sz="1600">
          <a:solidFill>
            <a:schemeClr val="tx1"/>
          </a:solidFill>
          <a:latin typeface="+mn-lt"/>
          <a:ea typeface="Arial" charset="0"/>
          <a:cs typeface="+mj-cs"/>
        </a:defRPr>
      </a:lvl4pPr>
      <a:lvl5pPr marL="1839913" indent="-227013" algn="l" rtl="0" eaLnBrk="0" fontAlgn="base" hangingPunct="0">
        <a:spcBef>
          <a:spcPct val="20000"/>
        </a:spcBef>
        <a:spcAft>
          <a:spcPct val="0"/>
        </a:spcAft>
        <a:buClr>
          <a:schemeClr val="accent2"/>
        </a:buClr>
        <a:buFont typeface="Arial" charset="0"/>
        <a:buChar char="‒"/>
        <a:defRPr sz="1400">
          <a:solidFill>
            <a:schemeClr val="tx1"/>
          </a:solidFill>
          <a:latin typeface="+mn-lt"/>
          <a:ea typeface="Arial" charset="0"/>
          <a:cs typeface="+mj-cs"/>
        </a:defRPr>
      </a:lvl5pPr>
      <a:lvl6pPr marL="2298700" indent="-228600" algn="l" rtl="0" fontAlgn="base">
        <a:spcBef>
          <a:spcPct val="20000"/>
        </a:spcBef>
        <a:spcAft>
          <a:spcPct val="0"/>
        </a:spcAft>
        <a:buClr>
          <a:schemeClr val="accent2"/>
        </a:buClr>
        <a:buFont typeface="Arial" pitchFamily="-112" charset="0"/>
        <a:buChar char="‒"/>
        <a:defRPr sz="1400">
          <a:solidFill>
            <a:schemeClr val="tx1"/>
          </a:solidFill>
          <a:latin typeface="+mn-lt"/>
          <a:ea typeface="+mn-ea"/>
          <a:cs typeface="+mj-cs"/>
        </a:defRPr>
      </a:lvl6pPr>
      <a:lvl7pPr marL="2755900" indent="-228600" algn="l" rtl="0" fontAlgn="base">
        <a:spcBef>
          <a:spcPct val="20000"/>
        </a:spcBef>
        <a:spcAft>
          <a:spcPct val="0"/>
        </a:spcAft>
        <a:buClr>
          <a:schemeClr val="accent2"/>
        </a:buClr>
        <a:buFont typeface="Arial" pitchFamily="-112" charset="0"/>
        <a:buChar char="‒"/>
        <a:defRPr sz="1400">
          <a:solidFill>
            <a:schemeClr val="tx1"/>
          </a:solidFill>
          <a:latin typeface="+mn-lt"/>
          <a:ea typeface="+mn-ea"/>
          <a:cs typeface="+mj-cs"/>
        </a:defRPr>
      </a:lvl7pPr>
      <a:lvl8pPr marL="3213100" indent="-228600" algn="l" rtl="0" fontAlgn="base">
        <a:spcBef>
          <a:spcPct val="20000"/>
        </a:spcBef>
        <a:spcAft>
          <a:spcPct val="0"/>
        </a:spcAft>
        <a:buClr>
          <a:schemeClr val="accent2"/>
        </a:buClr>
        <a:buFont typeface="Arial" pitchFamily="-112" charset="0"/>
        <a:buChar char="‒"/>
        <a:defRPr sz="1400">
          <a:solidFill>
            <a:schemeClr val="tx1"/>
          </a:solidFill>
          <a:latin typeface="+mn-lt"/>
          <a:ea typeface="+mn-ea"/>
          <a:cs typeface="+mj-cs"/>
        </a:defRPr>
      </a:lvl8pPr>
      <a:lvl9pPr marL="3670300" indent="-228600" algn="l" rtl="0" fontAlgn="base">
        <a:spcBef>
          <a:spcPct val="20000"/>
        </a:spcBef>
        <a:spcAft>
          <a:spcPct val="0"/>
        </a:spcAft>
        <a:buClr>
          <a:schemeClr val="accent2"/>
        </a:buClr>
        <a:buFont typeface="Arial" pitchFamily="-112" charset="0"/>
        <a:buChar char="‒"/>
        <a:defRPr sz="1400">
          <a:solidFill>
            <a:schemeClr val="tx1"/>
          </a:solidFill>
          <a:latin typeface="+mn-lt"/>
          <a:ea typeface="+mn-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ltGray">
      <p:bgPr>
        <a:solidFill>
          <a:srgbClr val="00334D"/>
        </a:solidFill>
        <a:effectLst/>
      </p:bgPr>
    </p:bg>
    <p:spTree>
      <p:nvGrpSpPr>
        <p:cNvPr id="1" name=""/>
        <p:cNvGrpSpPr/>
        <p:nvPr/>
      </p:nvGrpSpPr>
      <p:grpSpPr>
        <a:xfrm>
          <a:off x="0" y="0"/>
          <a:ext cx="0" cy="0"/>
          <a:chOff x="0" y="0"/>
          <a:chExt cx="0" cy="0"/>
        </a:xfrm>
      </p:grpSpPr>
      <p:sp>
        <p:nvSpPr>
          <p:cNvPr id="7" name="Rectangle 3"/>
          <p:cNvSpPr>
            <a:spLocks noChangeArrowheads="1"/>
          </p:cNvSpPr>
          <p:nvPr/>
        </p:nvSpPr>
        <p:spPr bwMode="auto">
          <a:xfrm flipV="1">
            <a:off x="0" y="1447800"/>
            <a:ext cx="9144000" cy="76200"/>
          </a:xfrm>
          <a:prstGeom prst="rect">
            <a:avLst/>
          </a:prstGeom>
          <a:solidFill>
            <a:schemeClr val="tx1"/>
          </a:solidFill>
          <a:ln w="9525">
            <a:noFill/>
            <a:miter lim="800000"/>
            <a:headEnd/>
            <a:tailEnd/>
          </a:ln>
          <a:effectLst/>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9" name="Rectangle 8"/>
          <p:cNvSpPr/>
          <p:nvPr/>
        </p:nvSpPr>
        <p:spPr>
          <a:xfrm>
            <a:off x="0" y="-225425"/>
            <a:ext cx="9144000" cy="7083425"/>
          </a:xfrm>
          <a:prstGeom prst="rect">
            <a:avLst/>
          </a:prstGeom>
          <a:gradFill>
            <a:gsLst>
              <a:gs pos="0">
                <a:srgbClr val="000022"/>
              </a:gs>
              <a:gs pos="50000">
                <a:srgbClr val="00336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defTabSz="457200"/>
            <a:endParaRPr lang="en-US" sz="1400">
              <a:solidFill>
                <a:srgbClr val="FFFFFF"/>
              </a:solidFill>
              <a:latin typeface="Arial"/>
              <a:ea typeface="MS PGothic" pitchFamily="34" charset="-128"/>
              <a:cs typeface="MS PGothic" pitchFamily="34" charset="-128"/>
            </a:endParaRPr>
          </a:p>
        </p:txBody>
      </p:sp>
      <p:sp>
        <p:nvSpPr>
          <p:cNvPr id="4100" name="Rectangle 4"/>
          <p:cNvSpPr>
            <a:spLocks noGrp="1" noChangeArrowheads="1"/>
          </p:cNvSpPr>
          <p:nvPr>
            <p:ph type="title"/>
          </p:nvPr>
        </p:nvSpPr>
        <p:spPr bwMode="white">
          <a:xfrm>
            <a:off x="468313" y="0"/>
            <a:ext cx="8207375" cy="1120775"/>
          </a:xfrm>
          <a:prstGeom prst="rect">
            <a:avLst/>
          </a:prstGeom>
          <a:noFill/>
          <a:ln w="9525">
            <a:noFill/>
            <a:miter lim="800000"/>
            <a:headEnd/>
            <a:tailEnd/>
          </a:ln>
        </p:spPr>
        <p:txBody>
          <a:bodyPr vert="horz" wrap="square" lIns="89602" tIns="44801" rIns="89602" bIns="44801" numCol="1" anchor="b" anchorCtr="0" compatLnSpc="1">
            <a:prstTxWarp prst="textNoShape">
              <a:avLst/>
            </a:prstTxWarp>
          </a:bodyPr>
          <a:lstStyle/>
          <a:p>
            <a:pPr lvl="0"/>
            <a:r>
              <a:rPr lang="en-US"/>
              <a:t>Click to edit Master title style</a:t>
            </a:r>
          </a:p>
        </p:txBody>
      </p:sp>
      <p:sp>
        <p:nvSpPr>
          <p:cNvPr id="4101" name="Rectangle 5"/>
          <p:cNvSpPr>
            <a:spLocks noGrp="1" noChangeArrowheads="1"/>
          </p:cNvSpPr>
          <p:nvPr>
            <p:ph type="body" idx="1"/>
          </p:nvPr>
        </p:nvSpPr>
        <p:spPr bwMode="white">
          <a:xfrm>
            <a:off x="468313" y="1341438"/>
            <a:ext cx="8207375" cy="5327650"/>
          </a:xfrm>
          <a:prstGeom prst="rect">
            <a:avLst/>
          </a:prstGeom>
          <a:noFill/>
          <a:ln w="9525">
            <a:noFill/>
            <a:miter lim="800000"/>
            <a:headEnd/>
            <a:tailEnd/>
          </a:ln>
        </p:spPr>
        <p:txBody>
          <a:bodyPr vert="horz" wrap="square" lIns="89602" tIns="44801" rIns="89602" bIns="4480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4" name="Text Box 8"/>
          <p:cNvSpPr txBox="1">
            <a:spLocks noChangeArrowheads="1"/>
          </p:cNvSpPr>
          <p:nvPr/>
        </p:nvSpPr>
        <p:spPr bwMode="auto">
          <a:xfrm>
            <a:off x="8458200" y="6451600"/>
            <a:ext cx="647700" cy="244475"/>
          </a:xfrm>
          <a:prstGeom prst="rect">
            <a:avLst/>
          </a:prstGeom>
          <a:noFill/>
          <a:ln w="9525">
            <a:noFill/>
            <a:miter lim="800000"/>
            <a:headEnd/>
            <a:tailEnd/>
          </a:ln>
          <a:effectLst/>
        </p:spPr>
        <p:txBody>
          <a:bodyPr>
            <a:prstTxWarp prst="textNoShape">
              <a:avLst/>
            </a:prstTxWarp>
            <a:spAutoFit/>
          </a:bodyPr>
          <a:lstStyle/>
          <a:p>
            <a:pPr defTabSz="457200">
              <a:spcBef>
                <a:spcPct val="50000"/>
              </a:spcBef>
            </a:pPr>
            <a:endParaRPr lang="en-US" sz="1000">
              <a:solidFill>
                <a:srgbClr val="FFFFFF"/>
              </a:solidFill>
              <a:latin typeface="Arial"/>
              <a:ea typeface="ＭＳ Ｐゴシック"/>
              <a:cs typeface="Arial"/>
            </a:endParaRPr>
          </a:p>
        </p:txBody>
      </p:sp>
      <p:sp>
        <p:nvSpPr>
          <p:cNvPr id="257031" name="Text Box 7"/>
          <p:cNvSpPr txBox="1">
            <a:spLocks noChangeArrowheads="1"/>
          </p:cNvSpPr>
          <p:nvPr/>
        </p:nvSpPr>
        <p:spPr bwMode="auto">
          <a:xfrm>
            <a:off x="0" y="6600825"/>
            <a:ext cx="407988" cy="244475"/>
          </a:xfrm>
          <a:prstGeom prst="rect">
            <a:avLst/>
          </a:prstGeom>
          <a:noFill/>
          <a:ln w="9525">
            <a:noFill/>
            <a:miter lim="800000"/>
            <a:headEnd/>
            <a:tailEnd/>
          </a:ln>
          <a:effectLst/>
        </p:spPr>
        <p:txBody>
          <a:bodyPr wrap="none">
            <a:prstTxWarp prst="textNoShape">
              <a:avLst/>
            </a:prstTxWarp>
            <a:spAutoFit/>
          </a:bodyPr>
          <a:lstStyle/>
          <a:p>
            <a:pPr defTabSz="457200"/>
            <a:fld id="{89B9026F-1DFC-574B-B33D-538D87D82F5E}" type="slidenum">
              <a:rPr lang="en-GB" sz="1000">
                <a:solidFill>
                  <a:srgbClr val="FFFFFF"/>
                </a:solidFill>
                <a:latin typeface="Arial"/>
                <a:ea typeface="ＭＳ Ｐゴシック"/>
                <a:cs typeface="Arial"/>
              </a:rPr>
              <a:pPr defTabSz="457200"/>
              <a:t>‹Nr.›</a:t>
            </a:fld>
            <a:endParaRPr lang="en-GB" sz="1000">
              <a:solidFill>
                <a:srgbClr val="FFFFFF"/>
              </a:solidFill>
              <a:latin typeface="Arial"/>
              <a:ea typeface="ＭＳ Ｐゴシック"/>
              <a:cs typeface="Arial"/>
            </a:endParaRPr>
          </a:p>
        </p:txBody>
      </p:sp>
    </p:spTree>
    <p:extLst>
      <p:ext uri="{BB962C8B-B14F-4D97-AF65-F5344CB8AC3E}">
        <p14:creationId xmlns:p14="http://schemas.microsoft.com/office/powerpoint/2010/main" val="1523378383"/>
      </p:ext>
    </p:extLst>
  </p:cSld>
  <p:clrMap bg1="dk2" tx1="lt1" bg2="dk1" tx2="lt2" accent1="accent1" accent2="accent2" accent3="accent3" accent4="accent4" accent5="accent5" accent6="accent6" hlink="hlink" folHlink="folHlink"/>
  <p:sldLayoutIdLst>
    <p:sldLayoutId id="2147483712" r:id="rId1"/>
    <p:sldLayoutId id="2147483713" r:id="rId2"/>
    <p:sldLayoutId id="2147483714" r:id="rId3"/>
  </p:sldLayoutIdLst>
  <p:transition xmlns:p14="http://schemas.microsoft.com/office/powerpoint/2010/main"/>
  <p:timing>
    <p:tnLst>
      <p:par>
        <p:cTn xmlns:p14="http://schemas.microsoft.com/office/powerpoint/2010/main" id="1" dur="indefinite" restart="never" nodeType="tmRoot"/>
      </p:par>
    </p:tnLst>
  </p:timing>
  <p:hf hdr="0" dt="0"/>
  <p:txStyles>
    <p:titleStyle>
      <a:lvl1pPr algn="ctr" defTabSz="895350" rtl="0" eaLnBrk="0" fontAlgn="base" hangingPunct="0">
        <a:spcBef>
          <a:spcPct val="0"/>
        </a:spcBef>
        <a:spcAft>
          <a:spcPct val="0"/>
        </a:spcAft>
        <a:defRPr sz="3200" b="1">
          <a:solidFill>
            <a:srgbClr val="F2F2F2"/>
          </a:solidFill>
          <a:latin typeface="+mj-lt"/>
          <a:ea typeface="MS PGothic" pitchFamily="34" charset="-128"/>
          <a:cs typeface="+mj-cs"/>
        </a:defRPr>
      </a:lvl1pPr>
      <a:lvl2pPr algn="ctr" defTabSz="895350" rtl="0" eaLnBrk="0" fontAlgn="base" hangingPunct="0">
        <a:spcBef>
          <a:spcPct val="0"/>
        </a:spcBef>
        <a:spcAft>
          <a:spcPct val="0"/>
        </a:spcAft>
        <a:defRPr sz="3200" b="1">
          <a:solidFill>
            <a:srgbClr val="F2F2F2"/>
          </a:solidFill>
          <a:latin typeface="Arial" charset="0"/>
          <a:ea typeface="MS PGothic" pitchFamily="34" charset="-128"/>
          <a:cs typeface="Arial" charset="0"/>
        </a:defRPr>
      </a:lvl2pPr>
      <a:lvl3pPr algn="ctr" defTabSz="895350" rtl="0" eaLnBrk="0" fontAlgn="base" hangingPunct="0">
        <a:spcBef>
          <a:spcPct val="0"/>
        </a:spcBef>
        <a:spcAft>
          <a:spcPct val="0"/>
        </a:spcAft>
        <a:defRPr sz="3200" b="1">
          <a:solidFill>
            <a:srgbClr val="F2F2F2"/>
          </a:solidFill>
          <a:latin typeface="Arial" charset="0"/>
          <a:ea typeface="MS PGothic" pitchFamily="34" charset="-128"/>
          <a:cs typeface="Arial" charset="0"/>
        </a:defRPr>
      </a:lvl3pPr>
      <a:lvl4pPr algn="ctr" defTabSz="895350" rtl="0" eaLnBrk="0" fontAlgn="base" hangingPunct="0">
        <a:spcBef>
          <a:spcPct val="0"/>
        </a:spcBef>
        <a:spcAft>
          <a:spcPct val="0"/>
        </a:spcAft>
        <a:defRPr sz="3200" b="1">
          <a:solidFill>
            <a:srgbClr val="F2F2F2"/>
          </a:solidFill>
          <a:latin typeface="Arial" charset="0"/>
          <a:ea typeface="MS PGothic" pitchFamily="34" charset="-128"/>
          <a:cs typeface="Arial" charset="0"/>
        </a:defRPr>
      </a:lvl4pPr>
      <a:lvl5pPr algn="ctr" defTabSz="895350" rtl="0" eaLnBrk="0" fontAlgn="base" hangingPunct="0">
        <a:spcBef>
          <a:spcPct val="0"/>
        </a:spcBef>
        <a:spcAft>
          <a:spcPct val="0"/>
        </a:spcAft>
        <a:defRPr sz="3200" b="1">
          <a:solidFill>
            <a:srgbClr val="F2F2F2"/>
          </a:solidFill>
          <a:latin typeface="Arial" charset="0"/>
          <a:ea typeface="MS PGothic" pitchFamily="34" charset="-128"/>
          <a:cs typeface="Arial" charset="0"/>
        </a:defRPr>
      </a:lvl5pPr>
      <a:lvl6pPr marL="457200" algn="ctr" defTabSz="895350" rtl="0" fontAlgn="base">
        <a:spcBef>
          <a:spcPct val="0"/>
        </a:spcBef>
        <a:spcAft>
          <a:spcPct val="0"/>
        </a:spcAft>
        <a:defRPr sz="3200" b="1">
          <a:solidFill>
            <a:srgbClr val="F2F2F2"/>
          </a:solidFill>
          <a:latin typeface="Arial" charset="0"/>
          <a:ea typeface="ＭＳ Ｐゴシック" pitchFamily="34" charset="-128"/>
          <a:cs typeface="Arial" charset="0"/>
        </a:defRPr>
      </a:lvl6pPr>
      <a:lvl7pPr marL="914400" algn="ctr" defTabSz="895350" rtl="0" fontAlgn="base">
        <a:spcBef>
          <a:spcPct val="0"/>
        </a:spcBef>
        <a:spcAft>
          <a:spcPct val="0"/>
        </a:spcAft>
        <a:defRPr sz="3200" b="1">
          <a:solidFill>
            <a:srgbClr val="F2F2F2"/>
          </a:solidFill>
          <a:latin typeface="Arial" charset="0"/>
          <a:ea typeface="ＭＳ Ｐゴシック" pitchFamily="34" charset="-128"/>
          <a:cs typeface="Arial" charset="0"/>
        </a:defRPr>
      </a:lvl7pPr>
      <a:lvl8pPr marL="1371600" algn="ctr" defTabSz="895350" rtl="0" fontAlgn="base">
        <a:spcBef>
          <a:spcPct val="0"/>
        </a:spcBef>
        <a:spcAft>
          <a:spcPct val="0"/>
        </a:spcAft>
        <a:defRPr sz="3200" b="1">
          <a:solidFill>
            <a:srgbClr val="F2F2F2"/>
          </a:solidFill>
          <a:latin typeface="Arial" charset="0"/>
          <a:ea typeface="ＭＳ Ｐゴシック" pitchFamily="34" charset="-128"/>
          <a:cs typeface="Arial" charset="0"/>
        </a:defRPr>
      </a:lvl8pPr>
      <a:lvl9pPr marL="1828800" algn="ctr" defTabSz="895350" rtl="0" fontAlgn="base">
        <a:spcBef>
          <a:spcPct val="0"/>
        </a:spcBef>
        <a:spcAft>
          <a:spcPct val="0"/>
        </a:spcAft>
        <a:defRPr sz="3200" b="1">
          <a:solidFill>
            <a:srgbClr val="F2F2F2"/>
          </a:solidFill>
          <a:latin typeface="Arial" charset="0"/>
          <a:ea typeface="ＭＳ Ｐゴシック" pitchFamily="34" charset="-128"/>
          <a:cs typeface="Arial" charset="0"/>
        </a:defRPr>
      </a:lvl9pPr>
    </p:titleStyle>
    <p:bodyStyle>
      <a:lvl1pPr marL="342900" indent="-342900" algn="l" defTabSz="895350" rtl="0" eaLnBrk="0" fontAlgn="base" hangingPunct="0">
        <a:spcBef>
          <a:spcPct val="0"/>
        </a:spcBef>
        <a:spcAft>
          <a:spcPct val="20000"/>
        </a:spcAft>
        <a:buFont typeface="Arial" charset="0"/>
        <a:buChar char="•"/>
        <a:defRPr sz="2400">
          <a:solidFill>
            <a:schemeClr val="tx1"/>
          </a:solidFill>
          <a:latin typeface="+mn-lt"/>
          <a:ea typeface="MS PGothic" pitchFamily="34" charset="-128"/>
          <a:cs typeface="+mn-cs"/>
        </a:defRPr>
      </a:lvl1pPr>
      <a:lvl2pPr marL="800100" indent="-342900" algn="l" defTabSz="895350" rtl="0" eaLnBrk="0" fontAlgn="base" hangingPunct="0">
        <a:spcBef>
          <a:spcPct val="0"/>
        </a:spcBef>
        <a:spcAft>
          <a:spcPct val="20000"/>
        </a:spcAft>
        <a:buFont typeface="Arial" charset="0"/>
        <a:buChar char="–"/>
        <a:defRPr sz="2200">
          <a:solidFill>
            <a:schemeClr val="tx1"/>
          </a:solidFill>
          <a:latin typeface="+mn-lt"/>
          <a:ea typeface="MS PGothic" pitchFamily="34" charset="-128"/>
          <a:cs typeface="+mn-cs"/>
        </a:defRPr>
      </a:lvl2pPr>
      <a:lvl3pPr marL="1143000" indent="-228600" algn="l" defTabSz="895350" rtl="0" eaLnBrk="0" fontAlgn="base" hangingPunct="0">
        <a:spcBef>
          <a:spcPct val="0"/>
        </a:spcBef>
        <a:spcAft>
          <a:spcPct val="20000"/>
        </a:spcAft>
        <a:buFont typeface="Arial" charset="0"/>
        <a:buChar char="•"/>
        <a:defRPr sz="2000">
          <a:solidFill>
            <a:schemeClr val="tx1"/>
          </a:solidFill>
          <a:latin typeface="+mn-lt"/>
          <a:ea typeface="MS PGothic" pitchFamily="34" charset="-128"/>
          <a:cs typeface="+mn-cs"/>
        </a:defRPr>
      </a:lvl3pPr>
      <a:lvl4pPr marL="1485900" indent="-228600" algn="l" defTabSz="895350" rtl="0" eaLnBrk="0" fontAlgn="base" hangingPunct="0">
        <a:spcBef>
          <a:spcPct val="0"/>
        </a:spcBef>
        <a:spcAft>
          <a:spcPct val="20000"/>
        </a:spcAft>
        <a:buFont typeface="Arial" charset="0"/>
        <a:buChar char="–"/>
        <a:defRPr sz="2000">
          <a:solidFill>
            <a:schemeClr val="tx1"/>
          </a:solidFill>
          <a:latin typeface="+mn-lt"/>
          <a:ea typeface="MS PGothic" pitchFamily="34" charset="-128"/>
          <a:cs typeface="+mn-cs"/>
        </a:defRPr>
      </a:lvl4pPr>
      <a:lvl5pPr marL="1828800" indent="-228600" algn="l" defTabSz="895350" rtl="0" eaLnBrk="0" fontAlgn="base" hangingPunct="0">
        <a:spcBef>
          <a:spcPct val="0"/>
        </a:spcBef>
        <a:spcAft>
          <a:spcPct val="20000"/>
        </a:spcAft>
        <a:buChar char="»"/>
        <a:defRPr>
          <a:solidFill>
            <a:schemeClr val="tx1"/>
          </a:solidFill>
          <a:latin typeface="+mn-lt"/>
          <a:ea typeface="MS PGothic" pitchFamily="34" charset="-128"/>
          <a:cs typeface="+mn-cs"/>
        </a:defRPr>
      </a:lvl5pPr>
      <a:lvl6pPr marL="2286000" indent="-228600" algn="l" defTabSz="895350" rtl="0" fontAlgn="base">
        <a:spcBef>
          <a:spcPct val="0"/>
        </a:spcBef>
        <a:spcAft>
          <a:spcPct val="0"/>
        </a:spcAft>
        <a:buChar char="»"/>
        <a:defRPr sz="2000">
          <a:solidFill>
            <a:schemeClr val="tx1"/>
          </a:solidFill>
          <a:latin typeface="+mn-lt"/>
          <a:ea typeface="+mn-ea"/>
          <a:cs typeface="+mn-cs"/>
        </a:defRPr>
      </a:lvl6pPr>
      <a:lvl7pPr marL="2743200" indent="-228600" algn="l" defTabSz="895350" rtl="0" fontAlgn="base">
        <a:spcBef>
          <a:spcPct val="0"/>
        </a:spcBef>
        <a:spcAft>
          <a:spcPct val="0"/>
        </a:spcAft>
        <a:buChar char="»"/>
        <a:defRPr sz="2000">
          <a:solidFill>
            <a:schemeClr val="tx1"/>
          </a:solidFill>
          <a:latin typeface="+mn-lt"/>
          <a:ea typeface="+mn-ea"/>
          <a:cs typeface="+mn-cs"/>
        </a:defRPr>
      </a:lvl7pPr>
      <a:lvl8pPr marL="3200400" indent="-228600" algn="l" defTabSz="895350" rtl="0" fontAlgn="base">
        <a:spcBef>
          <a:spcPct val="0"/>
        </a:spcBef>
        <a:spcAft>
          <a:spcPct val="0"/>
        </a:spcAft>
        <a:buChar char="»"/>
        <a:defRPr sz="2000">
          <a:solidFill>
            <a:schemeClr val="tx1"/>
          </a:solidFill>
          <a:latin typeface="+mn-lt"/>
          <a:ea typeface="+mn-ea"/>
          <a:cs typeface="+mn-cs"/>
        </a:defRPr>
      </a:lvl8pPr>
      <a:lvl9pPr marL="3657600" indent="-228600" algn="l" defTabSz="895350" rtl="0" fontAlgn="base">
        <a:spcBef>
          <a:spcPct val="0"/>
        </a:spcBef>
        <a:spcAft>
          <a:spcPct val="0"/>
        </a:spcAft>
        <a:buChar char="»"/>
        <a:defRPr sz="20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slide" Target="slide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5" Type="http://schemas.openxmlformats.org/officeDocument/2006/relationships/image" Target="../media/image36.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diagramData" Target="../diagrams/data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oleObject" Target="../embeddings/oleObject1.bin"/><Relationship Id="rId5" Type="http://schemas.openxmlformats.org/officeDocument/2006/relationships/image" Target="../media/image42.w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43.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oleObject" Target="../embeddings/Gr_fico_de_Microsoft_Excel1.xls"/><Relationship Id="rId5" Type="http://schemas.openxmlformats.org/officeDocument/2006/relationships/image" Target="../media/image44.emf"/><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png"/><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oleObject" Target="../embeddings/oleObject2.bin"/><Relationship Id="rId5" Type="http://schemas.openxmlformats.org/officeDocument/2006/relationships/image" Target="../media/image49.w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Gr_fico_de_Microsoft_Excel2.xls"/><Relationship Id="rId4" Type="http://schemas.openxmlformats.org/officeDocument/2006/relationships/image" Target="../media/image52.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7.xml.rels><?xml version="1.0" encoding="UTF-8" standalone="yes"?>
<Relationships xmlns="http://schemas.openxmlformats.org/package/2006/relationships"><Relationship Id="rId3" Type="http://schemas.openxmlformats.org/officeDocument/2006/relationships/hyperlink" Target="http://www.cancer.gov/Common/PopUps/popDefinition.aspx?id=CDR0000658364&amp;version=Patient&amp;language=Spanish" TargetMode="External"/><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hyperlink" Target="http://www.cancer.gov/Common/PopUps/popDefinition.aspx?id=CDR0000661954&amp;version=Patient&amp;language=Spanish"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32.xml"/><Relationship Id="rId4" Type="http://schemas.openxmlformats.org/officeDocument/2006/relationships/oleObject" Target="../embeddings/oleObject3.bin"/><Relationship Id="rId5" Type="http://schemas.openxmlformats.org/officeDocument/2006/relationships/image" Target="../media/image54.png"/><Relationship Id="rId1" Type="http://schemas.openxmlformats.org/officeDocument/2006/relationships/vmlDrawing" Target="../drawings/vmlDrawing5.vml"/><Relationship Id="rId2"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79.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png"/><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s>
</file>

<file path=ppt/slides/_rels/slide80.xml.rels><?xml version="1.0" encoding="UTF-8" standalone="yes"?>
<Relationships xmlns="http://schemas.openxmlformats.org/package/2006/relationships"><Relationship Id="rId9" Type="http://schemas.openxmlformats.org/officeDocument/2006/relationships/image" Target="../media/image65.png"/><Relationship Id="rId20" Type="http://schemas.openxmlformats.org/officeDocument/2006/relationships/image" Target="../media/image76.png"/><Relationship Id="rId21" Type="http://schemas.openxmlformats.org/officeDocument/2006/relationships/image" Target="../media/image77.png"/><Relationship Id="rId22" Type="http://schemas.openxmlformats.org/officeDocument/2006/relationships/image" Target="../media/image78.png"/><Relationship Id="rId23" Type="http://schemas.openxmlformats.org/officeDocument/2006/relationships/image" Target="../media/image79.png"/><Relationship Id="rId24" Type="http://schemas.openxmlformats.org/officeDocument/2006/relationships/image" Target="../media/image80.png"/><Relationship Id="rId25" Type="http://schemas.openxmlformats.org/officeDocument/2006/relationships/image" Target="../media/image81.png"/><Relationship Id="rId26" Type="http://schemas.openxmlformats.org/officeDocument/2006/relationships/image" Target="../media/image82.png"/><Relationship Id="rId27" Type="http://schemas.openxmlformats.org/officeDocument/2006/relationships/image" Target="../media/image83.png"/><Relationship Id="rId28" Type="http://schemas.openxmlformats.org/officeDocument/2006/relationships/image" Target="../media/image84.png"/><Relationship Id="rId10" Type="http://schemas.openxmlformats.org/officeDocument/2006/relationships/image" Target="../media/image66.png"/><Relationship Id="rId11" Type="http://schemas.openxmlformats.org/officeDocument/2006/relationships/image" Target="../media/image67.png"/><Relationship Id="rId12" Type="http://schemas.openxmlformats.org/officeDocument/2006/relationships/image" Target="../media/image68.png"/><Relationship Id="rId13" Type="http://schemas.openxmlformats.org/officeDocument/2006/relationships/image" Target="../media/image69.png"/><Relationship Id="rId14" Type="http://schemas.openxmlformats.org/officeDocument/2006/relationships/image" Target="../media/image70.png"/><Relationship Id="rId15" Type="http://schemas.openxmlformats.org/officeDocument/2006/relationships/image" Target="../media/image71.png"/><Relationship Id="rId16" Type="http://schemas.openxmlformats.org/officeDocument/2006/relationships/image" Target="../media/image72.png"/><Relationship Id="rId17" Type="http://schemas.openxmlformats.org/officeDocument/2006/relationships/image" Target="../media/image73.png"/><Relationship Id="rId18" Type="http://schemas.openxmlformats.org/officeDocument/2006/relationships/image" Target="../media/image74.png"/><Relationship Id="rId19" Type="http://schemas.openxmlformats.org/officeDocument/2006/relationships/image" Target="../media/image75.png"/><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8" Type="http://schemas.openxmlformats.org/officeDocument/2006/relationships/image" Target="../media/image64.png"/></Relationships>
</file>

<file path=ppt/slides/_rels/slide81.xml.rels><?xml version="1.0" encoding="UTF-8" standalone="yes"?>
<Relationships xmlns="http://schemas.openxmlformats.org/package/2006/relationships"><Relationship Id="rId9" Type="http://schemas.openxmlformats.org/officeDocument/2006/relationships/image" Target="../media/image65.png"/><Relationship Id="rId20" Type="http://schemas.openxmlformats.org/officeDocument/2006/relationships/image" Target="../media/image76.png"/><Relationship Id="rId21" Type="http://schemas.openxmlformats.org/officeDocument/2006/relationships/image" Target="../media/image77.png"/><Relationship Id="rId22" Type="http://schemas.openxmlformats.org/officeDocument/2006/relationships/image" Target="../media/image78.png"/><Relationship Id="rId23" Type="http://schemas.openxmlformats.org/officeDocument/2006/relationships/image" Target="../media/image79.png"/><Relationship Id="rId24" Type="http://schemas.openxmlformats.org/officeDocument/2006/relationships/image" Target="../media/image80.png"/><Relationship Id="rId25" Type="http://schemas.openxmlformats.org/officeDocument/2006/relationships/image" Target="../media/image81.png"/><Relationship Id="rId26" Type="http://schemas.openxmlformats.org/officeDocument/2006/relationships/image" Target="../media/image82.png"/><Relationship Id="rId27" Type="http://schemas.openxmlformats.org/officeDocument/2006/relationships/image" Target="../media/image83.png"/><Relationship Id="rId28" Type="http://schemas.openxmlformats.org/officeDocument/2006/relationships/image" Target="../media/image84.png"/><Relationship Id="rId10" Type="http://schemas.openxmlformats.org/officeDocument/2006/relationships/image" Target="../media/image66.png"/><Relationship Id="rId11" Type="http://schemas.openxmlformats.org/officeDocument/2006/relationships/image" Target="../media/image67.png"/><Relationship Id="rId12" Type="http://schemas.openxmlformats.org/officeDocument/2006/relationships/image" Target="../media/image68.png"/><Relationship Id="rId13" Type="http://schemas.openxmlformats.org/officeDocument/2006/relationships/image" Target="../media/image69.png"/><Relationship Id="rId14" Type="http://schemas.openxmlformats.org/officeDocument/2006/relationships/image" Target="../media/image70.png"/><Relationship Id="rId15" Type="http://schemas.openxmlformats.org/officeDocument/2006/relationships/image" Target="../media/image71.png"/><Relationship Id="rId16" Type="http://schemas.openxmlformats.org/officeDocument/2006/relationships/image" Target="../media/image72.png"/><Relationship Id="rId17" Type="http://schemas.openxmlformats.org/officeDocument/2006/relationships/image" Target="../media/image73.png"/><Relationship Id="rId18" Type="http://schemas.openxmlformats.org/officeDocument/2006/relationships/image" Target="../media/image74.png"/><Relationship Id="rId19" Type="http://schemas.openxmlformats.org/officeDocument/2006/relationships/image" Target="../media/image75.png"/><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8" Type="http://schemas.openxmlformats.org/officeDocument/2006/relationships/image" Target="../media/image64.png"/></Relationships>
</file>

<file path=ppt/slides/_rels/slide82.xml.rels><?xml version="1.0" encoding="UTF-8" standalone="yes"?>
<Relationships xmlns="http://schemas.openxmlformats.org/package/2006/relationships"><Relationship Id="rId9" Type="http://schemas.openxmlformats.org/officeDocument/2006/relationships/image" Target="../media/image65.png"/><Relationship Id="rId20" Type="http://schemas.openxmlformats.org/officeDocument/2006/relationships/image" Target="../media/image76.png"/><Relationship Id="rId21" Type="http://schemas.openxmlformats.org/officeDocument/2006/relationships/image" Target="../media/image77.png"/><Relationship Id="rId22" Type="http://schemas.openxmlformats.org/officeDocument/2006/relationships/image" Target="../media/image78.png"/><Relationship Id="rId23" Type="http://schemas.openxmlformats.org/officeDocument/2006/relationships/image" Target="../media/image79.png"/><Relationship Id="rId24" Type="http://schemas.openxmlformats.org/officeDocument/2006/relationships/image" Target="../media/image80.png"/><Relationship Id="rId25" Type="http://schemas.openxmlformats.org/officeDocument/2006/relationships/image" Target="../media/image81.png"/><Relationship Id="rId26" Type="http://schemas.openxmlformats.org/officeDocument/2006/relationships/image" Target="../media/image82.png"/><Relationship Id="rId27" Type="http://schemas.openxmlformats.org/officeDocument/2006/relationships/image" Target="../media/image83.png"/><Relationship Id="rId28" Type="http://schemas.openxmlformats.org/officeDocument/2006/relationships/image" Target="../media/image84.png"/><Relationship Id="rId10" Type="http://schemas.openxmlformats.org/officeDocument/2006/relationships/image" Target="../media/image66.png"/><Relationship Id="rId11" Type="http://schemas.openxmlformats.org/officeDocument/2006/relationships/image" Target="../media/image67.png"/><Relationship Id="rId12" Type="http://schemas.openxmlformats.org/officeDocument/2006/relationships/image" Target="../media/image68.png"/><Relationship Id="rId13" Type="http://schemas.openxmlformats.org/officeDocument/2006/relationships/image" Target="../media/image69.png"/><Relationship Id="rId14" Type="http://schemas.openxmlformats.org/officeDocument/2006/relationships/image" Target="../media/image70.png"/><Relationship Id="rId15" Type="http://schemas.openxmlformats.org/officeDocument/2006/relationships/image" Target="../media/image71.png"/><Relationship Id="rId16" Type="http://schemas.openxmlformats.org/officeDocument/2006/relationships/image" Target="../media/image72.png"/><Relationship Id="rId17" Type="http://schemas.openxmlformats.org/officeDocument/2006/relationships/image" Target="../media/image73.png"/><Relationship Id="rId18" Type="http://schemas.openxmlformats.org/officeDocument/2006/relationships/image" Target="../media/image74.png"/><Relationship Id="rId19" Type="http://schemas.openxmlformats.org/officeDocument/2006/relationships/image" Target="../media/image75.png"/><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8" Type="http://schemas.openxmlformats.org/officeDocument/2006/relationships/image" Target="../media/image64.png"/></Relationships>
</file>

<file path=ppt/slides/_rels/slide83.xml.rels><?xml version="1.0" encoding="UTF-8" standalone="yes"?>
<Relationships xmlns="http://schemas.openxmlformats.org/package/2006/relationships"><Relationship Id="rId9" Type="http://schemas.openxmlformats.org/officeDocument/2006/relationships/image" Target="../media/image65.png"/><Relationship Id="rId20" Type="http://schemas.openxmlformats.org/officeDocument/2006/relationships/image" Target="../media/image76.png"/><Relationship Id="rId21" Type="http://schemas.openxmlformats.org/officeDocument/2006/relationships/image" Target="../media/image77.png"/><Relationship Id="rId22" Type="http://schemas.openxmlformats.org/officeDocument/2006/relationships/image" Target="../media/image78.png"/><Relationship Id="rId23" Type="http://schemas.openxmlformats.org/officeDocument/2006/relationships/image" Target="../media/image79.png"/><Relationship Id="rId24" Type="http://schemas.openxmlformats.org/officeDocument/2006/relationships/image" Target="../media/image80.png"/><Relationship Id="rId25" Type="http://schemas.openxmlformats.org/officeDocument/2006/relationships/image" Target="../media/image81.png"/><Relationship Id="rId26" Type="http://schemas.openxmlformats.org/officeDocument/2006/relationships/image" Target="../media/image82.png"/><Relationship Id="rId27" Type="http://schemas.openxmlformats.org/officeDocument/2006/relationships/image" Target="../media/image83.png"/><Relationship Id="rId28" Type="http://schemas.openxmlformats.org/officeDocument/2006/relationships/image" Target="../media/image84.png"/><Relationship Id="rId10" Type="http://schemas.openxmlformats.org/officeDocument/2006/relationships/image" Target="../media/image66.png"/><Relationship Id="rId11" Type="http://schemas.openxmlformats.org/officeDocument/2006/relationships/image" Target="../media/image67.png"/><Relationship Id="rId12" Type="http://schemas.openxmlformats.org/officeDocument/2006/relationships/image" Target="../media/image68.png"/><Relationship Id="rId13" Type="http://schemas.openxmlformats.org/officeDocument/2006/relationships/image" Target="../media/image69.png"/><Relationship Id="rId14" Type="http://schemas.openxmlformats.org/officeDocument/2006/relationships/image" Target="../media/image70.png"/><Relationship Id="rId15" Type="http://schemas.openxmlformats.org/officeDocument/2006/relationships/image" Target="../media/image71.png"/><Relationship Id="rId16" Type="http://schemas.openxmlformats.org/officeDocument/2006/relationships/image" Target="../media/image72.png"/><Relationship Id="rId17" Type="http://schemas.openxmlformats.org/officeDocument/2006/relationships/image" Target="../media/image73.png"/><Relationship Id="rId18" Type="http://schemas.openxmlformats.org/officeDocument/2006/relationships/image" Target="../media/image74.png"/><Relationship Id="rId19" Type="http://schemas.openxmlformats.org/officeDocument/2006/relationships/image" Target="../media/image75.png"/><Relationship Id="rId1" Type="http://schemas.openxmlformats.org/officeDocument/2006/relationships/slideLayout" Target="../slideLayouts/slideLayout6.xml"/><Relationship Id="rId2" Type="http://schemas.openxmlformats.org/officeDocument/2006/relationships/notesSlide" Target="../notesSlides/notesSlide37.xml"/><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8" Type="http://schemas.openxmlformats.org/officeDocument/2006/relationships/image" Target="../media/image64.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85.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png"/><Relationship Id="rId5" Type="http://schemas.openxmlformats.org/officeDocument/2006/relationships/image" Target="../media/image87.png"/><Relationship Id="rId1" Type="http://schemas.openxmlformats.org/officeDocument/2006/relationships/slideLayout" Target="../slideLayouts/slideLayout26.xml"/><Relationship Id="rId2" Type="http://schemas.openxmlformats.org/officeDocument/2006/relationships/notesSlide" Target="../notesSlides/notesSlide38.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39.xml"/><Relationship Id="rId4" Type="http://schemas.openxmlformats.org/officeDocument/2006/relationships/oleObject" Target="../embeddings/oleObject4.bin"/><Relationship Id="rId5" Type="http://schemas.openxmlformats.org/officeDocument/2006/relationships/image" Target="../media/image88.wmf"/><Relationship Id="rId6" Type="http://schemas.openxmlformats.org/officeDocument/2006/relationships/oleObject" Target="../embeddings/oleObject5.bin"/><Relationship Id="rId7" Type="http://schemas.openxmlformats.org/officeDocument/2006/relationships/image" Target="../media/image89.wmf"/><Relationship Id="rId8" Type="http://schemas.openxmlformats.org/officeDocument/2006/relationships/oleObject" Target="../embeddings/oleObject6.bin"/><Relationship Id="rId9" Type="http://schemas.openxmlformats.org/officeDocument/2006/relationships/image" Target="../media/image90.wmf"/><Relationship Id="rId1" Type="http://schemas.openxmlformats.org/officeDocument/2006/relationships/vmlDrawing" Target="../drawings/vmlDrawing6.vml"/><Relationship Id="rId2" Type="http://schemas.openxmlformats.org/officeDocument/2006/relationships/slideLayout" Target="../slideLayouts/slideLayout2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jpeg"/></Relationships>
</file>

<file path=ppt/slides/_rels/slide89.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6.xml"/><Relationship Id="rId3" Type="http://schemas.openxmlformats.org/officeDocument/2006/relationships/notesSlide" Target="../notesSlides/notesSlide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4.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png"/></Relationships>
</file>

<file path=ppt/slides/_rels/slide99.xml.rels><?xml version="1.0" encoding="UTF-8" standalone="yes"?>
<Relationships xmlns="http://schemas.openxmlformats.org/package/2006/relationships"><Relationship Id="rId3" Type="http://schemas.openxmlformats.org/officeDocument/2006/relationships/image" Target="../media/image99.wmf"/><Relationship Id="rId4" Type="http://schemas.openxmlformats.org/officeDocument/2006/relationships/image" Target="../media/image100.png"/><Relationship Id="rId1" Type="http://schemas.openxmlformats.org/officeDocument/2006/relationships/slideLayout" Target="../slideLayouts/slideLayout2.xml"/><Relationship Id="rId2" Type="http://schemas.openxmlformats.org/officeDocument/2006/relationships/image" Target="../media/image9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404665"/>
            <a:ext cx="7772400" cy="1656183"/>
          </a:xfrm>
        </p:spPr>
        <p:txBody>
          <a:bodyPr/>
          <a:lstStyle/>
          <a:p>
            <a:r>
              <a:rPr lang="es-ES" b="1" dirty="0" smtClean="0"/>
              <a:t>TUMORES GINECOLOGICOS</a:t>
            </a:r>
            <a:endParaRPr lang="es-ES" b="1" dirty="0"/>
          </a:p>
        </p:txBody>
      </p:sp>
      <p:sp>
        <p:nvSpPr>
          <p:cNvPr id="3" name="2 Subtítulo"/>
          <p:cNvSpPr>
            <a:spLocks noGrp="1"/>
          </p:cNvSpPr>
          <p:nvPr>
            <p:ph type="subTitle" idx="1"/>
          </p:nvPr>
        </p:nvSpPr>
        <p:spPr>
          <a:xfrm>
            <a:off x="611560" y="3789040"/>
            <a:ext cx="3965120" cy="2880320"/>
          </a:xfrm>
        </p:spPr>
        <p:txBody>
          <a:bodyPr/>
          <a:lstStyle/>
          <a:p>
            <a:r>
              <a:rPr lang="es-ES" b="1" dirty="0" smtClean="0">
                <a:solidFill>
                  <a:srgbClr val="7030A0"/>
                </a:solidFill>
              </a:rPr>
              <a:t>Ana Milena </a:t>
            </a:r>
            <a:r>
              <a:rPr lang="es-ES" b="1" dirty="0" smtClean="0">
                <a:solidFill>
                  <a:srgbClr val="7030A0"/>
                </a:solidFill>
              </a:rPr>
              <a:t>Roldán y Mauricio Lema</a:t>
            </a:r>
            <a:endParaRPr lang="es-ES" b="1" dirty="0" smtClean="0">
              <a:solidFill>
                <a:srgbClr val="7030A0"/>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9181" y="1916832"/>
            <a:ext cx="4333875"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873568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116632"/>
            <a:ext cx="6804248" cy="1656184"/>
          </a:xfrm>
        </p:spPr>
        <p:txBody>
          <a:bodyPr>
            <a:normAutofit/>
          </a:bodyPr>
          <a:lstStyle/>
          <a:p>
            <a:pPr lvl="1" algn="ctr" rtl="0">
              <a:spcBef>
                <a:spcPct val="0"/>
              </a:spcBef>
            </a:pPr>
            <a:r>
              <a:rPr lang="es-ES" sz="3100" b="1" dirty="0" smtClean="0">
                <a:latin typeface="+mj-lt"/>
                <a:ea typeface="ＭＳ Ｐゴシック" pitchFamily="34" charset="-128"/>
              </a:rPr>
              <a:t>RECOMENDACIONES DE LA AMERICAN CANCER SOCIETY (ACS)</a:t>
            </a:r>
            <a:r>
              <a:rPr lang="es-ES" sz="1800" b="1" dirty="0" smtClean="0">
                <a:ea typeface="ＭＳ Ｐゴシック" pitchFamily="34" charset="-128"/>
              </a:rPr>
              <a:t/>
            </a:r>
            <a:br>
              <a:rPr lang="es-ES" sz="1800" b="1" dirty="0" smtClean="0">
                <a:ea typeface="ＭＳ Ｐゴシック" pitchFamily="34" charset="-128"/>
              </a:rPr>
            </a:br>
            <a:endParaRPr lang="es-ES" dirty="0"/>
          </a:p>
        </p:txBody>
      </p:sp>
      <p:sp>
        <p:nvSpPr>
          <p:cNvPr id="3" name="2 Marcador de contenido"/>
          <p:cNvSpPr>
            <a:spLocks noGrp="1"/>
          </p:cNvSpPr>
          <p:nvPr>
            <p:ph idx="1"/>
          </p:nvPr>
        </p:nvSpPr>
        <p:spPr>
          <a:xfrm>
            <a:off x="457200" y="2564904"/>
            <a:ext cx="8229600" cy="4176464"/>
          </a:xfrm>
        </p:spPr>
        <p:txBody>
          <a:bodyPr>
            <a:normAutofit/>
          </a:bodyPr>
          <a:lstStyle/>
          <a:p>
            <a:r>
              <a:rPr lang="es-ES" sz="2800" b="1" i="1" dirty="0">
                <a:solidFill>
                  <a:srgbClr val="FF0000"/>
                </a:solidFill>
              </a:rPr>
              <a:t>Cuando comenzar el </a:t>
            </a:r>
            <a:r>
              <a:rPr lang="es-ES" sz="2800" b="1" i="1" dirty="0" err="1" smtClean="0">
                <a:solidFill>
                  <a:srgbClr val="FF0000"/>
                </a:solidFill>
              </a:rPr>
              <a:t>screening</a:t>
            </a:r>
            <a:r>
              <a:rPr lang="es-ES" sz="2800" b="1" i="1" dirty="0" smtClean="0">
                <a:solidFill>
                  <a:srgbClr val="FF0000"/>
                </a:solidFill>
              </a:rPr>
              <a:t>?</a:t>
            </a:r>
          </a:p>
          <a:p>
            <a:pPr marL="800100" lvl="3" indent="-342900"/>
            <a:r>
              <a:rPr lang="es-ES" dirty="0" smtClean="0"/>
              <a:t>Aproximadamente  </a:t>
            </a:r>
            <a:r>
              <a:rPr lang="es-ES" dirty="0"/>
              <a:t>3 años luego del inicio de las relaciones sexuales, pero  </a:t>
            </a:r>
            <a:r>
              <a:rPr lang="es-ES" dirty="0" smtClean="0"/>
              <a:t>no después de los 21 </a:t>
            </a:r>
            <a:r>
              <a:rPr lang="es-ES" dirty="0"/>
              <a:t>años. </a:t>
            </a:r>
            <a:endParaRPr lang="es-ES" dirty="0">
              <a:ea typeface="ＭＳ Ｐゴシック" pitchFamily="34" charset="-128"/>
            </a:endParaRPr>
          </a:p>
          <a:p>
            <a:r>
              <a:rPr lang="es-ES" sz="2800" b="1" i="1" dirty="0">
                <a:solidFill>
                  <a:srgbClr val="FF0000"/>
                </a:solidFill>
              </a:rPr>
              <a:t>Intervalo de </a:t>
            </a:r>
            <a:r>
              <a:rPr lang="es-ES" sz="2800" b="1" i="1" dirty="0" err="1">
                <a:solidFill>
                  <a:srgbClr val="FF0000"/>
                </a:solidFill>
              </a:rPr>
              <a:t>screening</a:t>
            </a:r>
            <a:r>
              <a:rPr lang="es-ES" sz="2800" b="1" i="1" dirty="0">
                <a:solidFill>
                  <a:srgbClr val="FF0000"/>
                </a:solidFill>
              </a:rPr>
              <a:t> </a:t>
            </a:r>
            <a:r>
              <a:rPr lang="es-ES" sz="2800" b="1" i="1" dirty="0" smtClean="0">
                <a:solidFill>
                  <a:srgbClr val="FF0000"/>
                </a:solidFill>
              </a:rPr>
              <a:t>?</a:t>
            </a:r>
            <a:endParaRPr lang="es-ES" sz="2800" dirty="0">
              <a:solidFill>
                <a:srgbClr val="FF0000"/>
              </a:solidFill>
            </a:endParaRPr>
          </a:p>
          <a:p>
            <a:pPr lvl="1"/>
            <a:r>
              <a:rPr lang="es-ES" sz="2000" dirty="0"/>
              <a:t>L</a:t>
            </a:r>
            <a:r>
              <a:rPr lang="es-ES" sz="2000" dirty="0" smtClean="0"/>
              <a:t>uego </a:t>
            </a:r>
            <a:r>
              <a:rPr lang="es-ES" sz="2000" dirty="0"/>
              <a:t>de iniciado el </a:t>
            </a:r>
            <a:r>
              <a:rPr lang="es-ES" sz="2000" dirty="0" err="1"/>
              <a:t>screening</a:t>
            </a:r>
            <a:r>
              <a:rPr lang="es-ES" sz="2000" dirty="0"/>
              <a:t>, </a:t>
            </a:r>
            <a:r>
              <a:rPr lang="es-ES" sz="2000" dirty="0" smtClean="0"/>
              <a:t>debe </a:t>
            </a:r>
            <a:r>
              <a:rPr lang="es-ES" sz="2000" dirty="0"/>
              <a:t>continuarse </a:t>
            </a:r>
            <a:r>
              <a:rPr lang="es-ES" sz="2000" dirty="0" smtClean="0"/>
              <a:t>anualmente</a:t>
            </a:r>
            <a:r>
              <a:rPr lang="es-ES" sz="2000" dirty="0"/>
              <a:t>.</a:t>
            </a:r>
            <a:endParaRPr lang="es-ES" sz="2000" dirty="0" smtClean="0"/>
          </a:p>
          <a:p>
            <a:pPr lvl="1"/>
            <a:r>
              <a:rPr lang="es-ES" sz="2000" dirty="0" smtClean="0"/>
              <a:t>A </a:t>
            </a:r>
            <a:r>
              <a:rPr lang="es-ES" sz="2000" dirty="0"/>
              <a:t>los 30 años, las mujeres que han tenido 3 citologías consecutivas satisfactorias, con resultados normales o negativos, pueden controlarse cada 2 o 3 años  </a:t>
            </a:r>
            <a:r>
              <a:rPr lang="es-ES" sz="2000" dirty="0" smtClean="0"/>
              <a:t>hasta por lo menos los 65-70 años</a:t>
            </a:r>
          </a:p>
          <a:p>
            <a:pPr marL="857250" lvl="2" indent="0">
              <a:buNone/>
            </a:pPr>
            <a:r>
              <a:rPr lang="es-ES" sz="1600" b="1" dirty="0" smtClean="0"/>
              <a:t>(a  </a:t>
            </a:r>
            <a:r>
              <a:rPr lang="es-ES" sz="1600" b="1" dirty="0"/>
              <a:t>menos que hayan tenido antecedentes de exposición al DES in </a:t>
            </a:r>
            <a:r>
              <a:rPr lang="es-ES" sz="1600" b="1" dirty="0" smtClean="0"/>
              <a:t> útero</a:t>
            </a:r>
            <a:r>
              <a:rPr lang="es-ES" sz="1600" b="1" dirty="0"/>
              <a:t>, </a:t>
            </a:r>
            <a:r>
              <a:rPr lang="es-ES" sz="1600" b="1" dirty="0" smtClean="0"/>
              <a:t>sean</a:t>
            </a:r>
          </a:p>
          <a:p>
            <a:pPr marL="857250" lvl="2" indent="0">
              <a:buNone/>
            </a:pPr>
            <a:r>
              <a:rPr lang="es-ES" sz="1600" b="1" dirty="0" smtClean="0"/>
              <a:t> HIV+ o </a:t>
            </a:r>
            <a:r>
              <a:rPr lang="es-ES" sz="1600" b="1" dirty="0"/>
              <a:t>estén </a:t>
            </a:r>
            <a:r>
              <a:rPr lang="es-ES" sz="1600" b="1" dirty="0" err="1"/>
              <a:t>inmunosuprimidas</a:t>
            </a:r>
            <a:r>
              <a:rPr lang="es-ES" sz="1600" b="1" dirty="0"/>
              <a:t> por </a:t>
            </a:r>
            <a:r>
              <a:rPr lang="es-ES" sz="1600" b="1" dirty="0" err="1"/>
              <a:t>transplante</a:t>
            </a:r>
            <a:r>
              <a:rPr lang="es-ES" sz="1600" b="1" dirty="0"/>
              <a:t> de órganos, quimioterapia o </a:t>
            </a:r>
            <a:r>
              <a:rPr lang="es-ES" sz="1600" b="1" dirty="0" err="1"/>
              <a:t>corticoideoterapia</a:t>
            </a:r>
            <a:r>
              <a:rPr lang="es-ES" sz="1600" b="1" dirty="0"/>
              <a:t> crónica). </a:t>
            </a:r>
          </a:p>
          <a:p>
            <a:pPr lvl="2"/>
            <a:endParaRPr lang="es-ES" sz="1600" dirty="0"/>
          </a:p>
          <a:p>
            <a:endParaRPr lang="es-ES"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4288" y="188640"/>
            <a:ext cx="1866900"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537037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200" b="1" dirty="0">
                <a:ea typeface="ＭＳ Ｐゴシック" pitchFamily="34" charset="-128"/>
              </a:rPr>
              <a:t>RECOMENDACIONES DE LA AMERICAN CANCER SOCIETY (ACS)</a:t>
            </a:r>
            <a:br>
              <a:rPr lang="es-ES" sz="3200" b="1" dirty="0">
                <a:ea typeface="ＭＳ Ｐゴシック" pitchFamily="34" charset="-128"/>
              </a:rPr>
            </a:br>
            <a:endParaRPr lang="es-ES" sz="3200" dirty="0"/>
          </a:p>
        </p:txBody>
      </p:sp>
      <p:sp>
        <p:nvSpPr>
          <p:cNvPr id="3" name="2 Marcador de contenido"/>
          <p:cNvSpPr>
            <a:spLocks noGrp="1"/>
          </p:cNvSpPr>
          <p:nvPr>
            <p:ph idx="1"/>
          </p:nvPr>
        </p:nvSpPr>
        <p:spPr/>
        <p:txBody>
          <a:bodyPr>
            <a:normAutofit lnSpcReduction="10000"/>
          </a:bodyPr>
          <a:lstStyle/>
          <a:p>
            <a:endParaRPr lang="es-ES" sz="3400" b="1" i="1" dirty="0"/>
          </a:p>
          <a:p>
            <a:r>
              <a:rPr lang="es-ES" sz="3000" b="1" i="1" dirty="0" err="1">
                <a:solidFill>
                  <a:srgbClr val="FF0000"/>
                </a:solidFill>
              </a:rPr>
              <a:t>Screening</a:t>
            </a:r>
            <a:r>
              <a:rPr lang="es-ES" sz="3000" b="1" i="1" dirty="0">
                <a:solidFill>
                  <a:srgbClr val="FF0000"/>
                </a:solidFill>
              </a:rPr>
              <a:t> </a:t>
            </a:r>
            <a:r>
              <a:rPr lang="es-ES" sz="3000" b="1" i="1" dirty="0" smtClean="0">
                <a:solidFill>
                  <a:srgbClr val="FF0000"/>
                </a:solidFill>
              </a:rPr>
              <a:t> post histerectomía ?</a:t>
            </a:r>
          </a:p>
          <a:p>
            <a:pPr lvl="1"/>
            <a:r>
              <a:rPr lang="es-ES" sz="2400" dirty="0"/>
              <a:t>N</a:t>
            </a:r>
            <a:r>
              <a:rPr lang="es-ES" sz="2400" dirty="0" smtClean="0"/>
              <a:t>o </a:t>
            </a:r>
            <a:r>
              <a:rPr lang="es-ES" sz="2400" dirty="0"/>
              <a:t>se indica continuar con el </a:t>
            </a:r>
            <a:r>
              <a:rPr lang="es-ES" sz="2400" dirty="0" err="1"/>
              <a:t>screening</a:t>
            </a:r>
            <a:r>
              <a:rPr lang="es-ES" sz="2400" dirty="0"/>
              <a:t> en mujeres con histerectomía total por patología benigna. </a:t>
            </a:r>
            <a:endParaRPr lang="es-ES" sz="2400" dirty="0" smtClean="0"/>
          </a:p>
          <a:p>
            <a:pPr lvl="1"/>
            <a:r>
              <a:rPr lang="es-ES" sz="2400" dirty="0" smtClean="0"/>
              <a:t>Se indica </a:t>
            </a:r>
            <a:r>
              <a:rPr lang="es-ES" sz="2400" dirty="0"/>
              <a:t>continuar el </a:t>
            </a:r>
            <a:r>
              <a:rPr lang="es-ES" sz="2400" dirty="0" err="1" smtClean="0"/>
              <a:t>screening</a:t>
            </a:r>
            <a:r>
              <a:rPr lang="es-ES" sz="2400" dirty="0" smtClean="0"/>
              <a:t> en mujeres </a:t>
            </a:r>
            <a:r>
              <a:rPr lang="es-ES" sz="2400" dirty="0"/>
              <a:t>con histerectomía </a:t>
            </a:r>
            <a:r>
              <a:rPr lang="es-ES" sz="2400" dirty="0" smtClean="0"/>
              <a:t>subtotal.</a:t>
            </a:r>
          </a:p>
          <a:p>
            <a:pPr lvl="1"/>
            <a:r>
              <a:rPr lang="es-ES" sz="2400" dirty="0" smtClean="0"/>
              <a:t>En </a:t>
            </a:r>
            <a:r>
              <a:rPr lang="es-ES" sz="2400" dirty="0"/>
              <a:t>las mujeres cuya indicación de histerectomía ha sido la presencia de </a:t>
            </a:r>
            <a:r>
              <a:rPr lang="es-ES" sz="2400" dirty="0" smtClean="0"/>
              <a:t>NIC II / III </a:t>
            </a:r>
            <a:r>
              <a:rPr lang="es-ES" sz="2400" dirty="0"/>
              <a:t>debe continuarse el </a:t>
            </a:r>
            <a:r>
              <a:rPr lang="es-ES" sz="2400" dirty="0" err="1"/>
              <a:t>screening</a:t>
            </a:r>
            <a:r>
              <a:rPr lang="es-ES" sz="2400" dirty="0"/>
              <a:t> cada 4 a 6 meses; deben tener 3 citologías consecutivas negativas dentro de los 18 a 24 meses post histerectomía para discontinuar el </a:t>
            </a:r>
            <a:r>
              <a:rPr lang="es-ES" sz="2400" dirty="0" err="1"/>
              <a:t>screening</a:t>
            </a:r>
            <a:r>
              <a:rPr lang="es-ES" dirty="0"/>
              <a:t>. </a:t>
            </a:r>
          </a:p>
        </p:txBody>
      </p:sp>
    </p:spTree>
    <p:extLst>
      <p:ext uri="{BB962C8B-B14F-4D97-AF65-F5344CB8AC3E}">
        <p14:creationId xmlns:p14="http://schemas.microsoft.com/office/powerpoint/2010/main" val="225560646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274638"/>
            <a:ext cx="5544616" cy="1714202"/>
          </a:xfrm>
        </p:spPr>
        <p:txBody>
          <a:bodyPr>
            <a:noAutofit/>
          </a:bodyPr>
          <a:lstStyle/>
          <a:p>
            <a:r>
              <a:rPr lang="es-ES" sz="2800" b="1" dirty="0">
                <a:ea typeface="ＭＳ Ｐゴシック" pitchFamily="34" charset="-128"/>
              </a:rPr>
              <a:t>RECOMENDACIONES DE LA AMERICAN CANCER SOCIETY (ACS)</a:t>
            </a:r>
            <a:br>
              <a:rPr lang="es-ES" sz="2800" b="1" dirty="0">
                <a:ea typeface="ＭＳ Ｐゴシック" pitchFamily="34" charset="-128"/>
              </a:rPr>
            </a:br>
            <a:endParaRPr lang="es-ES" sz="2800" dirty="0"/>
          </a:p>
        </p:txBody>
      </p:sp>
      <p:sp>
        <p:nvSpPr>
          <p:cNvPr id="3" name="2 Marcador de contenido"/>
          <p:cNvSpPr>
            <a:spLocks noGrp="1"/>
          </p:cNvSpPr>
          <p:nvPr>
            <p:ph idx="1"/>
          </p:nvPr>
        </p:nvSpPr>
        <p:spPr>
          <a:xfrm>
            <a:off x="29387" y="2420888"/>
            <a:ext cx="8517632" cy="3993307"/>
          </a:xfrm>
        </p:spPr>
        <p:txBody>
          <a:bodyPr>
            <a:normAutofit lnSpcReduction="10000"/>
          </a:bodyPr>
          <a:lstStyle/>
          <a:p>
            <a:pPr marL="342900" lvl="2" indent="-342900"/>
            <a:r>
              <a:rPr lang="es-ES" sz="3000" b="1" i="1" dirty="0" smtClean="0">
                <a:solidFill>
                  <a:srgbClr val="FF0000"/>
                </a:solidFill>
              </a:rPr>
              <a:t>Cuando </a:t>
            </a:r>
            <a:r>
              <a:rPr lang="es-ES" sz="3000" b="1" i="1" dirty="0">
                <a:solidFill>
                  <a:srgbClr val="FF0000"/>
                </a:solidFill>
              </a:rPr>
              <a:t>discontinuar el </a:t>
            </a:r>
            <a:r>
              <a:rPr lang="es-ES" sz="3000" b="1" i="1" dirty="0" err="1">
                <a:solidFill>
                  <a:srgbClr val="FF0000"/>
                </a:solidFill>
              </a:rPr>
              <a:t>screening</a:t>
            </a:r>
            <a:r>
              <a:rPr lang="es-ES" sz="3000" b="1" i="1" dirty="0">
                <a:solidFill>
                  <a:srgbClr val="FF0000"/>
                </a:solidFill>
              </a:rPr>
              <a:t> ??</a:t>
            </a:r>
            <a:r>
              <a:rPr lang="es-ES" sz="3000" dirty="0">
                <a:solidFill>
                  <a:srgbClr val="FF0000"/>
                </a:solidFill>
                <a:ea typeface="ＭＳ Ｐゴシック" pitchFamily="34" charset="-128"/>
              </a:rPr>
              <a:t> </a:t>
            </a:r>
          </a:p>
          <a:p>
            <a:pPr marL="800100" lvl="3" indent="-342900"/>
            <a:r>
              <a:rPr lang="es-ES" sz="2800" dirty="0">
                <a:ea typeface="ＭＳ Ｐゴシック" pitchFamily="34" charset="-128"/>
              </a:rPr>
              <a:t>M</a:t>
            </a:r>
            <a:r>
              <a:rPr lang="es-ES" sz="2800" dirty="0" smtClean="0">
                <a:ea typeface="ＭＳ Ｐゴシック" pitchFamily="34" charset="-128"/>
              </a:rPr>
              <a:t>ujeres  &gt;70 </a:t>
            </a:r>
            <a:r>
              <a:rPr lang="es-ES" sz="2800" dirty="0">
                <a:ea typeface="ＭＳ Ｐゴシック" pitchFamily="34" charset="-128"/>
              </a:rPr>
              <a:t>años con 3 o más citologías consecutivas normales y sin anormalidades citológicas en los últimos 10 años. </a:t>
            </a:r>
          </a:p>
          <a:p>
            <a:pPr lvl="1"/>
            <a:r>
              <a:rPr lang="es-ES" sz="2500" dirty="0"/>
              <a:t>En mujeres con historia previa de C</a:t>
            </a:r>
            <a:r>
              <a:rPr lang="es-ES" sz="2500" dirty="0" smtClean="0"/>
              <a:t>áncer </a:t>
            </a:r>
            <a:r>
              <a:rPr lang="es-ES" sz="2500" dirty="0"/>
              <a:t>cervical, exposición en útero al DES o </a:t>
            </a:r>
            <a:r>
              <a:rPr lang="es-ES" sz="2500" dirty="0" err="1"/>
              <a:t>inmunosuprimidas</a:t>
            </a:r>
            <a:r>
              <a:rPr lang="es-ES" sz="2500" dirty="0"/>
              <a:t>  (incluyendo HIV+), deben continuar el </a:t>
            </a:r>
            <a:r>
              <a:rPr lang="es-ES" sz="2500" dirty="0" err="1"/>
              <a:t>screening</a:t>
            </a:r>
            <a:r>
              <a:rPr lang="es-ES" sz="2500" dirty="0"/>
              <a:t> mientras permanezcan con un estado de buena salud y no tengan una enfermedad crónica que les condicione el tiempo de vida. </a:t>
            </a:r>
          </a:p>
          <a:p>
            <a:pPr marL="400050" lvl="1" indent="0">
              <a:buNone/>
            </a:pPr>
            <a:endParaRPr lang="es-E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0"/>
            <a:ext cx="3275856" cy="242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199421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lvl="1" algn="ctr" rtl="0">
              <a:spcBef>
                <a:spcPct val="0"/>
              </a:spcBef>
            </a:pPr>
            <a:r>
              <a:rPr lang="es-ES" b="1" dirty="0" smtClean="0">
                <a:ea typeface="ＭＳ Ｐゴシック" pitchFamily="34" charset="-128"/>
              </a:rPr>
              <a:t> </a:t>
            </a:r>
            <a:r>
              <a:rPr lang="es-ES" sz="2400" b="1" dirty="0" smtClean="0">
                <a:ea typeface="ＭＳ Ｐゴシック" pitchFamily="34" charset="-128"/>
              </a:rPr>
              <a:t>RECOMENDACIONES DE LA AMERICAN CANCER SOCIETY (ACS)</a:t>
            </a:r>
            <a:endParaRPr lang="es-ES" sz="2400" dirty="0"/>
          </a:p>
        </p:txBody>
      </p:sp>
      <p:sp>
        <p:nvSpPr>
          <p:cNvPr id="3" name="2 Marcador de contenido"/>
          <p:cNvSpPr>
            <a:spLocks noGrp="1"/>
          </p:cNvSpPr>
          <p:nvPr>
            <p:ph idx="1"/>
          </p:nvPr>
        </p:nvSpPr>
        <p:spPr/>
        <p:txBody>
          <a:bodyPr>
            <a:normAutofit fontScale="92500" lnSpcReduction="20000"/>
          </a:bodyPr>
          <a:lstStyle/>
          <a:p>
            <a:endParaRPr lang="es-ES" dirty="0"/>
          </a:p>
          <a:p>
            <a:r>
              <a:rPr lang="es-ES" sz="2800" b="1" i="1" dirty="0">
                <a:solidFill>
                  <a:srgbClr val="FF0000"/>
                </a:solidFill>
              </a:rPr>
              <a:t>Test de </a:t>
            </a:r>
            <a:r>
              <a:rPr lang="es-ES" sz="2800" b="1" i="1" dirty="0" smtClean="0">
                <a:solidFill>
                  <a:srgbClr val="FF0000"/>
                </a:solidFill>
              </a:rPr>
              <a:t>DNA-HPV </a:t>
            </a:r>
            <a:r>
              <a:rPr lang="es-ES" sz="2800" b="1" i="1" dirty="0">
                <a:solidFill>
                  <a:srgbClr val="FF0000"/>
                </a:solidFill>
              </a:rPr>
              <a:t>con citología </a:t>
            </a:r>
            <a:r>
              <a:rPr lang="es-ES" sz="2800" b="1" i="1" dirty="0" smtClean="0">
                <a:solidFill>
                  <a:srgbClr val="FF0000"/>
                </a:solidFill>
              </a:rPr>
              <a:t>como </a:t>
            </a:r>
            <a:r>
              <a:rPr lang="es-ES" sz="2800" b="1" i="1" dirty="0">
                <a:solidFill>
                  <a:srgbClr val="FF0000"/>
                </a:solidFill>
              </a:rPr>
              <a:t>método de </a:t>
            </a:r>
            <a:r>
              <a:rPr lang="es-ES" sz="2800" b="1" i="1" dirty="0" err="1" smtClean="0">
                <a:solidFill>
                  <a:srgbClr val="FF0000"/>
                </a:solidFill>
              </a:rPr>
              <a:t>screening</a:t>
            </a:r>
            <a:r>
              <a:rPr lang="es-ES" sz="2800" b="1" i="1" dirty="0">
                <a:solidFill>
                  <a:srgbClr val="FF0000"/>
                </a:solidFill>
              </a:rPr>
              <a:t> </a:t>
            </a:r>
            <a:r>
              <a:rPr lang="es-ES" sz="2800" b="1" i="1" dirty="0" smtClean="0">
                <a:solidFill>
                  <a:srgbClr val="FF0000"/>
                </a:solidFill>
              </a:rPr>
              <a:t>? </a:t>
            </a:r>
          </a:p>
          <a:p>
            <a:pPr lvl="1"/>
            <a:r>
              <a:rPr lang="es-ES" dirty="0" smtClean="0"/>
              <a:t>En mujeres </a:t>
            </a:r>
            <a:r>
              <a:rPr lang="es-ES" dirty="0"/>
              <a:t>mayores de 30 </a:t>
            </a:r>
            <a:r>
              <a:rPr lang="es-ES" dirty="0" smtClean="0"/>
              <a:t>años, </a:t>
            </a:r>
            <a:r>
              <a:rPr lang="es-ES" dirty="0"/>
              <a:t>la combinación de citología convencional </a:t>
            </a:r>
            <a:r>
              <a:rPr lang="es-ES" dirty="0" smtClean="0"/>
              <a:t>con </a:t>
            </a:r>
            <a:r>
              <a:rPr lang="es-ES" dirty="0"/>
              <a:t>el test de </a:t>
            </a:r>
            <a:r>
              <a:rPr lang="es-ES" dirty="0" smtClean="0"/>
              <a:t>DNA-HPV </a:t>
            </a:r>
            <a:r>
              <a:rPr lang="es-ES" dirty="0"/>
              <a:t>de alto riesgo podría realizarse cada 3 </a:t>
            </a:r>
            <a:r>
              <a:rPr lang="es-ES" dirty="0" smtClean="0"/>
              <a:t>años.</a:t>
            </a:r>
          </a:p>
          <a:p>
            <a:pPr lvl="1"/>
            <a:r>
              <a:rPr lang="es-ES" dirty="0" smtClean="0"/>
              <a:t>Deberían </a:t>
            </a:r>
            <a:r>
              <a:rPr lang="es-ES" dirty="0"/>
              <a:t>desarrollarse guías para el manejo de aquellas mujeres con citologías satisfactorias negativas y </a:t>
            </a:r>
            <a:r>
              <a:rPr lang="es-ES" dirty="0" smtClean="0"/>
              <a:t>test </a:t>
            </a:r>
            <a:r>
              <a:rPr lang="es-ES" dirty="0"/>
              <a:t>de DNA HPV de alto riesgo </a:t>
            </a:r>
            <a:r>
              <a:rPr lang="es-ES" dirty="0" smtClean="0"/>
              <a:t>positivos.</a:t>
            </a:r>
          </a:p>
          <a:p>
            <a:pPr lvl="1"/>
            <a:r>
              <a:rPr lang="es-ES" dirty="0"/>
              <a:t>L</a:t>
            </a:r>
            <a:r>
              <a:rPr lang="es-ES" dirty="0" smtClean="0"/>
              <a:t>os test </a:t>
            </a:r>
            <a:r>
              <a:rPr lang="es-ES" dirty="0"/>
              <a:t>de HPV no se recomiendan &lt;</a:t>
            </a:r>
            <a:r>
              <a:rPr lang="es-ES" dirty="0" smtClean="0"/>
              <a:t> </a:t>
            </a:r>
            <a:r>
              <a:rPr lang="es-ES" dirty="0"/>
              <a:t>30 años debido a la frecuente infección por HPV de alto riesgo a esa </a:t>
            </a:r>
            <a:r>
              <a:rPr lang="es-ES" dirty="0" smtClean="0"/>
              <a:t>edad.</a:t>
            </a:r>
            <a:endParaRPr lang="es-ES" dirty="0"/>
          </a:p>
          <a:p>
            <a:pPr lvl="1"/>
            <a:endParaRPr lang="es-ES" dirty="0"/>
          </a:p>
        </p:txBody>
      </p:sp>
    </p:spTree>
    <p:extLst>
      <p:ext uri="{BB962C8B-B14F-4D97-AF65-F5344CB8AC3E}">
        <p14:creationId xmlns:p14="http://schemas.microsoft.com/office/powerpoint/2010/main" val="105345998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600" b="1" dirty="0"/>
              <a:t>TAMIZAJE…</a:t>
            </a:r>
            <a:r>
              <a:rPr lang="es-ES" sz="3600" b="1" u="sng" dirty="0">
                <a:solidFill>
                  <a:srgbClr val="FF0000"/>
                </a:solidFill>
              </a:rPr>
              <a:t>CITOLOGIA CERVICOUTERINA</a:t>
            </a:r>
            <a:endParaRPr lang="es-ES" sz="3600" dirty="0"/>
          </a:p>
        </p:txBody>
      </p:sp>
      <p:sp>
        <p:nvSpPr>
          <p:cNvPr id="3" name="2 Marcador de contenido"/>
          <p:cNvSpPr>
            <a:spLocks noGrp="1"/>
          </p:cNvSpPr>
          <p:nvPr>
            <p:ph idx="1"/>
          </p:nvPr>
        </p:nvSpPr>
        <p:spPr/>
        <p:txBody>
          <a:bodyPr>
            <a:normAutofit/>
          </a:bodyPr>
          <a:lstStyle/>
          <a:p>
            <a:r>
              <a:rPr lang="es-ES" sz="2400" b="1" u="sng" dirty="0" smtClean="0"/>
              <a:t>FACTORES QUE AFECTAN LA CALIDAD DE LA MUESTRA</a:t>
            </a:r>
            <a:r>
              <a:rPr lang="es-ES" dirty="0" smtClean="0"/>
              <a:t>: </a:t>
            </a:r>
            <a:endParaRPr lang="es-ES" dirty="0"/>
          </a:p>
          <a:p>
            <a:r>
              <a:rPr lang="es-ES" sz="2800" dirty="0"/>
              <a:t>Menstruación </a:t>
            </a:r>
          </a:p>
          <a:p>
            <a:r>
              <a:rPr lang="es-ES" sz="2800" dirty="0"/>
              <a:t>Inflamación o infección vaginal </a:t>
            </a:r>
          </a:p>
          <a:p>
            <a:r>
              <a:rPr lang="es-ES" sz="2800" dirty="0" smtClean="0"/>
              <a:t>Relaciones </a:t>
            </a:r>
            <a:r>
              <a:rPr lang="es-ES" sz="2800" dirty="0"/>
              <a:t>sexuales dentro de las </a:t>
            </a:r>
            <a:r>
              <a:rPr lang="es-ES" sz="2800" dirty="0" smtClean="0"/>
              <a:t>24 horas </a:t>
            </a:r>
            <a:r>
              <a:rPr lang="es-ES" sz="2800" dirty="0"/>
              <a:t>previas </a:t>
            </a:r>
          </a:p>
          <a:p>
            <a:r>
              <a:rPr lang="es-ES" sz="2800" dirty="0"/>
              <a:t>Atrofia severa (menopausia) </a:t>
            </a:r>
          </a:p>
          <a:p>
            <a:r>
              <a:rPr lang="es-ES" sz="2800" dirty="0"/>
              <a:t>Embarazo </a:t>
            </a:r>
          </a:p>
          <a:p>
            <a:r>
              <a:rPr lang="es-ES" sz="2800" dirty="0"/>
              <a:t>Puerperio y lactancia </a:t>
            </a:r>
          </a:p>
          <a:p>
            <a:endParaRPr lang="es-E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4437112"/>
            <a:ext cx="252028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567629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4624" y="274638"/>
            <a:ext cx="7560840" cy="1143000"/>
          </a:xfrm>
        </p:spPr>
        <p:txBody>
          <a:bodyPr/>
          <a:lstStyle/>
          <a:p>
            <a:r>
              <a:rPr lang="es-ES" b="1" dirty="0" smtClean="0"/>
              <a:t>CLINICA</a:t>
            </a:r>
            <a:endParaRPr lang="es-ES" b="1" dirty="0"/>
          </a:p>
        </p:txBody>
      </p:sp>
      <p:sp>
        <p:nvSpPr>
          <p:cNvPr id="3" name="2 Marcador de contenido"/>
          <p:cNvSpPr>
            <a:spLocks noGrp="1"/>
          </p:cNvSpPr>
          <p:nvPr>
            <p:ph idx="1"/>
          </p:nvPr>
        </p:nvSpPr>
        <p:spPr>
          <a:xfrm>
            <a:off x="457200" y="2132856"/>
            <a:ext cx="8229600" cy="3993307"/>
          </a:xfrm>
        </p:spPr>
        <p:txBody>
          <a:bodyPr>
            <a:normAutofit fontScale="92500" lnSpcReduction="20000"/>
          </a:bodyPr>
          <a:lstStyle/>
          <a:p>
            <a:endParaRPr lang="es-ES" dirty="0"/>
          </a:p>
          <a:p>
            <a:r>
              <a:rPr lang="es-ES" sz="3000" dirty="0"/>
              <a:t>Hemorragia </a:t>
            </a:r>
            <a:r>
              <a:rPr lang="es-ES" sz="3000" dirty="0" smtClean="0"/>
              <a:t>anormal (menstrual o </a:t>
            </a:r>
            <a:r>
              <a:rPr lang="es-ES" sz="3000" dirty="0" err="1" smtClean="0"/>
              <a:t>intermenstrual</a:t>
            </a:r>
            <a:r>
              <a:rPr lang="es-ES" sz="3000" dirty="0" smtClean="0"/>
              <a:t>), </a:t>
            </a:r>
            <a:r>
              <a:rPr lang="es-ES" sz="3000" dirty="0"/>
              <a:t>en "agua de lavar </a:t>
            </a:r>
            <a:r>
              <a:rPr lang="es-ES" sz="3000" dirty="0" smtClean="0"/>
              <a:t>carne“.</a:t>
            </a:r>
            <a:endParaRPr lang="es-ES" sz="3000" dirty="0"/>
          </a:p>
          <a:p>
            <a:r>
              <a:rPr lang="es-ES" sz="3000" dirty="0"/>
              <a:t>Aumento de flujo </a:t>
            </a:r>
            <a:r>
              <a:rPr lang="es-ES" sz="3000" dirty="0" smtClean="0"/>
              <a:t>vaginal (generalmente fétido).</a:t>
            </a:r>
            <a:endParaRPr lang="es-ES" sz="3000" dirty="0"/>
          </a:p>
          <a:p>
            <a:r>
              <a:rPr lang="es-ES" sz="3000" dirty="0" err="1" smtClean="0"/>
              <a:t>Pubalgia</a:t>
            </a:r>
            <a:r>
              <a:rPr lang="es-ES" sz="3000" dirty="0"/>
              <a:t> </a:t>
            </a:r>
            <a:r>
              <a:rPr lang="es-ES" sz="3000" dirty="0" smtClean="0"/>
              <a:t>o dorsalgia lumbosacra</a:t>
            </a:r>
            <a:endParaRPr lang="es-ES" sz="3000" dirty="0"/>
          </a:p>
          <a:p>
            <a:r>
              <a:rPr lang="es-ES" sz="3000" dirty="0" err="1" smtClean="0"/>
              <a:t>Dispareunia</a:t>
            </a:r>
            <a:r>
              <a:rPr lang="es-ES" sz="3000" dirty="0"/>
              <a:t>.</a:t>
            </a:r>
            <a:endParaRPr lang="es-ES" sz="3000" dirty="0" smtClean="0"/>
          </a:p>
          <a:p>
            <a:r>
              <a:rPr lang="es-ES" sz="3000" dirty="0" smtClean="0"/>
              <a:t>En </a:t>
            </a:r>
            <a:r>
              <a:rPr lang="es-ES" sz="3000" dirty="0"/>
              <a:t>fases avanzadas aparecen síntomas por invasión vesical (disuria, hematuria) y rectal (</a:t>
            </a:r>
            <a:r>
              <a:rPr lang="es-ES" sz="3000" dirty="0" err="1"/>
              <a:t>hematoquecia</a:t>
            </a:r>
            <a:r>
              <a:rPr lang="es-ES" sz="3000" dirty="0"/>
              <a:t>, </a:t>
            </a:r>
            <a:r>
              <a:rPr lang="es-ES" sz="3000" dirty="0" err="1"/>
              <a:t>disquecia</a:t>
            </a:r>
            <a:r>
              <a:rPr lang="es-ES" sz="3000" dirty="0"/>
              <a:t>).</a:t>
            </a:r>
          </a:p>
          <a:p>
            <a:endParaRPr lang="es-E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320" y="206218"/>
            <a:ext cx="2339159" cy="2430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761347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CLINICA Y DIAGNOSTICO</a:t>
            </a:r>
            <a:endParaRPr lang="es-ES" b="1" dirty="0"/>
          </a:p>
        </p:txBody>
      </p:sp>
      <p:sp>
        <p:nvSpPr>
          <p:cNvPr id="3" name="2 Marcador de contenido"/>
          <p:cNvSpPr>
            <a:spLocks noGrp="1"/>
          </p:cNvSpPr>
          <p:nvPr>
            <p:ph idx="1"/>
          </p:nvPr>
        </p:nvSpPr>
        <p:spPr/>
        <p:txBody>
          <a:bodyPr/>
          <a:lstStyle/>
          <a:p>
            <a:pPr marL="609600" indent="-609600">
              <a:lnSpc>
                <a:spcPct val="80000"/>
              </a:lnSpc>
              <a:buNone/>
            </a:pPr>
            <a:r>
              <a:rPr lang="es-ES" sz="2800" b="1" u="sng" dirty="0" smtClean="0"/>
              <a:t>PATRONES DE DISEMINACIÓN </a:t>
            </a:r>
          </a:p>
          <a:p>
            <a:pPr marL="609600" indent="-609600">
              <a:lnSpc>
                <a:spcPct val="80000"/>
              </a:lnSpc>
              <a:buNone/>
            </a:pPr>
            <a:r>
              <a:rPr lang="es-ES" sz="2800" b="1" dirty="0" smtClean="0">
                <a:solidFill>
                  <a:srgbClr val="00B050"/>
                </a:solidFill>
              </a:rPr>
              <a:t>Extensión </a:t>
            </a:r>
            <a:r>
              <a:rPr lang="es-ES" sz="2800" b="1" dirty="0">
                <a:solidFill>
                  <a:srgbClr val="00B050"/>
                </a:solidFill>
              </a:rPr>
              <a:t>local: </a:t>
            </a:r>
            <a:endParaRPr lang="es-ES" sz="2800" b="1" dirty="0" smtClean="0">
              <a:solidFill>
                <a:srgbClr val="00B050"/>
              </a:solidFill>
            </a:endParaRPr>
          </a:p>
          <a:p>
            <a:pPr marL="609600" indent="-609600">
              <a:lnSpc>
                <a:spcPct val="80000"/>
              </a:lnSpc>
              <a:buNone/>
            </a:pPr>
            <a:r>
              <a:rPr lang="es-ES" sz="2400" dirty="0" smtClean="0"/>
              <a:t>Compromiso </a:t>
            </a:r>
            <a:r>
              <a:rPr lang="es-ES" sz="2400" dirty="0"/>
              <a:t>de </a:t>
            </a:r>
            <a:r>
              <a:rPr lang="es-ES" sz="2400" dirty="0" err="1"/>
              <a:t>parametrio</a:t>
            </a:r>
            <a:r>
              <a:rPr lang="es-ES" sz="2400" dirty="0"/>
              <a:t>, vagina, fondo </a:t>
            </a:r>
            <a:r>
              <a:rPr lang="es-ES" sz="2400" dirty="0" smtClean="0"/>
              <a:t>de saco de Douglas</a:t>
            </a:r>
          </a:p>
          <a:p>
            <a:pPr marL="609600" indent="-609600">
              <a:lnSpc>
                <a:spcPct val="80000"/>
              </a:lnSpc>
              <a:buNone/>
            </a:pPr>
            <a:r>
              <a:rPr lang="es-ES" sz="2400" dirty="0" smtClean="0"/>
              <a:t>vejiga</a:t>
            </a:r>
            <a:r>
              <a:rPr lang="es-ES" sz="2400" dirty="0"/>
              <a:t>, recto, hidronefrosis. </a:t>
            </a:r>
          </a:p>
          <a:p>
            <a:pPr marL="609600" indent="-609600">
              <a:lnSpc>
                <a:spcPct val="80000"/>
              </a:lnSpc>
              <a:buNone/>
            </a:pPr>
            <a:r>
              <a:rPr lang="es-ES" sz="2800" b="1" dirty="0" smtClean="0">
                <a:solidFill>
                  <a:srgbClr val="00B050"/>
                </a:solidFill>
              </a:rPr>
              <a:t>Metástasis </a:t>
            </a:r>
            <a:r>
              <a:rPr lang="es-ES" sz="2800" b="1" dirty="0">
                <a:solidFill>
                  <a:srgbClr val="00B050"/>
                </a:solidFill>
              </a:rPr>
              <a:t>a distancia: </a:t>
            </a:r>
          </a:p>
          <a:p>
            <a:pPr marL="609600" indent="-609600">
              <a:lnSpc>
                <a:spcPct val="80000"/>
              </a:lnSpc>
              <a:buNone/>
            </a:pPr>
            <a:r>
              <a:rPr lang="es-ES" sz="2400" dirty="0" smtClean="0"/>
              <a:t>Pulmones, Hígado y </a:t>
            </a:r>
            <a:r>
              <a:rPr lang="es-ES" sz="2400" dirty="0"/>
              <a:t>otros.</a:t>
            </a:r>
          </a:p>
          <a:p>
            <a:endParaRPr lang="es-ES" dirty="0"/>
          </a:p>
        </p:txBody>
      </p:sp>
      <p:sp>
        <p:nvSpPr>
          <p:cNvPr id="5" name="4 Rectángulo"/>
          <p:cNvSpPr/>
          <p:nvPr/>
        </p:nvSpPr>
        <p:spPr>
          <a:xfrm rot="10800000" flipV="1">
            <a:off x="0" y="5354633"/>
            <a:ext cx="6300192" cy="400110"/>
          </a:xfrm>
          <a:prstGeom prst="rect">
            <a:avLst/>
          </a:prstGeom>
        </p:spPr>
        <p:txBody>
          <a:bodyPr wrap="square">
            <a:spAutoFit/>
          </a:bodyPr>
          <a:lstStyle/>
          <a:p>
            <a:r>
              <a:rPr lang="es-ES" sz="2000" b="1" u="sng" dirty="0">
                <a:solidFill>
                  <a:srgbClr val="FF0000"/>
                </a:solidFill>
              </a:rPr>
              <a:t>DIAGNOSTICO: COLPOSCOPIA - BIOPSIA</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3717032"/>
            <a:ext cx="4427984" cy="314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680903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08720" y="332656"/>
            <a:ext cx="8208912" cy="1143000"/>
          </a:xfrm>
        </p:spPr>
        <p:txBody>
          <a:bodyPr/>
          <a:lstStyle/>
          <a:p>
            <a:r>
              <a:rPr lang="es-ES" b="1" dirty="0" smtClean="0"/>
              <a:t>ESTADIFICACION</a:t>
            </a:r>
            <a:endParaRPr lang="es-ES" b="1" dirty="0"/>
          </a:p>
        </p:txBody>
      </p:sp>
      <p:sp>
        <p:nvSpPr>
          <p:cNvPr id="3" name="2 Marcador de contenido"/>
          <p:cNvSpPr>
            <a:spLocks noGrp="1"/>
          </p:cNvSpPr>
          <p:nvPr>
            <p:ph idx="1"/>
          </p:nvPr>
        </p:nvSpPr>
        <p:spPr/>
        <p:txBody>
          <a:bodyPr>
            <a:normAutofit fontScale="92500"/>
          </a:bodyPr>
          <a:lstStyle/>
          <a:p>
            <a:pPr marL="609600" indent="-609600">
              <a:lnSpc>
                <a:spcPct val="80000"/>
              </a:lnSpc>
              <a:buNone/>
            </a:pPr>
            <a:r>
              <a:rPr lang="es-ES" sz="2600" b="1" dirty="0" smtClean="0">
                <a:solidFill>
                  <a:srgbClr val="FF0000"/>
                </a:solidFill>
              </a:rPr>
              <a:t>ESTADIFICACION CLINICA</a:t>
            </a:r>
          </a:p>
          <a:p>
            <a:pPr marL="609600" indent="-609600">
              <a:lnSpc>
                <a:spcPct val="80000"/>
              </a:lnSpc>
              <a:buNone/>
            </a:pPr>
            <a:r>
              <a:rPr lang="es-ES" sz="2600" b="1" dirty="0" smtClean="0">
                <a:solidFill>
                  <a:srgbClr val="FF0000"/>
                </a:solidFill>
              </a:rPr>
              <a:t>EXPLORACIÓN GINECOLOGICA COMPLETA</a:t>
            </a:r>
          </a:p>
          <a:p>
            <a:pPr marL="609600" indent="-609600" algn="ctr">
              <a:lnSpc>
                <a:spcPct val="80000"/>
              </a:lnSpc>
              <a:buNone/>
            </a:pPr>
            <a:r>
              <a:rPr lang="es-ES" sz="2400" b="1" dirty="0" smtClean="0"/>
              <a:t> </a:t>
            </a:r>
            <a:endParaRPr lang="es-ES" sz="2400" b="1" dirty="0"/>
          </a:p>
          <a:p>
            <a:pPr marL="609600" indent="-609600">
              <a:lnSpc>
                <a:spcPct val="80000"/>
              </a:lnSpc>
              <a:buNone/>
            </a:pPr>
            <a:r>
              <a:rPr lang="es-ES" sz="2400" b="1" dirty="0" smtClean="0"/>
              <a:t>SE RECOMIENDAN: </a:t>
            </a:r>
          </a:p>
          <a:p>
            <a:pPr>
              <a:lnSpc>
                <a:spcPct val="80000"/>
              </a:lnSpc>
              <a:buFont typeface="Wingdings" pitchFamily="2" charset="2"/>
              <a:buChar char="ü"/>
            </a:pPr>
            <a:r>
              <a:rPr lang="es-ES" sz="2000" dirty="0" smtClean="0">
                <a:ea typeface="ＭＳ Ｐゴシック" pitchFamily="34" charset="-128"/>
              </a:rPr>
              <a:t>Analítica general</a:t>
            </a:r>
          </a:p>
          <a:p>
            <a:pPr>
              <a:lnSpc>
                <a:spcPct val="80000"/>
              </a:lnSpc>
              <a:buFont typeface="Wingdings" pitchFamily="2" charset="2"/>
              <a:buChar char="ü"/>
            </a:pPr>
            <a:r>
              <a:rPr lang="es-ES" sz="2000" dirty="0" smtClean="0">
                <a:ea typeface="ＭＳ Ｐゴシック" pitchFamily="34" charset="-128"/>
              </a:rPr>
              <a:t>Rayos X de tórax</a:t>
            </a:r>
          </a:p>
          <a:p>
            <a:pPr>
              <a:lnSpc>
                <a:spcPct val="80000"/>
              </a:lnSpc>
              <a:buFont typeface="Wingdings" pitchFamily="2" charset="2"/>
              <a:buChar char="ü"/>
            </a:pPr>
            <a:r>
              <a:rPr lang="es-ES" sz="2000" dirty="0" err="1" smtClean="0">
                <a:ea typeface="ＭＳ Ｐゴシック" pitchFamily="34" charset="-128"/>
              </a:rPr>
              <a:t>Pielografía</a:t>
            </a:r>
            <a:r>
              <a:rPr lang="es-ES" sz="2000" dirty="0" smtClean="0">
                <a:ea typeface="ＭＳ Ｐゴシック" pitchFamily="34" charset="-128"/>
              </a:rPr>
              <a:t> intravenosa</a:t>
            </a:r>
          </a:p>
          <a:p>
            <a:pPr>
              <a:lnSpc>
                <a:spcPct val="80000"/>
              </a:lnSpc>
              <a:buFont typeface="Wingdings" pitchFamily="2" charset="2"/>
              <a:buChar char="ü"/>
            </a:pPr>
            <a:r>
              <a:rPr lang="es-ES" sz="2000" dirty="0" err="1" smtClean="0">
                <a:ea typeface="ＭＳ Ｐゴシック" pitchFamily="34" charset="-128"/>
              </a:rPr>
              <a:t>Rectosigmoidoscopia</a:t>
            </a:r>
            <a:endParaRPr lang="es-ES" sz="2000" b="1" dirty="0">
              <a:ea typeface="ＭＳ Ｐゴシック" pitchFamily="34" charset="-128"/>
            </a:endParaRPr>
          </a:p>
          <a:p>
            <a:pPr marL="609600" indent="-609600">
              <a:lnSpc>
                <a:spcPct val="80000"/>
              </a:lnSpc>
              <a:buNone/>
            </a:pPr>
            <a:endParaRPr lang="es-ES" sz="2400" b="1" dirty="0" smtClean="0"/>
          </a:p>
          <a:p>
            <a:pPr marL="609600" indent="-609600">
              <a:lnSpc>
                <a:spcPct val="80000"/>
              </a:lnSpc>
              <a:buNone/>
            </a:pPr>
            <a:r>
              <a:rPr lang="es-ES" sz="2400" b="1" dirty="0" smtClean="0"/>
              <a:t>EN ENFERMEDAD LOCALMENTE AVANZADA Y POTENCIALMENTE</a:t>
            </a:r>
          </a:p>
          <a:p>
            <a:pPr marL="609600" indent="-609600">
              <a:lnSpc>
                <a:spcPct val="80000"/>
              </a:lnSpc>
              <a:buNone/>
            </a:pPr>
            <a:r>
              <a:rPr lang="es-ES" sz="2400" b="1" dirty="0" smtClean="0"/>
              <a:t>RESECABLE: </a:t>
            </a:r>
          </a:p>
          <a:p>
            <a:pPr>
              <a:lnSpc>
                <a:spcPct val="80000"/>
              </a:lnSpc>
              <a:buFont typeface="Wingdings" pitchFamily="2" charset="2"/>
              <a:buChar char="ü"/>
            </a:pPr>
            <a:r>
              <a:rPr lang="es-ES" sz="2000" dirty="0" smtClean="0">
                <a:ea typeface="ＭＳ Ｐゴシック" pitchFamily="34" charset="-128"/>
              </a:rPr>
              <a:t>RM </a:t>
            </a:r>
            <a:r>
              <a:rPr lang="es-ES" sz="2000" dirty="0">
                <a:ea typeface="ＭＳ Ｐゴシック" pitchFamily="34" charset="-128"/>
              </a:rPr>
              <a:t>de pelvis </a:t>
            </a:r>
            <a:r>
              <a:rPr lang="es-ES" sz="2000" dirty="0" smtClean="0">
                <a:ea typeface="ＭＳ Ｐゴシック" pitchFamily="34" charset="-128"/>
              </a:rPr>
              <a:t>contrastada</a:t>
            </a:r>
          </a:p>
          <a:p>
            <a:pPr>
              <a:lnSpc>
                <a:spcPct val="80000"/>
              </a:lnSpc>
              <a:buFont typeface="Wingdings" pitchFamily="2" charset="2"/>
              <a:buChar char="ü"/>
            </a:pPr>
            <a:r>
              <a:rPr lang="es-ES" sz="2000" dirty="0" smtClean="0">
                <a:ea typeface="ＭＳ Ｐゴシック" pitchFamily="34" charset="-128"/>
              </a:rPr>
              <a:t>Tomografía </a:t>
            </a:r>
            <a:r>
              <a:rPr lang="es-ES" sz="2000" dirty="0">
                <a:ea typeface="ＭＳ Ｐゴシック" pitchFamily="34" charset="-128"/>
              </a:rPr>
              <a:t>computada </a:t>
            </a:r>
            <a:r>
              <a:rPr lang="es-ES" sz="2000" dirty="0" err="1">
                <a:ea typeface="ＭＳ Ｐゴシック" pitchFamily="34" charset="-128"/>
              </a:rPr>
              <a:t>abdóminopélvica</a:t>
            </a:r>
            <a:r>
              <a:rPr lang="es-ES" sz="2000" dirty="0">
                <a:ea typeface="ＭＳ Ｐゴシック" pitchFamily="34" charset="-128"/>
              </a:rPr>
              <a:t>, </a:t>
            </a:r>
            <a:endParaRPr lang="es-ES" sz="2000" dirty="0" smtClean="0">
              <a:ea typeface="ＭＳ Ｐゴシック" pitchFamily="34" charset="-128"/>
            </a:endParaRPr>
          </a:p>
          <a:p>
            <a:pPr>
              <a:lnSpc>
                <a:spcPct val="80000"/>
              </a:lnSpc>
              <a:buFont typeface="Wingdings" pitchFamily="2" charset="2"/>
              <a:buChar char="ü"/>
            </a:pPr>
            <a:r>
              <a:rPr lang="es-ES" sz="2000" dirty="0" smtClean="0">
                <a:ea typeface="ＭＳ Ｐゴシック" pitchFamily="34" charset="-128"/>
              </a:rPr>
              <a:t>Cistoscopia </a:t>
            </a:r>
            <a:r>
              <a:rPr lang="es-ES" sz="2000" dirty="0">
                <a:ea typeface="ＭＳ Ｐゴシック" pitchFamily="34" charset="-128"/>
              </a:rPr>
              <a:t>y Enema </a:t>
            </a:r>
            <a:r>
              <a:rPr lang="es-ES" sz="2000" dirty="0" err="1" smtClean="0">
                <a:ea typeface="ＭＳ Ｐゴシック" pitchFamily="34" charset="-128"/>
              </a:rPr>
              <a:t>baritado</a:t>
            </a:r>
            <a:r>
              <a:rPr lang="es-ES" sz="2000" dirty="0" smtClean="0">
                <a:ea typeface="ＭＳ Ｐゴシック" pitchFamily="34" charset="-128"/>
              </a:rPr>
              <a:t> </a:t>
            </a:r>
            <a:endParaRPr lang="es-ES" sz="2000" dirty="0">
              <a:ea typeface="ＭＳ Ｐゴシック" pitchFamily="34" charset="-128"/>
            </a:endParaRPr>
          </a:p>
          <a:p>
            <a:pPr marL="457200" lvl="1" indent="0">
              <a:lnSpc>
                <a:spcPct val="80000"/>
              </a:lnSpc>
              <a:buNone/>
            </a:pPr>
            <a:endParaRPr lang="es-E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47065"/>
            <a:ext cx="3901437" cy="1797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482193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282154"/>
          </a:xfrm>
        </p:spPr>
        <p:txBody>
          <a:bodyPr>
            <a:noAutofit/>
          </a:bodyPr>
          <a:lstStyle/>
          <a:p>
            <a:pPr lvl="0"/>
            <a:r>
              <a:rPr lang="es-ES" sz="2800" b="1" dirty="0">
                <a:latin typeface="Arial Narrow" pitchFamily="34" charset="0"/>
                <a:ea typeface="Times New Roman" pitchFamily="18" charset="0"/>
              </a:rPr>
              <a:t>ESTADIFICACIÓN DEL CÁNCER DE CÉRVIX </a:t>
            </a:r>
            <a:r>
              <a:rPr lang="es-ES" sz="2800" b="1" dirty="0" smtClean="0">
                <a:latin typeface="Arial Narrow" pitchFamily="34" charset="0"/>
                <a:ea typeface="Times New Roman" pitchFamily="18" charset="0"/>
              </a:rPr>
              <a:t>UTERINO </a:t>
            </a:r>
            <a:r>
              <a:rPr lang="es-ES" sz="2800" b="1" dirty="0">
                <a:latin typeface="Arial Narrow" pitchFamily="34" charset="0"/>
                <a:ea typeface="Times New Roman" pitchFamily="18" charset="0"/>
              </a:rPr>
              <a:t>FIGO (FEDERACIÓN INTERNACIONAL DE GINECOLOGÍA Y OBSTETRICIA)</a:t>
            </a:r>
            <a:r>
              <a:rPr lang="es-ES" sz="2800" dirty="0">
                <a:latin typeface="Times New Roman" pitchFamily="18" charset="0"/>
                <a:ea typeface="Times New Roman" pitchFamily="18" charset="0"/>
              </a:rPr>
              <a:t/>
            </a:r>
            <a:br>
              <a:rPr lang="es-ES" sz="2800" dirty="0">
                <a:latin typeface="Times New Roman" pitchFamily="18" charset="0"/>
                <a:ea typeface="Times New Roman" pitchFamily="18" charset="0"/>
              </a:rPr>
            </a:br>
            <a:endParaRPr lang="es-ES" sz="2800" dirty="0"/>
          </a:p>
        </p:txBody>
      </p:sp>
      <p:sp>
        <p:nvSpPr>
          <p:cNvPr id="3" name="2 Marcador de contenido"/>
          <p:cNvSpPr>
            <a:spLocks noGrp="1"/>
          </p:cNvSpPr>
          <p:nvPr>
            <p:ph idx="1"/>
          </p:nvPr>
        </p:nvSpPr>
        <p:spPr/>
        <p:txBody>
          <a:bodyPr/>
          <a:lstStyle/>
          <a:p>
            <a:endParaRPr lang="es-E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556792"/>
            <a:ext cx="8064896"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892755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706090"/>
          </a:xfrm>
        </p:spPr>
        <p:txBody>
          <a:bodyPr>
            <a:normAutofit fontScale="90000"/>
          </a:bodyPr>
          <a:lstStyle/>
          <a:p>
            <a:r>
              <a:rPr lang="es-ES" b="1" dirty="0" smtClean="0"/>
              <a:t>ESTADIFICACION Y PRONOSTICO</a:t>
            </a:r>
            <a:endParaRPr lang="es-ES" b="1" dirty="0"/>
          </a:p>
        </p:txBody>
      </p:sp>
      <p:sp>
        <p:nvSpPr>
          <p:cNvPr id="3" name="2 Marcador de contenido"/>
          <p:cNvSpPr>
            <a:spLocks noGrp="1"/>
          </p:cNvSpPr>
          <p:nvPr>
            <p:ph idx="1"/>
          </p:nvPr>
        </p:nvSpPr>
        <p:spPr>
          <a:xfrm>
            <a:off x="251520" y="1196752"/>
            <a:ext cx="8784976" cy="5661248"/>
          </a:xfrm>
        </p:spPr>
        <p:txBody>
          <a:bodyPr>
            <a:normAutofit fontScale="70000" lnSpcReduction="20000"/>
          </a:bodyPr>
          <a:lstStyle/>
          <a:p>
            <a:pPr marL="609600" indent="-609600">
              <a:lnSpc>
                <a:spcPct val="80000"/>
              </a:lnSpc>
              <a:buNone/>
            </a:pPr>
            <a:r>
              <a:rPr lang="es-ES" b="1" u="sng" dirty="0" smtClean="0">
                <a:solidFill>
                  <a:srgbClr val="FF0000"/>
                </a:solidFill>
              </a:rPr>
              <a:t>Estadio 0</a:t>
            </a:r>
            <a:r>
              <a:rPr lang="es-ES" b="1" dirty="0" smtClean="0">
                <a:solidFill>
                  <a:srgbClr val="FF0000"/>
                </a:solidFill>
              </a:rPr>
              <a:t>: </a:t>
            </a:r>
          </a:p>
          <a:p>
            <a:pPr marL="609600" indent="-609600">
              <a:lnSpc>
                <a:spcPct val="80000"/>
              </a:lnSpc>
              <a:buNone/>
            </a:pPr>
            <a:r>
              <a:rPr lang="es-ES" dirty="0" smtClean="0"/>
              <a:t>Carcinoma in situ.</a:t>
            </a:r>
          </a:p>
          <a:p>
            <a:pPr marL="609600" indent="-609600" algn="ctr">
              <a:lnSpc>
                <a:spcPct val="80000"/>
              </a:lnSpc>
              <a:buNone/>
            </a:pPr>
            <a:endParaRPr lang="es-ES" b="1" dirty="0"/>
          </a:p>
          <a:p>
            <a:pPr marL="609600" indent="-609600">
              <a:lnSpc>
                <a:spcPct val="80000"/>
              </a:lnSpc>
              <a:buNone/>
            </a:pPr>
            <a:r>
              <a:rPr lang="es-ES" b="1" u="sng" dirty="0" err="1">
                <a:solidFill>
                  <a:srgbClr val="FF0000"/>
                </a:solidFill>
              </a:rPr>
              <a:t>Estadío</a:t>
            </a:r>
            <a:r>
              <a:rPr lang="es-ES" b="1" u="sng" dirty="0">
                <a:solidFill>
                  <a:srgbClr val="FF0000"/>
                </a:solidFill>
              </a:rPr>
              <a:t> </a:t>
            </a:r>
            <a:r>
              <a:rPr lang="es-ES" b="1" u="sng" dirty="0" smtClean="0">
                <a:solidFill>
                  <a:srgbClr val="FF0000"/>
                </a:solidFill>
              </a:rPr>
              <a:t>I:</a:t>
            </a:r>
            <a:r>
              <a:rPr lang="es-ES" b="1" dirty="0" smtClean="0">
                <a:solidFill>
                  <a:srgbClr val="FF0000"/>
                </a:solidFill>
              </a:rPr>
              <a:t>  </a:t>
            </a:r>
          </a:p>
          <a:p>
            <a:pPr marL="609600" indent="-609600">
              <a:lnSpc>
                <a:spcPct val="80000"/>
              </a:lnSpc>
              <a:buNone/>
            </a:pPr>
            <a:r>
              <a:rPr lang="es-ES" dirty="0" smtClean="0"/>
              <a:t>Confinado estrictamente al Cuello uterino.</a:t>
            </a:r>
          </a:p>
          <a:p>
            <a:pPr marL="609600" indent="-609600">
              <a:lnSpc>
                <a:spcPct val="80000"/>
              </a:lnSpc>
              <a:buNone/>
            </a:pPr>
            <a:r>
              <a:rPr lang="es-ES" b="1" dirty="0" smtClean="0"/>
              <a:t>SV a los 5 años 85%. </a:t>
            </a:r>
          </a:p>
          <a:p>
            <a:pPr marL="609600" indent="-609600">
              <a:lnSpc>
                <a:spcPct val="80000"/>
              </a:lnSpc>
              <a:buNone/>
            </a:pPr>
            <a:endParaRPr lang="es-ES" b="1" u="sng" dirty="0" smtClean="0">
              <a:solidFill>
                <a:srgbClr val="FF0000"/>
              </a:solidFill>
            </a:endParaRPr>
          </a:p>
          <a:p>
            <a:pPr marL="609600" indent="-609600">
              <a:lnSpc>
                <a:spcPct val="80000"/>
              </a:lnSpc>
              <a:buNone/>
            </a:pPr>
            <a:r>
              <a:rPr lang="es-ES" b="1" u="sng" dirty="0" err="1" smtClean="0">
                <a:solidFill>
                  <a:srgbClr val="FF0000"/>
                </a:solidFill>
              </a:rPr>
              <a:t>Estadío</a:t>
            </a:r>
            <a:r>
              <a:rPr lang="es-ES" b="1" u="sng" dirty="0" smtClean="0">
                <a:solidFill>
                  <a:srgbClr val="FF0000"/>
                </a:solidFill>
              </a:rPr>
              <a:t> </a:t>
            </a:r>
            <a:r>
              <a:rPr lang="es-ES" b="1" u="sng" dirty="0">
                <a:solidFill>
                  <a:srgbClr val="FF0000"/>
                </a:solidFill>
              </a:rPr>
              <a:t>II: </a:t>
            </a:r>
            <a:endParaRPr lang="es-ES" b="1" u="sng" dirty="0" smtClean="0">
              <a:solidFill>
                <a:srgbClr val="FF0000"/>
              </a:solidFill>
            </a:endParaRPr>
          </a:p>
          <a:p>
            <a:pPr marL="609600" indent="-609600">
              <a:lnSpc>
                <a:spcPct val="80000"/>
              </a:lnSpc>
              <a:buNone/>
            </a:pPr>
            <a:r>
              <a:rPr lang="es-ES" dirty="0" smtClean="0"/>
              <a:t>Invasión que rebasa el cuello uterino, </a:t>
            </a:r>
            <a:r>
              <a:rPr lang="es-ES" dirty="0"/>
              <a:t>pero no </a:t>
            </a:r>
            <a:r>
              <a:rPr lang="es-ES" dirty="0" smtClean="0"/>
              <a:t>alcanza la</a:t>
            </a:r>
          </a:p>
          <a:p>
            <a:pPr marL="609600" indent="-609600">
              <a:lnSpc>
                <a:spcPct val="80000"/>
              </a:lnSpc>
              <a:buNone/>
            </a:pPr>
            <a:r>
              <a:rPr lang="es-ES" dirty="0" smtClean="0"/>
              <a:t>pared pélvica ni compromete</a:t>
            </a:r>
            <a:r>
              <a:rPr lang="es-ES" dirty="0"/>
              <a:t> </a:t>
            </a:r>
            <a:r>
              <a:rPr lang="es-ES" dirty="0" smtClean="0"/>
              <a:t>el 1/3 </a:t>
            </a:r>
            <a:r>
              <a:rPr lang="es-ES" dirty="0"/>
              <a:t>inferior de</a:t>
            </a:r>
            <a:r>
              <a:rPr lang="es-ES" dirty="0" smtClean="0"/>
              <a:t> </a:t>
            </a:r>
            <a:r>
              <a:rPr lang="es-ES" dirty="0"/>
              <a:t>la </a:t>
            </a:r>
            <a:r>
              <a:rPr lang="es-ES" dirty="0" smtClean="0"/>
              <a:t>vagina.</a:t>
            </a:r>
          </a:p>
          <a:p>
            <a:pPr marL="609600" indent="-609600">
              <a:lnSpc>
                <a:spcPct val="80000"/>
              </a:lnSpc>
              <a:buNone/>
            </a:pPr>
            <a:r>
              <a:rPr lang="es-ES" b="1" dirty="0" smtClean="0"/>
              <a:t>SV a los 5 años 65%.</a:t>
            </a:r>
          </a:p>
          <a:p>
            <a:pPr marL="609600" indent="-609600">
              <a:lnSpc>
                <a:spcPct val="80000"/>
              </a:lnSpc>
              <a:buNone/>
            </a:pPr>
            <a:endParaRPr lang="es-ES" dirty="0"/>
          </a:p>
          <a:p>
            <a:pPr marL="609600" indent="-609600">
              <a:lnSpc>
                <a:spcPct val="80000"/>
              </a:lnSpc>
              <a:buNone/>
            </a:pPr>
            <a:r>
              <a:rPr lang="es-ES" b="1" u="sng" dirty="0" smtClean="0">
                <a:solidFill>
                  <a:srgbClr val="FF0000"/>
                </a:solidFill>
              </a:rPr>
              <a:t>Estadio III:</a:t>
            </a:r>
          </a:p>
          <a:p>
            <a:pPr marL="609600" indent="-609600">
              <a:lnSpc>
                <a:spcPct val="80000"/>
              </a:lnSpc>
              <a:buNone/>
            </a:pPr>
            <a:r>
              <a:rPr lang="es-ES" dirty="0" smtClean="0"/>
              <a:t>Extensión  </a:t>
            </a:r>
            <a:r>
              <a:rPr lang="es-ES" dirty="0"/>
              <a:t>a la pared pélvica; en el examen rectal no hay separación </a:t>
            </a:r>
            <a:r>
              <a:rPr lang="es-ES" dirty="0" smtClean="0"/>
              <a:t>de</a:t>
            </a:r>
          </a:p>
          <a:p>
            <a:pPr marL="609600" indent="-609600">
              <a:lnSpc>
                <a:spcPct val="80000"/>
              </a:lnSpc>
              <a:buNone/>
            </a:pPr>
            <a:r>
              <a:rPr lang="es-ES" dirty="0" smtClean="0"/>
              <a:t>tumor </a:t>
            </a:r>
            <a:r>
              <a:rPr lang="es-ES" dirty="0"/>
              <a:t>a la pared pélvica; extensión al 1/3 inferior de la vagina; </a:t>
            </a:r>
            <a:r>
              <a:rPr lang="es-ES" dirty="0" smtClean="0"/>
              <a:t>todos</a:t>
            </a:r>
          </a:p>
          <a:p>
            <a:pPr marL="609600" indent="-609600">
              <a:lnSpc>
                <a:spcPct val="80000"/>
              </a:lnSpc>
              <a:buNone/>
            </a:pPr>
            <a:r>
              <a:rPr lang="es-ES" dirty="0" smtClean="0"/>
              <a:t>las </a:t>
            </a:r>
            <a:r>
              <a:rPr lang="es-ES" dirty="0"/>
              <a:t>pacientes </a:t>
            </a:r>
            <a:r>
              <a:rPr lang="es-ES" dirty="0" smtClean="0"/>
              <a:t>con hidronefrosis </a:t>
            </a:r>
            <a:r>
              <a:rPr lang="es-ES" dirty="0"/>
              <a:t>o riñón no funcional deben ser incluidas </a:t>
            </a:r>
            <a:r>
              <a:rPr lang="es-ES" dirty="0" smtClean="0"/>
              <a:t>e</a:t>
            </a:r>
          </a:p>
          <a:p>
            <a:pPr marL="609600" indent="-609600">
              <a:lnSpc>
                <a:spcPct val="80000"/>
              </a:lnSpc>
              <a:buNone/>
            </a:pPr>
            <a:r>
              <a:rPr lang="es-ES" dirty="0" smtClean="0"/>
              <a:t>este grupo.</a:t>
            </a:r>
          </a:p>
          <a:p>
            <a:pPr marL="609600" indent="-609600">
              <a:lnSpc>
                <a:spcPct val="80000"/>
              </a:lnSpc>
              <a:buNone/>
            </a:pPr>
            <a:r>
              <a:rPr lang="es-ES" b="1" dirty="0" smtClean="0"/>
              <a:t>SV a los 5 años 35%.</a:t>
            </a:r>
            <a:endParaRPr lang="es-ES" b="1" dirty="0"/>
          </a:p>
          <a:p>
            <a:pPr marL="609600" indent="-609600">
              <a:lnSpc>
                <a:spcPct val="80000"/>
              </a:lnSpc>
              <a:buNone/>
            </a:pPr>
            <a:r>
              <a:rPr lang="es-ES" b="1" dirty="0"/>
              <a:t>	</a:t>
            </a:r>
          </a:p>
          <a:p>
            <a:pPr marL="609600" indent="-609600">
              <a:lnSpc>
                <a:spcPct val="80000"/>
              </a:lnSpc>
              <a:buNone/>
            </a:pPr>
            <a:r>
              <a:rPr lang="es-ES" b="1" dirty="0"/>
              <a:t>	</a:t>
            </a:r>
          </a:p>
        </p:txBody>
      </p:sp>
    </p:spTree>
    <p:extLst>
      <p:ext uri="{BB962C8B-B14F-4D97-AF65-F5344CB8AC3E}">
        <p14:creationId xmlns:p14="http://schemas.microsoft.com/office/powerpoint/2010/main" val="194279957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CANCER DE CERVIX</a:t>
            </a:r>
            <a:endParaRPr lang="es-ES" b="1" dirty="0"/>
          </a:p>
        </p:txBody>
      </p:sp>
      <p:sp>
        <p:nvSpPr>
          <p:cNvPr id="3" name="2 Marcador de contenido"/>
          <p:cNvSpPr>
            <a:spLocks noGrp="1"/>
          </p:cNvSpPr>
          <p:nvPr>
            <p:ph idx="1"/>
          </p:nvPr>
        </p:nvSpPr>
        <p:spPr/>
        <p:txBody>
          <a:bodyPr>
            <a:normAutofit/>
          </a:bodyPr>
          <a:lstStyle/>
          <a:p>
            <a:pPr marL="457200" lvl="1" indent="0">
              <a:buNone/>
            </a:pPr>
            <a:r>
              <a:rPr lang="es-ES" sz="2000" b="1" dirty="0" smtClean="0">
                <a:ea typeface="ＭＳ Ｐゴシック" pitchFamily="34" charset="-128"/>
              </a:rPr>
              <a:t>- Incidencia 21.5/100.000</a:t>
            </a:r>
          </a:p>
          <a:p>
            <a:pPr marL="457200" lvl="1" indent="0">
              <a:buNone/>
            </a:pPr>
            <a:r>
              <a:rPr lang="es-ES" sz="2000" b="1" dirty="0" smtClean="0">
                <a:ea typeface="ＭＳ Ｐゴシック" pitchFamily="34" charset="-128"/>
              </a:rPr>
              <a:t>- Mortalidad 10/100.000</a:t>
            </a:r>
          </a:p>
          <a:p>
            <a:pPr marL="457200" lvl="1" indent="0">
              <a:buNone/>
            </a:pPr>
            <a:r>
              <a:rPr lang="es-ES" sz="2000" b="1" dirty="0" smtClean="0">
                <a:ea typeface="ＭＳ Ｐゴシック" pitchFamily="34" charset="-128"/>
              </a:rPr>
              <a:t>- Edad mediana es 47 años </a:t>
            </a:r>
          </a:p>
          <a:p>
            <a:pPr marL="457200" lvl="1" indent="0">
              <a:buNone/>
            </a:pPr>
            <a:r>
              <a:rPr lang="es-ES" sz="2000" b="1" dirty="0" smtClean="0">
                <a:ea typeface="ＭＳ Ｐゴシック" pitchFamily="34" charset="-128"/>
              </a:rPr>
              <a:t>- 47% </a:t>
            </a:r>
            <a:r>
              <a:rPr lang="es-ES" sz="2000" b="1" dirty="0">
                <a:ea typeface="ＭＳ Ｐゴシック" pitchFamily="34" charset="-128"/>
              </a:rPr>
              <a:t> </a:t>
            </a:r>
            <a:r>
              <a:rPr lang="es-ES" sz="2000" b="1" dirty="0" smtClean="0">
                <a:ea typeface="ＭＳ Ｐゴシック" pitchFamily="34" charset="-128"/>
              </a:rPr>
              <a:t>&lt; 35 años</a:t>
            </a:r>
          </a:p>
          <a:p>
            <a:pPr marL="457200" lvl="1" indent="0">
              <a:buNone/>
            </a:pPr>
            <a:r>
              <a:rPr lang="es-ES" sz="2000" b="1" dirty="0" smtClean="0">
                <a:ea typeface="ＭＳ Ｐゴシック" pitchFamily="34" charset="-128"/>
              </a:rPr>
              <a:t>- 10% </a:t>
            </a:r>
            <a:r>
              <a:rPr lang="es-ES" sz="2000" b="1" dirty="0">
                <a:ea typeface="ＭＳ Ｐゴシック" pitchFamily="34" charset="-128"/>
              </a:rPr>
              <a:t>&gt;</a:t>
            </a:r>
            <a:r>
              <a:rPr lang="es-ES" sz="2000" b="1" dirty="0" smtClean="0">
                <a:ea typeface="ＭＳ Ｐゴシック" pitchFamily="34" charset="-128"/>
              </a:rPr>
              <a:t> 65 años. </a:t>
            </a:r>
          </a:p>
          <a:p>
            <a:endParaRPr lang="es-ES" sz="20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1268760"/>
            <a:ext cx="5140506" cy="5589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056673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22114"/>
          </a:xfrm>
        </p:spPr>
        <p:txBody>
          <a:bodyPr/>
          <a:lstStyle/>
          <a:p>
            <a:r>
              <a:rPr lang="es-ES" b="1" dirty="0"/>
              <a:t>ESTADIFICACION Y PRONOSTICO</a:t>
            </a:r>
            <a:endParaRPr lang="es-ES" dirty="0"/>
          </a:p>
        </p:txBody>
      </p:sp>
      <p:sp>
        <p:nvSpPr>
          <p:cNvPr id="3" name="2 Marcador de contenido"/>
          <p:cNvSpPr>
            <a:spLocks noGrp="1"/>
          </p:cNvSpPr>
          <p:nvPr>
            <p:ph idx="1"/>
          </p:nvPr>
        </p:nvSpPr>
        <p:spPr>
          <a:xfrm>
            <a:off x="457200" y="1340768"/>
            <a:ext cx="8229600" cy="4785395"/>
          </a:xfrm>
        </p:spPr>
        <p:txBody>
          <a:bodyPr>
            <a:normAutofit/>
          </a:bodyPr>
          <a:lstStyle/>
          <a:p>
            <a:r>
              <a:rPr lang="es-ES" sz="2400" b="1" u="sng" dirty="0" smtClean="0">
                <a:solidFill>
                  <a:srgbClr val="FF0000"/>
                </a:solidFill>
              </a:rPr>
              <a:t>Estadio IV:</a:t>
            </a:r>
          </a:p>
          <a:p>
            <a:r>
              <a:rPr lang="es-ES" sz="2400" dirty="0" smtClean="0"/>
              <a:t>Invasión de la mucosa de la vejiga o recto o por extensión que sobrepasa la pelvis menor.</a:t>
            </a:r>
          </a:p>
          <a:p>
            <a:r>
              <a:rPr lang="es-ES" sz="2400" b="1" dirty="0" smtClean="0"/>
              <a:t>SV a los 5 años 7%.</a:t>
            </a:r>
            <a:endParaRPr lang="es-ES" sz="2400" b="1"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9" y="3356992"/>
            <a:ext cx="8568952"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832652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TOXICIDAD POR CITOSTATICOS</a:t>
            </a:r>
            <a:endParaRPr lang="es-ES" b="1" dirty="0"/>
          </a:p>
        </p:txBody>
      </p:sp>
      <p:sp>
        <p:nvSpPr>
          <p:cNvPr id="3" name="2 Marcador de contenido"/>
          <p:cNvSpPr>
            <a:spLocks noGrp="1"/>
          </p:cNvSpPr>
          <p:nvPr>
            <p:ph idx="1"/>
          </p:nvPr>
        </p:nvSpPr>
        <p:spPr/>
        <p:txBody>
          <a:bodyPr>
            <a:normAutofit/>
          </a:bodyPr>
          <a:lstStyle/>
          <a:p>
            <a:pPr marL="0" indent="0">
              <a:buNone/>
            </a:pPr>
            <a:r>
              <a:rPr lang="es-ES" b="1" u="sng" dirty="0" smtClean="0">
                <a:solidFill>
                  <a:schemeClr val="accent6">
                    <a:lumMod val="75000"/>
                  </a:schemeClr>
                </a:solidFill>
              </a:rPr>
              <a:t>CISPLATINO</a:t>
            </a:r>
          </a:p>
          <a:p>
            <a:pPr>
              <a:buFont typeface="Wingdings" pitchFamily="2" charset="2"/>
              <a:buChar char="ü"/>
            </a:pPr>
            <a:r>
              <a:rPr lang="es-ES" dirty="0" err="1" smtClean="0"/>
              <a:t>Nefrotoxicidad</a:t>
            </a:r>
            <a:r>
              <a:rPr lang="es-ES" dirty="0" smtClean="0"/>
              <a:t> .</a:t>
            </a:r>
            <a:endParaRPr lang="es-ES" dirty="0"/>
          </a:p>
          <a:p>
            <a:pPr>
              <a:buFont typeface="Wingdings" pitchFamily="2" charset="2"/>
              <a:buChar char="ü"/>
            </a:pPr>
            <a:r>
              <a:rPr lang="es-ES" dirty="0" err="1"/>
              <a:t>Neurotoxicidad</a:t>
            </a:r>
            <a:r>
              <a:rPr lang="es-ES" dirty="0"/>
              <a:t>.</a:t>
            </a:r>
          </a:p>
          <a:p>
            <a:pPr>
              <a:buFont typeface="Wingdings" pitchFamily="2" charset="2"/>
              <a:buChar char="ü"/>
            </a:pPr>
            <a:r>
              <a:rPr lang="es-ES" dirty="0"/>
              <a:t>Náuseas y </a:t>
            </a:r>
            <a:r>
              <a:rPr lang="es-ES" dirty="0" smtClean="0"/>
              <a:t>vómitos.</a:t>
            </a:r>
            <a:endParaRPr lang="es-ES" dirty="0"/>
          </a:p>
          <a:p>
            <a:pPr>
              <a:buFont typeface="Wingdings" pitchFamily="2" charset="2"/>
              <a:buChar char="ü"/>
            </a:pPr>
            <a:r>
              <a:rPr lang="es-ES" dirty="0" err="1"/>
              <a:t>Ototoxicidad</a:t>
            </a:r>
            <a:r>
              <a:rPr lang="es-ES" dirty="0"/>
              <a:t>.</a:t>
            </a:r>
          </a:p>
          <a:p>
            <a:pPr>
              <a:buFont typeface="Wingdings" pitchFamily="2" charset="2"/>
              <a:buChar char="ü"/>
            </a:pPr>
            <a:r>
              <a:rPr lang="es-ES" dirty="0"/>
              <a:t>Alopecia.</a:t>
            </a:r>
          </a:p>
          <a:p>
            <a:pPr>
              <a:buFont typeface="Wingdings" pitchFamily="2" charset="2"/>
              <a:buChar char="ü"/>
            </a:pPr>
            <a:r>
              <a:rPr lang="es-ES" dirty="0"/>
              <a:t>Trastornos  electrolíticos: </a:t>
            </a:r>
            <a:endParaRPr lang="es-ES" dirty="0" smtClean="0"/>
          </a:p>
          <a:p>
            <a:pPr>
              <a:buFont typeface="Wingdings" pitchFamily="2" charset="2"/>
              <a:buChar char="ü"/>
            </a:pPr>
            <a:r>
              <a:rPr lang="es-ES" sz="2200" dirty="0" err="1" smtClean="0"/>
              <a:t>Hipomagnesemia</a:t>
            </a:r>
            <a:r>
              <a:rPr lang="es-ES" sz="2200" dirty="0" smtClean="0"/>
              <a:t>, </a:t>
            </a:r>
            <a:r>
              <a:rPr lang="es-ES" sz="2200" dirty="0" err="1" smtClean="0"/>
              <a:t>hipopotasemia</a:t>
            </a:r>
            <a:r>
              <a:rPr lang="es-ES" sz="2200" dirty="0"/>
              <a:t>, hipocalcemia</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857808"/>
            <a:ext cx="4086225"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506051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Título"/>
          <p:cNvSpPr>
            <a:spLocks noGrp="1"/>
          </p:cNvSpPr>
          <p:nvPr>
            <p:ph type="title"/>
          </p:nvPr>
        </p:nvSpPr>
        <p:spPr/>
        <p:txBody>
          <a:bodyPr/>
          <a:lstStyle/>
          <a:p>
            <a:r>
              <a:rPr lang="es-ES_tradnl" dirty="0" smtClean="0"/>
              <a:t>TOXICIDADES POR CITOSTATICOS</a:t>
            </a:r>
            <a:endParaRPr lang="es-ES" dirty="0" smtClean="0"/>
          </a:p>
        </p:txBody>
      </p:sp>
      <p:sp>
        <p:nvSpPr>
          <p:cNvPr id="30723" name="2 Marcador de contenido"/>
          <p:cNvSpPr>
            <a:spLocks noGrp="1"/>
          </p:cNvSpPr>
          <p:nvPr>
            <p:ph idx="1"/>
          </p:nvPr>
        </p:nvSpPr>
        <p:spPr/>
        <p:txBody>
          <a:bodyPr/>
          <a:lstStyle/>
          <a:p>
            <a:r>
              <a:rPr lang="es-ES_tradnl" b="1" dirty="0" smtClean="0"/>
              <a:t>SINDROME METABOLICO</a:t>
            </a:r>
            <a:r>
              <a:rPr lang="es-ES_tradnl" dirty="0" smtClean="0"/>
              <a:t>:</a:t>
            </a:r>
          </a:p>
          <a:p>
            <a:r>
              <a:rPr lang="es-ES_tradnl" sz="2400" dirty="0" smtClean="0"/>
              <a:t>Obesidad.</a:t>
            </a:r>
          </a:p>
          <a:p>
            <a:r>
              <a:rPr lang="es-ES_tradnl" sz="2400" dirty="0" smtClean="0"/>
              <a:t>Diabetes Mellitus.</a:t>
            </a:r>
          </a:p>
          <a:p>
            <a:r>
              <a:rPr lang="es-ES_tradnl" sz="2400" dirty="0" err="1" smtClean="0"/>
              <a:t>Dislipidemia</a:t>
            </a:r>
            <a:r>
              <a:rPr lang="es-ES_tradnl" sz="2400" dirty="0" smtClean="0"/>
              <a:t>.</a:t>
            </a:r>
          </a:p>
          <a:p>
            <a:r>
              <a:rPr lang="es-ES_tradnl" sz="2400" dirty="0" smtClean="0"/>
              <a:t>HTA.</a:t>
            </a:r>
            <a:endParaRPr lang="es-ES" sz="2400" dirty="0" smtClean="0"/>
          </a:p>
          <a:p>
            <a:endParaRPr lang="es-ES_tradnl" dirty="0" smtClean="0"/>
          </a:p>
          <a:p>
            <a:r>
              <a:rPr lang="es-ES_tradnl" dirty="0" smtClean="0"/>
              <a:t>Ocurre en el 25% de los pacientes tratados con Cisplatino y favorece el desarrollo de manifestaciones de cardiopatía isquémica.</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1772816"/>
            <a:ext cx="3851920" cy="2776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562349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smtClean="0"/>
              <a:t>TOXICIDAD POR </a:t>
            </a:r>
            <a:r>
              <a:rPr lang="es-ES" b="1" dirty="0" smtClean="0"/>
              <a:t>RADIOTERAPIA</a:t>
            </a:r>
            <a:endParaRPr lang="es-ES" b="1" dirty="0"/>
          </a:p>
        </p:txBody>
      </p:sp>
      <p:sp>
        <p:nvSpPr>
          <p:cNvPr id="3" name="2 Marcador de contenido"/>
          <p:cNvSpPr>
            <a:spLocks noGrp="1"/>
          </p:cNvSpPr>
          <p:nvPr>
            <p:ph idx="1"/>
          </p:nvPr>
        </p:nvSpPr>
        <p:spPr>
          <a:xfrm>
            <a:off x="457200" y="1484784"/>
            <a:ext cx="8229600" cy="5373216"/>
          </a:xfrm>
        </p:spPr>
        <p:txBody>
          <a:bodyPr>
            <a:normAutofit/>
          </a:bodyPr>
          <a:lstStyle/>
          <a:p>
            <a:pPr>
              <a:lnSpc>
                <a:spcPct val="80000"/>
              </a:lnSpc>
            </a:pPr>
            <a:r>
              <a:rPr lang="es-MX" sz="2400" b="1" u="sng" dirty="0" smtClean="0"/>
              <a:t>AGUDAS</a:t>
            </a:r>
          </a:p>
          <a:p>
            <a:pPr lvl="1">
              <a:lnSpc>
                <a:spcPct val="80000"/>
              </a:lnSpc>
            </a:pPr>
            <a:r>
              <a:rPr lang="es-MX" sz="2000" dirty="0" err="1" smtClean="0">
                <a:ea typeface="ＭＳ Ｐゴシック" pitchFamily="34" charset="-128"/>
              </a:rPr>
              <a:t>Mucositis</a:t>
            </a:r>
            <a:endParaRPr lang="es-MX" sz="2000" dirty="0">
              <a:ea typeface="ＭＳ Ｐゴシック" pitchFamily="34" charset="-128"/>
            </a:endParaRPr>
          </a:p>
          <a:p>
            <a:pPr lvl="1">
              <a:lnSpc>
                <a:spcPct val="80000"/>
              </a:lnSpc>
            </a:pPr>
            <a:r>
              <a:rPr lang="es-MX" sz="2000" dirty="0">
                <a:ea typeface="ＭＳ Ｐゴシック" pitchFamily="34" charset="-128"/>
              </a:rPr>
              <a:t>Eritema  </a:t>
            </a:r>
            <a:r>
              <a:rPr lang="es-MX" sz="2000" dirty="0" smtClean="0">
                <a:ea typeface="ＭＳ Ｐゴシック" pitchFamily="34" charset="-128"/>
              </a:rPr>
              <a:t>y ulceración </a:t>
            </a:r>
            <a:r>
              <a:rPr lang="es-MX" sz="2000" dirty="0">
                <a:ea typeface="ＭＳ Ｐゴシック" pitchFamily="34" charset="-128"/>
              </a:rPr>
              <a:t>cutánea</a:t>
            </a:r>
          </a:p>
          <a:p>
            <a:pPr lvl="1">
              <a:lnSpc>
                <a:spcPct val="80000"/>
              </a:lnSpc>
            </a:pPr>
            <a:r>
              <a:rPr lang="es-MX" sz="2000" dirty="0" err="1">
                <a:ea typeface="ＭＳ Ｐゴシック" pitchFamily="34" charset="-128"/>
              </a:rPr>
              <a:t>Mielosupresión</a:t>
            </a:r>
            <a:endParaRPr lang="es-MX" sz="2000" dirty="0">
              <a:ea typeface="ＭＳ Ｐゴシック" pitchFamily="34" charset="-128"/>
            </a:endParaRPr>
          </a:p>
          <a:p>
            <a:pPr>
              <a:lnSpc>
                <a:spcPct val="80000"/>
              </a:lnSpc>
            </a:pPr>
            <a:r>
              <a:rPr lang="es-MX" sz="2400" b="1" u="sng" dirty="0" smtClean="0"/>
              <a:t>CRÓNICAS</a:t>
            </a:r>
          </a:p>
          <a:p>
            <a:pPr lvl="1">
              <a:lnSpc>
                <a:spcPct val="80000"/>
              </a:lnSpc>
            </a:pPr>
            <a:r>
              <a:rPr lang="es-MX" sz="2000" dirty="0" smtClean="0">
                <a:ea typeface="ＭＳ Ｐゴシック" pitchFamily="34" charset="-128"/>
              </a:rPr>
              <a:t>Hipotiroidismo</a:t>
            </a:r>
            <a:endParaRPr lang="es-MX" sz="2000" dirty="0">
              <a:ea typeface="ＭＳ Ｐゴシック" pitchFamily="34" charset="-128"/>
            </a:endParaRPr>
          </a:p>
          <a:p>
            <a:pPr lvl="1">
              <a:lnSpc>
                <a:spcPct val="80000"/>
              </a:lnSpc>
            </a:pPr>
            <a:r>
              <a:rPr lang="es-MX" sz="2000" dirty="0">
                <a:ea typeface="ＭＳ Ｐゴシック" pitchFamily="34" charset="-128"/>
              </a:rPr>
              <a:t>Cataratas y daño retiniano</a:t>
            </a:r>
          </a:p>
          <a:p>
            <a:pPr lvl="1">
              <a:lnSpc>
                <a:spcPct val="80000"/>
              </a:lnSpc>
            </a:pPr>
            <a:r>
              <a:rPr lang="es-MX" sz="2000" dirty="0">
                <a:ea typeface="ＭＳ Ｐゴシック" pitchFamily="34" charset="-128"/>
              </a:rPr>
              <a:t>Xerostomía</a:t>
            </a:r>
          </a:p>
          <a:p>
            <a:pPr lvl="1">
              <a:lnSpc>
                <a:spcPct val="80000"/>
              </a:lnSpc>
            </a:pPr>
            <a:r>
              <a:rPr lang="es-MX" sz="2000" dirty="0" err="1">
                <a:ea typeface="ＭＳ Ｐゴシック" pitchFamily="34" charset="-128"/>
              </a:rPr>
              <a:t>Disgeusia</a:t>
            </a:r>
            <a:endParaRPr lang="es-MX" sz="2000" dirty="0">
              <a:ea typeface="ＭＳ Ｐゴシック" pitchFamily="34" charset="-128"/>
            </a:endParaRPr>
          </a:p>
          <a:p>
            <a:pPr lvl="1">
              <a:lnSpc>
                <a:spcPct val="80000"/>
              </a:lnSpc>
            </a:pPr>
            <a:r>
              <a:rPr lang="es-MX" sz="2000" dirty="0" err="1" smtClean="0">
                <a:ea typeface="ＭＳ Ｐゴシック" pitchFamily="34" charset="-128"/>
              </a:rPr>
              <a:t>Cardiotoxicidad</a:t>
            </a:r>
            <a:endParaRPr lang="es-MX" sz="2000" dirty="0">
              <a:ea typeface="ＭＳ Ｐゴシック" pitchFamily="34" charset="-128"/>
            </a:endParaRPr>
          </a:p>
          <a:p>
            <a:pPr lvl="1">
              <a:lnSpc>
                <a:spcPct val="80000"/>
              </a:lnSpc>
            </a:pPr>
            <a:r>
              <a:rPr lang="es-MX" sz="2000" dirty="0">
                <a:ea typeface="ＭＳ Ｐゴシック" pitchFamily="34" charset="-128"/>
              </a:rPr>
              <a:t>Pericarditis constrictiva</a:t>
            </a:r>
          </a:p>
          <a:p>
            <a:pPr lvl="1">
              <a:lnSpc>
                <a:spcPct val="80000"/>
              </a:lnSpc>
            </a:pPr>
            <a:r>
              <a:rPr lang="es-MX" sz="2000" dirty="0">
                <a:ea typeface="ＭＳ Ｐゴシック" pitchFamily="34" charset="-128"/>
              </a:rPr>
              <a:t>Fibrosis pulmonar</a:t>
            </a:r>
          </a:p>
          <a:p>
            <a:pPr lvl="1">
              <a:lnSpc>
                <a:spcPct val="80000"/>
              </a:lnSpc>
            </a:pPr>
            <a:r>
              <a:rPr lang="es-MX" sz="2000" dirty="0">
                <a:ea typeface="ＭＳ Ｐゴシック" pitchFamily="34" charset="-128"/>
              </a:rPr>
              <a:t>Estenosis de órgano </a:t>
            </a:r>
            <a:r>
              <a:rPr lang="es-MX" sz="2000" dirty="0" err="1">
                <a:ea typeface="ＭＳ Ｐゴシック" pitchFamily="34" charset="-128"/>
              </a:rPr>
              <a:t>aerodigestivo</a:t>
            </a:r>
            <a:endParaRPr lang="es-MX" sz="2000" dirty="0">
              <a:ea typeface="ＭＳ Ｐゴシック" pitchFamily="34" charset="-128"/>
            </a:endParaRPr>
          </a:p>
          <a:p>
            <a:pPr lvl="1">
              <a:lnSpc>
                <a:spcPct val="80000"/>
              </a:lnSpc>
            </a:pPr>
            <a:r>
              <a:rPr lang="es-MX" sz="2000" dirty="0">
                <a:ea typeface="ＭＳ Ｐゴシック" pitchFamily="34" charset="-128"/>
              </a:rPr>
              <a:t>Mielitis transversa</a:t>
            </a:r>
          </a:p>
          <a:p>
            <a:pPr lvl="1">
              <a:lnSpc>
                <a:spcPct val="80000"/>
              </a:lnSpc>
            </a:pPr>
            <a:r>
              <a:rPr lang="es-MX" sz="2000" dirty="0">
                <a:ea typeface="ＭＳ Ｐゴシック" pitchFamily="34" charset="-128"/>
              </a:rPr>
              <a:t>Enteritis por irradiación</a:t>
            </a:r>
          </a:p>
          <a:p>
            <a:pPr lvl="1">
              <a:lnSpc>
                <a:spcPct val="80000"/>
              </a:lnSpc>
            </a:pPr>
            <a:r>
              <a:rPr lang="es-MX" sz="2000" dirty="0">
                <a:ea typeface="ＭＳ Ｐゴシック" pitchFamily="34" charset="-128"/>
              </a:rPr>
              <a:t>Neoplasias </a:t>
            </a:r>
            <a:r>
              <a:rPr lang="es-MX" sz="2000" dirty="0" smtClean="0">
                <a:ea typeface="ＭＳ Ｐゴシック" pitchFamily="34" charset="-128"/>
              </a:rPr>
              <a:t>secundarias</a:t>
            </a:r>
            <a:endParaRPr lang="es-ES" sz="20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2708920"/>
            <a:ext cx="32004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451766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22114"/>
          </a:xfrm>
        </p:spPr>
        <p:txBody>
          <a:bodyPr/>
          <a:lstStyle/>
          <a:p>
            <a:r>
              <a:rPr lang="es-ES" b="1" dirty="0" smtClean="0"/>
              <a:t>TRATAMIENTO</a:t>
            </a:r>
            <a:endParaRPr lang="es-ES" b="1" dirty="0"/>
          </a:p>
        </p:txBody>
      </p:sp>
      <p:sp>
        <p:nvSpPr>
          <p:cNvPr id="3" name="2 Marcador de contenido"/>
          <p:cNvSpPr>
            <a:spLocks noGrp="1"/>
          </p:cNvSpPr>
          <p:nvPr>
            <p:ph idx="1"/>
          </p:nvPr>
        </p:nvSpPr>
        <p:spPr/>
        <p:txBody>
          <a:bodyPr>
            <a:normAutofit/>
          </a:bodyPr>
          <a:lstStyle/>
          <a:p>
            <a:pPr marL="0" indent="0">
              <a:buNone/>
            </a:pPr>
            <a:r>
              <a:rPr lang="es-ES" b="1" u="sng" dirty="0" smtClean="0">
                <a:solidFill>
                  <a:srgbClr val="FF0000"/>
                </a:solidFill>
              </a:rPr>
              <a:t>Estadio 0</a:t>
            </a:r>
          </a:p>
          <a:p>
            <a:r>
              <a:rPr lang="es-ES" dirty="0" err="1" smtClean="0"/>
              <a:t>Conización</a:t>
            </a:r>
            <a:r>
              <a:rPr lang="es-ES" dirty="0" smtClean="0"/>
              <a:t> o Histerectomía abdominal.</a:t>
            </a:r>
          </a:p>
          <a:p>
            <a:endParaRPr lang="es-ES" b="1" u="sng" dirty="0" smtClean="0">
              <a:solidFill>
                <a:srgbClr val="FF0000"/>
              </a:solidFill>
            </a:endParaRPr>
          </a:p>
          <a:p>
            <a:pPr marL="0" indent="0">
              <a:buNone/>
            </a:pPr>
            <a:r>
              <a:rPr lang="es-ES" b="1" u="sng" dirty="0" err="1" smtClean="0">
                <a:solidFill>
                  <a:srgbClr val="FF0000"/>
                </a:solidFill>
              </a:rPr>
              <a:t>Estadíos</a:t>
            </a:r>
            <a:r>
              <a:rPr lang="es-ES" b="1" u="sng" dirty="0" smtClean="0">
                <a:solidFill>
                  <a:srgbClr val="FF0000"/>
                </a:solidFill>
              </a:rPr>
              <a:t> </a:t>
            </a:r>
            <a:r>
              <a:rPr lang="es-ES" b="1" u="sng" dirty="0">
                <a:solidFill>
                  <a:srgbClr val="FF0000"/>
                </a:solidFill>
              </a:rPr>
              <a:t>I y II &lt; 4 </a:t>
            </a:r>
            <a:r>
              <a:rPr lang="es-ES" b="1" u="sng" dirty="0" smtClean="0">
                <a:solidFill>
                  <a:srgbClr val="FF0000"/>
                </a:solidFill>
              </a:rPr>
              <a:t>cm</a:t>
            </a:r>
          </a:p>
          <a:p>
            <a:r>
              <a:rPr lang="es-ES" dirty="0"/>
              <a:t>Quimioterapia preoperatoria (TIP), s</a:t>
            </a:r>
            <a:r>
              <a:rPr lang="es-ES" dirty="0" smtClean="0"/>
              <a:t>eguido </a:t>
            </a:r>
            <a:r>
              <a:rPr lang="es-ES" dirty="0"/>
              <a:t>por Histerectomía radical</a:t>
            </a:r>
          </a:p>
          <a:p>
            <a:r>
              <a:rPr lang="es-ES" dirty="0"/>
              <a:t>Radioterapia si compromiso ganglionar o márgenes positivos</a:t>
            </a:r>
          </a:p>
          <a:p>
            <a:endParaRPr lang="es-ES" b="1" u="sng" dirty="0">
              <a:solidFill>
                <a:srgbClr val="FF0000"/>
              </a:solidFill>
            </a:endParaRPr>
          </a:p>
          <a:p>
            <a:endParaRPr lang="es-ES" dirty="0"/>
          </a:p>
          <a:p>
            <a:endParaRPr lang="es-ES" dirty="0"/>
          </a:p>
        </p:txBody>
      </p:sp>
    </p:spTree>
    <p:extLst>
      <p:ext uri="{BB962C8B-B14F-4D97-AF65-F5344CB8AC3E}">
        <p14:creationId xmlns:p14="http://schemas.microsoft.com/office/powerpoint/2010/main" val="419235254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TRATAMIENTO</a:t>
            </a:r>
            <a:endParaRPr lang="es-ES" dirty="0"/>
          </a:p>
        </p:txBody>
      </p:sp>
      <p:sp>
        <p:nvSpPr>
          <p:cNvPr id="3" name="2 Marcador de contenido"/>
          <p:cNvSpPr>
            <a:spLocks noGrp="1"/>
          </p:cNvSpPr>
          <p:nvPr>
            <p:ph idx="1"/>
          </p:nvPr>
        </p:nvSpPr>
        <p:spPr/>
        <p:txBody>
          <a:bodyPr/>
          <a:lstStyle/>
          <a:p>
            <a:pPr marL="0" indent="0">
              <a:buNone/>
            </a:pPr>
            <a:r>
              <a:rPr lang="es-ES" b="1" u="sng" dirty="0" err="1">
                <a:solidFill>
                  <a:srgbClr val="FF0000"/>
                </a:solidFill>
              </a:rPr>
              <a:t>Estadíos</a:t>
            </a:r>
            <a:r>
              <a:rPr lang="es-ES" b="1" u="sng" dirty="0">
                <a:solidFill>
                  <a:srgbClr val="FF0000"/>
                </a:solidFill>
              </a:rPr>
              <a:t> II &gt;7 cm, III, </a:t>
            </a:r>
            <a:r>
              <a:rPr lang="es-ES" b="1" u="sng" dirty="0" err="1">
                <a:solidFill>
                  <a:srgbClr val="FF0000"/>
                </a:solidFill>
              </a:rPr>
              <a:t>Iva</a:t>
            </a:r>
            <a:endParaRPr lang="es-ES" b="1" u="sng" dirty="0">
              <a:solidFill>
                <a:srgbClr val="FF0000"/>
              </a:solidFill>
            </a:endParaRPr>
          </a:p>
          <a:p>
            <a:r>
              <a:rPr lang="es-ES" dirty="0"/>
              <a:t>Quimioterapia (basada en Platino)+ Radioterapia</a:t>
            </a:r>
          </a:p>
          <a:p>
            <a:r>
              <a:rPr lang="es-ES" dirty="0"/>
              <a:t>Disminuye riesgo de recidiva 30-50 %</a:t>
            </a:r>
          </a:p>
          <a:p>
            <a:endParaRPr lang="es-ES" b="1" u="sng" dirty="0">
              <a:solidFill>
                <a:srgbClr val="FF0000"/>
              </a:solidFill>
            </a:endParaRPr>
          </a:p>
          <a:p>
            <a:pPr marL="0" indent="0">
              <a:buNone/>
            </a:pPr>
            <a:r>
              <a:rPr lang="es-ES" b="1" u="sng" dirty="0" err="1" smtClean="0">
                <a:solidFill>
                  <a:srgbClr val="FF0000"/>
                </a:solidFill>
              </a:rPr>
              <a:t>Estadíos</a:t>
            </a:r>
            <a:r>
              <a:rPr lang="es-ES" b="1" u="sng" dirty="0" smtClean="0">
                <a:solidFill>
                  <a:srgbClr val="FF0000"/>
                </a:solidFill>
              </a:rPr>
              <a:t> </a:t>
            </a:r>
            <a:r>
              <a:rPr lang="es-ES" b="1" u="sng" dirty="0" err="1">
                <a:solidFill>
                  <a:srgbClr val="FF0000"/>
                </a:solidFill>
              </a:rPr>
              <a:t>IVb</a:t>
            </a:r>
            <a:r>
              <a:rPr lang="es-ES" b="1" u="sng" dirty="0">
                <a:solidFill>
                  <a:srgbClr val="FF0000"/>
                </a:solidFill>
              </a:rPr>
              <a:t> - Recurrente </a:t>
            </a:r>
            <a:endParaRPr lang="es-ES" b="1" u="sng" dirty="0" smtClean="0">
              <a:solidFill>
                <a:srgbClr val="FF0000"/>
              </a:solidFill>
            </a:endParaRPr>
          </a:p>
          <a:p>
            <a:r>
              <a:rPr lang="es-ES" dirty="0"/>
              <a:t>Quimioterapia paliativa (Platino + </a:t>
            </a:r>
            <a:r>
              <a:rPr lang="es-ES" dirty="0" err="1"/>
              <a:t>Paclitaxel</a:t>
            </a:r>
            <a:r>
              <a:rPr lang="es-ES" dirty="0"/>
              <a:t> o Platino + </a:t>
            </a:r>
            <a:r>
              <a:rPr lang="es-ES" dirty="0" err="1"/>
              <a:t>Topotecán</a:t>
            </a:r>
            <a:r>
              <a:rPr lang="es-ES" dirty="0"/>
              <a:t>)</a:t>
            </a:r>
          </a:p>
          <a:p>
            <a:endParaRPr lang="es-ES" b="1" u="sng" dirty="0">
              <a:solidFill>
                <a:srgbClr val="FF0000"/>
              </a:solidFill>
            </a:endParaRPr>
          </a:p>
          <a:p>
            <a:endParaRPr lang="es-ES" dirty="0"/>
          </a:p>
        </p:txBody>
      </p:sp>
    </p:spTree>
    <p:extLst>
      <p:ext uri="{BB962C8B-B14F-4D97-AF65-F5344CB8AC3E}">
        <p14:creationId xmlns:p14="http://schemas.microsoft.com/office/powerpoint/2010/main" val="354977589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solidFill>
                <a:schemeClr val="tx1"/>
              </a:solidFill>
            </a:endParaRPr>
          </a:p>
        </p:txBody>
      </p:sp>
      <p:sp>
        <p:nvSpPr>
          <p:cNvPr id="3" name="Subtitle 2"/>
          <p:cNvSpPr>
            <a:spLocks noGrp="1"/>
          </p:cNvSpPr>
          <p:nvPr>
            <p:ph type="subTitle" idx="1"/>
          </p:nvPr>
        </p:nvSpPr>
        <p:spPr/>
        <p:txBody>
          <a:bodyPr/>
          <a:lstStyle/>
          <a:p>
            <a:endParaRPr lang="en-US"/>
          </a:p>
        </p:txBody>
      </p:sp>
      <p:pic>
        <p:nvPicPr>
          <p:cNvPr id="4" name="Picture 3" descr="Blair10"/>
          <p:cNvPicPr>
            <a:picLocks noChangeAspect="1"/>
          </p:cNvPicPr>
          <p:nvPr/>
        </p:nvPicPr>
        <p:blipFill rotWithShape="1">
          <a:blip r:embed="rId2">
            <a:extLst>
              <a:ext uri="{28A0092B-C50C-407E-A947-70E740481C1C}">
                <a14:useLocalDpi xmlns:a14="http://schemas.microsoft.com/office/drawing/2010/main" val="0"/>
              </a:ext>
            </a:extLst>
          </a:blip>
          <a:srcRect l="-7186" r="7186"/>
          <a:stretch/>
        </p:blipFill>
        <p:spPr bwMode="auto">
          <a:xfrm>
            <a:off x="-721041" y="0"/>
            <a:ext cx="9851969"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3068960"/>
            <a:ext cx="8677590" cy="1323439"/>
          </a:xfrm>
          <a:prstGeom prst="rect">
            <a:avLst/>
          </a:prstGeom>
          <a:solidFill>
            <a:srgbClr val="76004F">
              <a:alpha val="49000"/>
            </a:srgbClr>
          </a:solidFill>
        </p:spPr>
        <p:txBody>
          <a:bodyPr wrap="square" rtlCol="0">
            <a:spAutoFit/>
          </a:bodyPr>
          <a:lstStyle/>
          <a:p>
            <a:pPr algn="ctr"/>
            <a:r>
              <a:rPr lang="en-US" sz="4000" b="1" dirty="0" err="1" smtClean="0">
                <a:solidFill>
                  <a:schemeClr val="bg1"/>
                </a:solidFill>
                <a:effectLst>
                  <a:outerShdw blurRad="50800" dist="38100" dir="2700000" algn="tl" rotWithShape="0">
                    <a:prstClr val="black">
                      <a:alpha val="40000"/>
                    </a:prstClr>
                  </a:outerShdw>
                </a:effectLst>
                <a:latin typeface="Calibri"/>
                <a:cs typeface="Calibri"/>
              </a:rPr>
              <a:t>C</a:t>
            </a:r>
            <a:r>
              <a:rPr lang="en-US" sz="4000" b="1" dirty="0" err="1" smtClean="0">
                <a:solidFill>
                  <a:schemeClr val="bg1"/>
                </a:solidFill>
                <a:effectLst>
                  <a:outerShdw blurRad="50800" dist="38100" dir="2700000" algn="tl" rotWithShape="0">
                    <a:prstClr val="black">
                      <a:alpha val="40000"/>
                    </a:prstClr>
                  </a:outerShdw>
                </a:effectLst>
                <a:latin typeface="Calibri"/>
                <a:cs typeface="Calibri"/>
              </a:rPr>
              <a:t>áncer</a:t>
            </a:r>
            <a:r>
              <a:rPr lang="en-US" sz="4000" b="1" dirty="0" smtClean="0">
                <a:solidFill>
                  <a:schemeClr val="bg1"/>
                </a:solidFill>
                <a:effectLst>
                  <a:outerShdw blurRad="50800" dist="38100" dir="2700000" algn="tl" rotWithShape="0">
                    <a:prstClr val="black">
                      <a:alpha val="40000"/>
                    </a:prstClr>
                  </a:outerShdw>
                </a:effectLst>
                <a:latin typeface="Calibri"/>
                <a:cs typeface="Calibri"/>
              </a:rPr>
              <a:t> de </a:t>
            </a:r>
            <a:r>
              <a:rPr lang="en-US" sz="4000" b="1" dirty="0" err="1" smtClean="0">
                <a:solidFill>
                  <a:schemeClr val="bg1"/>
                </a:solidFill>
                <a:effectLst>
                  <a:outerShdw blurRad="50800" dist="38100" dir="2700000" algn="tl" rotWithShape="0">
                    <a:prstClr val="black">
                      <a:alpha val="40000"/>
                    </a:prstClr>
                  </a:outerShdw>
                </a:effectLst>
                <a:latin typeface="Calibri"/>
                <a:cs typeface="Calibri"/>
              </a:rPr>
              <a:t>Ovario</a:t>
            </a:r>
            <a:endParaRPr lang="en-US" sz="4000" b="1" dirty="0" smtClean="0">
              <a:solidFill>
                <a:schemeClr val="bg1"/>
              </a:solidFill>
              <a:effectLst>
                <a:outerShdw blurRad="50800" dist="38100" dir="2700000" algn="tl" rotWithShape="0">
                  <a:prstClr val="black">
                    <a:alpha val="40000"/>
                  </a:prstClr>
                </a:outerShdw>
              </a:effectLst>
              <a:latin typeface="Calibri"/>
              <a:cs typeface="Calibri"/>
            </a:endParaRPr>
          </a:p>
          <a:p>
            <a:pPr algn="ctr"/>
            <a:r>
              <a:rPr lang="en-US" sz="4000" b="1" dirty="0" smtClean="0">
                <a:solidFill>
                  <a:schemeClr val="bg1"/>
                </a:solidFill>
                <a:effectLst>
                  <a:outerShdw blurRad="50800" dist="38100" dir="2700000" algn="tl" rotWithShape="0">
                    <a:prstClr val="black">
                      <a:alpha val="40000"/>
                    </a:prstClr>
                  </a:outerShdw>
                </a:effectLst>
                <a:latin typeface="Calibri"/>
                <a:cs typeface="Calibri"/>
              </a:rPr>
              <a:t>(</a:t>
            </a:r>
            <a:r>
              <a:rPr lang="en-US" sz="4000" b="1" dirty="0" err="1" smtClean="0">
                <a:solidFill>
                  <a:schemeClr val="bg1"/>
                </a:solidFill>
                <a:effectLst>
                  <a:outerShdw blurRad="50800" dist="38100" dir="2700000" algn="tl" rotWithShape="0">
                    <a:prstClr val="black">
                      <a:alpha val="40000"/>
                    </a:prstClr>
                  </a:outerShdw>
                </a:effectLst>
                <a:latin typeface="Calibri"/>
                <a:cs typeface="Calibri"/>
              </a:rPr>
              <a:t>Tumores</a:t>
            </a:r>
            <a:r>
              <a:rPr lang="en-US" sz="4000" b="1" dirty="0" smtClean="0">
                <a:solidFill>
                  <a:schemeClr val="bg1"/>
                </a:solidFill>
                <a:effectLst>
                  <a:outerShdw blurRad="50800" dist="38100" dir="2700000" algn="tl" rotWithShape="0">
                    <a:prstClr val="black">
                      <a:alpha val="40000"/>
                    </a:prstClr>
                  </a:outerShdw>
                </a:effectLst>
                <a:latin typeface="Calibri"/>
                <a:cs typeface="Calibri"/>
              </a:rPr>
              <a:t> </a:t>
            </a:r>
            <a:r>
              <a:rPr lang="en-US" sz="4000" b="1" dirty="0" err="1" smtClean="0">
                <a:solidFill>
                  <a:schemeClr val="bg1"/>
                </a:solidFill>
                <a:effectLst>
                  <a:outerShdw blurRad="50800" dist="38100" dir="2700000" algn="tl" rotWithShape="0">
                    <a:prstClr val="black">
                      <a:alpha val="40000"/>
                    </a:prstClr>
                  </a:outerShdw>
                </a:effectLst>
                <a:latin typeface="Calibri"/>
                <a:cs typeface="Calibri"/>
              </a:rPr>
              <a:t>Epiteliales</a:t>
            </a:r>
            <a:r>
              <a:rPr lang="en-US" sz="4000" b="1" dirty="0" smtClean="0">
                <a:solidFill>
                  <a:schemeClr val="bg1"/>
                </a:solidFill>
                <a:effectLst>
                  <a:outerShdw blurRad="50800" dist="38100" dir="2700000" algn="tl" rotWithShape="0">
                    <a:prstClr val="black">
                      <a:alpha val="40000"/>
                    </a:prstClr>
                  </a:outerShdw>
                </a:effectLst>
                <a:latin typeface="Calibri"/>
                <a:cs typeface="Calibri"/>
              </a:rPr>
              <a:t> </a:t>
            </a:r>
            <a:r>
              <a:rPr lang="en-US" sz="4000" b="1" dirty="0" err="1" smtClean="0">
                <a:solidFill>
                  <a:schemeClr val="bg1"/>
                </a:solidFill>
                <a:effectLst>
                  <a:outerShdw blurRad="50800" dist="38100" dir="2700000" algn="tl" rotWithShape="0">
                    <a:prstClr val="black">
                      <a:alpha val="40000"/>
                    </a:prstClr>
                  </a:outerShdw>
                </a:effectLst>
                <a:latin typeface="Calibri"/>
                <a:cs typeface="Calibri"/>
              </a:rPr>
              <a:t>Malignos</a:t>
            </a:r>
            <a:r>
              <a:rPr lang="en-US" sz="4000" b="1" dirty="0" smtClean="0">
                <a:solidFill>
                  <a:schemeClr val="bg1"/>
                </a:solidFill>
                <a:effectLst>
                  <a:outerShdw blurRad="50800" dist="38100" dir="2700000" algn="tl" rotWithShape="0">
                    <a:prstClr val="black">
                      <a:alpha val="40000"/>
                    </a:prstClr>
                  </a:outerShdw>
                </a:effectLst>
                <a:latin typeface="Calibri"/>
                <a:cs typeface="Calibri"/>
              </a:rPr>
              <a:t>)</a:t>
            </a:r>
            <a:endParaRPr lang="en-US" sz="4000" b="1" dirty="0" smtClean="0">
              <a:solidFill>
                <a:schemeClr val="bg1"/>
              </a:solidFill>
              <a:effectLst>
                <a:outerShdw blurRad="50800" dist="38100" dir="2700000" algn="tl" rotWithShape="0">
                  <a:prstClr val="black">
                    <a:alpha val="40000"/>
                  </a:prstClr>
                </a:outerShdw>
              </a:effectLst>
              <a:latin typeface="Calibri"/>
              <a:cs typeface="Calibri"/>
            </a:endParaRPr>
          </a:p>
        </p:txBody>
      </p:sp>
      <p:sp>
        <p:nvSpPr>
          <p:cNvPr id="6" name="TextBox 5"/>
          <p:cNvSpPr txBox="1"/>
          <p:nvPr/>
        </p:nvSpPr>
        <p:spPr>
          <a:xfrm>
            <a:off x="4479676" y="5372607"/>
            <a:ext cx="184666" cy="461665"/>
          </a:xfrm>
          <a:prstGeom prst="rect">
            <a:avLst/>
          </a:prstGeom>
          <a:solidFill>
            <a:srgbClr val="76004F">
              <a:alpha val="49000"/>
            </a:srgbClr>
          </a:solidFill>
        </p:spPr>
        <p:txBody>
          <a:bodyPr wrap="none" rtlCol="0">
            <a:spAutoFit/>
          </a:bodyPr>
          <a:lstStyle/>
          <a:p>
            <a:pPr algn="ctr"/>
            <a:endParaRPr lang="en-US" sz="2400" b="1" dirty="0" smtClean="0">
              <a:effectLst>
                <a:outerShdw blurRad="50800" dist="38100" dir="2700000" algn="tl" rotWithShape="0">
                  <a:prstClr val="black">
                    <a:alpha val="40000"/>
                  </a:prstClr>
                </a:outerShdw>
              </a:effectLst>
              <a:latin typeface="Calibri"/>
              <a:cs typeface="Calibri"/>
            </a:endParaRPr>
          </a:p>
        </p:txBody>
      </p:sp>
    </p:spTree>
    <p:extLst>
      <p:ext uri="{BB962C8B-B14F-4D97-AF65-F5344CB8AC3E}">
        <p14:creationId xmlns:p14="http://schemas.microsoft.com/office/powerpoint/2010/main" val="5053083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8229600" cy="706090"/>
          </a:xfrm>
        </p:spPr>
        <p:txBody>
          <a:bodyPr>
            <a:normAutofit fontScale="90000"/>
          </a:bodyPr>
          <a:lstStyle/>
          <a:p>
            <a:pPr eaLnBrk="1" hangingPunct="1"/>
            <a:r>
              <a:rPr lang="es-CO" sz="2400" dirty="0"/>
              <a:t>Cáncer de ovario en el mundo</a:t>
            </a:r>
            <a:br>
              <a:rPr lang="es-CO" sz="2400" dirty="0"/>
            </a:br>
            <a:r>
              <a:rPr lang="es-CO" sz="2400" dirty="0"/>
              <a:t>Incidencia y mortalidad 2008</a:t>
            </a:r>
            <a:endParaRPr lang="en-US" sz="2400" dirty="0"/>
          </a:p>
        </p:txBody>
      </p:sp>
      <p:pic>
        <p:nvPicPr>
          <p:cNvPr id="5123" name="Picture 3" descr="GLOBOCAN_BP_65403595"/>
          <p:cNvPicPr>
            <a:picLocks noChangeAspect="1" noChangeArrowheads="1"/>
          </p:cNvPicPr>
          <p:nvPr/>
        </p:nvPicPr>
        <p:blipFill>
          <a:blip r:embed="rId3"/>
          <a:srcRect/>
          <a:stretch>
            <a:fillRect/>
          </a:stretch>
        </p:blipFill>
        <p:spPr bwMode="auto">
          <a:xfrm>
            <a:off x="611188" y="1052513"/>
            <a:ext cx="7921625" cy="4921250"/>
          </a:xfrm>
          <a:prstGeom prst="rect">
            <a:avLst/>
          </a:prstGeom>
          <a:noFill/>
          <a:ln w="9525">
            <a:noFill/>
            <a:miter lim="800000"/>
            <a:headEnd/>
            <a:tailEnd/>
          </a:ln>
        </p:spPr>
      </p:pic>
      <p:sp>
        <p:nvSpPr>
          <p:cNvPr id="5124" name="AutoShape 4"/>
          <p:cNvSpPr>
            <a:spLocks/>
          </p:cNvSpPr>
          <p:nvPr/>
        </p:nvSpPr>
        <p:spPr bwMode="auto">
          <a:xfrm>
            <a:off x="2484438" y="1568450"/>
            <a:ext cx="5400675" cy="1284288"/>
          </a:xfrm>
          <a:prstGeom prst="borderCallout3">
            <a:avLst>
              <a:gd name="adj1" fmla="val 8898"/>
              <a:gd name="adj2" fmla="val -1412"/>
              <a:gd name="adj3" fmla="val 8898"/>
              <a:gd name="adj4" fmla="val -6319"/>
              <a:gd name="adj5" fmla="val 82449"/>
              <a:gd name="adj6" fmla="val -6319"/>
              <a:gd name="adj7" fmla="val 182569"/>
              <a:gd name="adj8" fmla="val 11699"/>
            </a:avLst>
          </a:prstGeom>
          <a:solidFill>
            <a:srgbClr val="FF0000"/>
          </a:solidFill>
          <a:ln w="28575">
            <a:solidFill>
              <a:srgbClr val="FF0000"/>
            </a:solidFill>
            <a:miter lim="800000"/>
            <a:headEnd/>
            <a:tailEnd/>
          </a:ln>
        </p:spPr>
        <p:txBody>
          <a:bodyPr>
            <a:prstTxWarp prst="textNoShape">
              <a:avLst/>
            </a:prstTxWarp>
          </a:bodyPr>
          <a:lstStyle/>
          <a:p>
            <a:r>
              <a:rPr lang="es-ES" sz="1600" b="1">
                <a:solidFill>
                  <a:schemeClr val="bg1"/>
                </a:solidFill>
                <a:cs typeface="Arial Unicode MS" charset="0"/>
              </a:rPr>
              <a:t>6.3</a:t>
            </a:r>
            <a:r>
              <a:rPr lang="es-ES" sz="1600">
                <a:solidFill>
                  <a:schemeClr val="bg1"/>
                </a:solidFill>
                <a:cs typeface="Arial Unicode MS" charset="0"/>
              </a:rPr>
              <a:t> casos por cada 100.000 mujeres</a:t>
            </a:r>
          </a:p>
          <a:p>
            <a:r>
              <a:rPr lang="es-ES" sz="1600" b="1">
                <a:solidFill>
                  <a:schemeClr val="bg1"/>
                </a:solidFill>
                <a:cs typeface="Arial Unicode MS" charset="0"/>
              </a:rPr>
              <a:t>7°</a:t>
            </a:r>
            <a:r>
              <a:rPr lang="es-ES" sz="1600">
                <a:solidFill>
                  <a:schemeClr val="bg1"/>
                </a:solidFill>
                <a:cs typeface="Arial Unicode MS" charset="0"/>
              </a:rPr>
              <a:t> lugar en incidencia</a:t>
            </a:r>
          </a:p>
          <a:p>
            <a:r>
              <a:rPr lang="es-ES" sz="1600" b="1">
                <a:solidFill>
                  <a:schemeClr val="bg1"/>
                </a:solidFill>
                <a:cs typeface="Arial Unicode MS" charset="0"/>
              </a:rPr>
              <a:t>4%</a:t>
            </a:r>
            <a:r>
              <a:rPr lang="es-ES" sz="1600">
                <a:solidFill>
                  <a:schemeClr val="bg1"/>
                </a:solidFill>
                <a:cs typeface="Arial Unicode MS" charset="0"/>
              </a:rPr>
              <a:t> de todos los cánceres en la mujer</a:t>
            </a:r>
          </a:p>
          <a:p>
            <a:r>
              <a:rPr lang="es-ES" sz="1600" b="1">
                <a:solidFill>
                  <a:schemeClr val="bg1"/>
                </a:solidFill>
                <a:cs typeface="Arial Unicode MS" charset="0"/>
              </a:rPr>
              <a:t>1 entre 55</a:t>
            </a:r>
            <a:r>
              <a:rPr lang="es-ES" sz="1600">
                <a:solidFill>
                  <a:schemeClr val="bg1"/>
                </a:solidFill>
                <a:cs typeface="Arial Unicode MS" charset="0"/>
              </a:rPr>
              <a:t>: riesgo de una mujer de OC a lo largo de la vida (1.8%)</a:t>
            </a:r>
            <a:endParaRPr lang="en-US" sz="1600">
              <a:solidFill>
                <a:schemeClr val="bg1"/>
              </a:solidFill>
              <a:cs typeface="Arial Unicode MS" charset="0"/>
            </a:endParaRPr>
          </a:p>
        </p:txBody>
      </p:sp>
      <p:sp>
        <p:nvSpPr>
          <p:cNvPr id="5125" name="AutoShape 5"/>
          <p:cNvSpPr>
            <a:spLocks/>
          </p:cNvSpPr>
          <p:nvPr/>
        </p:nvSpPr>
        <p:spPr bwMode="auto">
          <a:xfrm>
            <a:off x="3348038" y="2995613"/>
            <a:ext cx="4522787" cy="865187"/>
          </a:xfrm>
          <a:prstGeom prst="borderCallout3">
            <a:avLst>
              <a:gd name="adj1" fmla="val 13213"/>
              <a:gd name="adj2" fmla="val -1685"/>
              <a:gd name="adj3" fmla="val 13213"/>
              <a:gd name="adj4" fmla="val -5509"/>
              <a:gd name="adj5" fmla="val 41102"/>
              <a:gd name="adj6" fmla="val -5509"/>
              <a:gd name="adj7" fmla="val 127523"/>
              <a:gd name="adj8" fmla="val -2037"/>
            </a:avLst>
          </a:prstGeom>
          <a:solidFill>
            <a:srgbClr val="0099CC"/>
          </a:solidFill>
          <a:ln w="28575">
            <a:solidFill>
              <a:srgbClr val="0099CC"/>
            </a:solidFill>
            <a:miter lim="800000"/>
            <a:headEnd/>
            <a:tailEnd/>
          </a:ln>
        </p:spPr>
        <p:txBody>
          <a:bodyPr>
            <a:prstTxWarp prst="textNoShape">
              <a:avLst/>
            </a:prstTxWarp>
          </a:bodyPr>
          <a:lstStyle/>
          <a:p>
            <a:r>
              <a:rPr lang="es-CO" sz="1600" b="1">
                <a:solidFill>
                  <a:schemeClr val="bg1"/>
                </a:solidFill>
                <a:cs typeface="Arial Unicode MS" charset="0"/>
              </a:rPr>
              <a:t>3.8</a:t>
            </a:r>
            <a:r>
              <a:rPr lang="es-CO" sz="1600">
                <a:solidFill>
                  <a:schemeClr val="bg1"/>
                </a:solidFill>
                <a:cs typeface="Arial Unicode MS" charset="0"/>
              </a:rPr>
              <a:t> muertes por cada 100.000 mujeres</a:t>
            </a:r>
          </a:p>
          <a:p>
            <a:r>
              <a:rPr lang="es-CO" sz="1600" b="1">
                <a:solidFill>
                  <a:schemeClr val="bg1"/>
                </a:solidFill>
                <a:cs typeface="Arial Unicode MS" charset="0"/>
              </a:rPr>
              <a:t>7°</a:t>
            </a:r>
            <a:r>
              <a:rPr lang="es-CO" sz="1600">
                <a:solidFill>
                  <a:schemeClr val="bg1"/>
                </a:solidFill>
                <a:cs typeface="Arial Unicode MS" charset="0"/>
              </a:rPr>
              <a:t> lugar en mortalidad</a:t>
            </a:r>
          </a:p>
          <a:p>
            <a:r>
              <a:rPr lang="es-CO" sz="1600" b="1">
                <a:solidFill>
                  <a:schemeClr val="bg1"/>
                </a:solidFill>
                <a:cs typeface="Arial Unicode MS" charset="0"/>
              </a:rPr>
              <a:t>6%</a:t>
            </a:r>
            <a:r>
              <a:rPr lang="es-CO" sz="1600">
                <a:solidFill>
                  <a:schemeClr val="bg1"/>
                </a:solidFill>
                <a:cs typeface="Arial Unicode MS" charset="0"/>
              </a:rPr>
              <a:t> de las muertes por cáncer en la mujer</a:t>
            </a:r>
            <a:endParaRPr lang="en-US" sz="1600">
              <a:solidFill>
                <a:schemeClr val="bg1"/>
              </a:solidFill>
              <a:cs typeface="Arial Unicode MS" charset="0"/>
            </a:endParaRPr>
          </a:p>
        </p:txBody>
      </p:sp>
      <p:grpSp>
        <p:nvGrpSpPr>
          <p:cNvPr id="2" name="Group 6"/>
          <p:cNvGrpSpPr>
            <a:grpSpLocks/>
          </p:cNvGrpSpPr>
          <p:nvPr/>
        </p:nvGrpSpPr>
        <p:grpSpPr bwMode="auto">
          <a:xfrm>
            <a:off x="2700338" y="4581525"/>
            <a:ext cx="647700" cy="288925"/>
            <a:chOff x="1474" y="2976"/>
            <a:chExt cx="522" cy="199"/>
          </a:xfrm>
        </p:grpSpPr>
        <p:pic>
          <p:nvPicPr>
            <p:cNvPr id="5127" name="Picture 7"/>
            <p:cNvPicPr>
              <a:picLocks noChangeAspect="1" noChangeArrowheads="1"/>
            </p:cNvPicPr>
            <p:nvPr/>
          </p:nvPicPr>
          <p:blipFill>
            <a:blip r:embed="rId4"/>
            <a:srcRect/>
            <a:stretch>
              <a:fillRect/>
            </a:stretch>
          </p:blipFill>
          <p:spPr bwMode="auto">
            <a:xfrm rot="-2537128">
              <a:off x="1474" y="2976"/>
              <a:ext cx="522" cy="199"/>
            </a:xfrm>
            <a:prstGeom prst="rect">
              <a:avLst/>
            </a:prstGeom>
            <a:noFill/>
            <a:ln w="9525">
              <a:noFill/>
              <a:miter lim="800000"/>
              <a:headEnd/>
              <a:tailEnd/>
            </a:ln>
          </p:spPr>
        </p:pic>
        <p:sp>
          <p:nvSpPr>
            <p:cNvPr id="5128" name="Rectangle 8"/>
            <p:cNvSpPr>
              <a:spLocks noChangeArrowheads="1"/>
            </p:cNvSpPr>
            <p:nvPr/>
          </p:nvSpPr>
          <p:spPr bwMode="auto">
            <a:xfrm rot="-2656862">
              <a:off x="1519" y="3026"/>
              <a:ext cx="408" cy="87"/>
            </a:xfrm>
            <a:prstGeom prst="rect">
              <a:avLst/>
            </a:prstGeom>
            <a:noFill/>
            <a:ln w="28575">
              <a:noFill/>
              <a:miter lim="800000"/>
              <a:headEnd/>
              <a:tailEnd/>
            </a:ln>
          </p:spPr>
          <p:txBody>
            <a:bodyPr wrap="none" anchor="ctr">
              <a:prstTxWarp prst="textNoShape">
                <a:avLst/>
              </a:prstTxWarp>
            </a:bodyPr>
            <a:lstStyle/>
            <a:p>
              <a:pPr algn="ctr"/>
              <a:r>
                <a:rPr lang="es-CO" sz="1200" b="1">
                  <a:solidFill>
                    <a:schemeClr val="bg1"/>
                  </a:solidFill>
                  <a:cs typeface="Arial Unicode MS" charset="0"/>
                </a:rPr>
                <a:t>Ovario</a:t>
              </a:r>
              <a:endParaRPr lang="en-US" sz="1200" b="1">
                <a:solidFill>
                  <a:schemeClr val="bg1"/>
                </a:solidFill>
                <a:cs typeface="Arial Unicode MS" charset="0"/>
              </a:endParaRPr>
            </a:p>
          </p:txBody>
        </p:sp>
      </p:grpSp>
    </p:spTree>
    <p:extLst>
      <p:ext uri="{BB962C8B-B14F-4D97-AF65-F5344CB8AC3E}">
        <p14:creationId xmlns:p14="http://schemas.microsoft.com/office/powerpoint/2010/main" val="16590949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74638"/>
            <a:ext cx="8229600" cy="706090"/>
          </a:xfrm>
        </p:spPr>
        <p:txBody>
          <a:bodyPr>
            <a:normAutofit fontScale="90000"/>
          </a:bodyPr>
          <a:lstStyle/>
          <a:p>
            <a:pPr eaLnBrk="1" hangingPunct="1"/>
            <a:r>
              <a:rPr lang="es-CO" sz="2400" dirty="0"/>
              <a:t>Cáncer de ovario en Colombia</a:t>
            </a:r>
            <a:br>
              <a:rPr lang="es-CO" sz="2400" dirty="0"/>
            </a:br>
            <a:r>
              <a:rPr lang="es-CO" sz="2400" dirty="0"/>
              <a:t>Incidencia y mortalidad 2008</a:t>
            </a:r>
            <a:endParaRPr lang="en-US" sz="2400" dirty="0"/>
          </a:p>
        </p:txBody>
      </p:sp>
      <p:pic>
        <p:nvPicPr>
          <p:cNvPr id="6147" name="Picture 3" descr="GLOBOCAN_BP_7351778"/>
          <p:cNvPicPr>
            <a:picLocks noChangeAspect="1" noChangeArrowheads="1"/>
          </p:cNvPicPr>
          <p:nvPr/>
        </p:nvPicPr>
        <p:blipFill>
          <a:blip r:embed="rId3"/>
          <a:srcRect/>
          <a:stretch>
            <a:fillRect/>
          </a:stretch>
        </p:blipFill>
        <p:spPr bwMode="auto">
          <a:xfrm>
            <a:off x="611188" y="1125538"/>
            <a:ext cx="7921625" cy="4826000"/>
          </a:xfrm>
          <a:prstGeom prst="rect">
            <a:avLst/>
          </a:prstGeom>
          <a:noFill/>
          <a:ln w="9525">
            <a:noFill/>
            <a:miter lim="800000"/>
            <a:headEnd/>
            <a:tailEnd/>
          </a:ln>
        </p:spPr>
      </p:pic>
      <p:sp>
        <p:nvSpPr>
          <p:cNvPr id="6148" name="AutoShape 4"/>
          <p:cNvSpPr>
            <a:spLocks noChangeArrowheads="1"/>
          </p:cNvSpPr>
          <p:nvPr/>
        </p:nvSpPr>
        <p:spPr bwMode="auto">
          <a:xfrm>
            <a:off x="2339975" y="2133600"/>
            <a:ext cx="1295400" cy="647700"/>
          </a:xfrm>
          <a:prstGeom prst="wedgeRoundRectCallout">
            <a:avLst>
              <a:gd name="adj1" fmla="val 12009"/>
              <a:gd name="adj2" fmla="val 211273"/>
              <a:gd name="adj3" fmla="val 16667"/>
            </a:avLst>
          </a:prstGeom>
          <a:solidFill>
            <a:srgbClr val="FF0000"/>
          </a:solidFill>
          <a:ln w="9525">
            <a:solidFill>
              <a:srgbClr val="FF0000"/>
            </a:solidFill>
            <a:miter lim="800000"/>
            <a:headEnd/>
            <a:tailEnd/>
          </a:ln>
        </p:spPr>
        <p:txBody>
          <a:bodyPr>
            <a:prstTxWarp prst="textNoShape">
              <a:avLst/>
            </a:prstTxWarp>
          </a:bodyPr>
          <a:lstStyle/>
          <a:p>
            <a:pPr algn="ctr"/>
            <a:r>
              <a:rPr lang="es-CO" sz="1600">
                <a:solidFill>
                  <a:schemeClr val="bg1"/>
                </a:solidFill>
                <a:cs typeface="Arial Unicode MS" charset="0"/>
              </a:rPr>
              <a:t>7° lugar en incidencia</a:t>
            </a:r>
            <a:endParaRPr lang="en-US" sz="1600">
              <a:solidFill>
                <a:schemeClr val="bg1"/>
              </a:solidFill>
              <a:cs typeface="Arial Unicode MS" charset="0"/>
            </a:endParaRPr>
          </a:p>
        </p:txBody>
      </p:sp>
      <p:sp>
        <p:nvSpPr>
          <p:cNvPr id="6149" name="AutoShape 5"/>
          <p:cNvSpPr>
            <a:spLocks noChangeArrowheads="1"/>
          </p:cNvSpPr>
          <p:nvPr/>
        </p:nvSpPr>
        <p:spPr bwMode="auto">
          <a:xfrm>
            <a:off x="3708400" y="2133600"/>
            <a:ext cx="1295400" cy="647700"/>
          </a:xfrm>
          <a:prstGeom prst="wedgeRoundRectCallout">
            <a:avLst>
              <a:gd name="adj1" fmla="val -81861"/>
              <a:gd name="adj2" fmla="val 246569"/>
              <a:gd name="adj3" fmla="val 16667"/>
            </a:avLst>
          </a:prstGeom>
          <a:solidFill>
            <a:srgbClr val="0099CC"/>
          </a:solidFill>
          <a:ln w="9525">
            <a:solidFill>
              <a:srgbClr val="0099CC"/>
            </a:solidFill>
            <a:miter lim="800000"/>
            <a:headEnd/>
            <a:tailEnd/>
          </a:ln>
        </p:spPr>
        <p:txBody>
          <a:bodyPr>
            <a:prstTxWarp prst="textNoShape">
              <a:avLst/>
            </a:prstTxWarp>
          </a:bodyPr>
          <a:lstStyle/>
          <a:p>
            <a:pPr algn="ctr"/>
            <a:r>
              <a:rPr lang="es-CO" sz="1600">
                <a:solidFill>
                  <a:schemeClr val="bg1"/>
                </a:solidFill>
                <a:cs typeface="Arial Unicode MS" charset="0"/>
              </a:rPr>
              <a:t>7° lugar en mortalidad</a:t>
            </a:r>
            <a:endParaRPr lang="en-US" sz="1600">
              <a:solidFill>
                <a:schemeClr val="bg1"/>
              </a:solidFill>
              <a:cs typeface="Arial Unicode MS" charset="0"/>
            </a:endParaRPr>
          </a:p>
        </p:txBody>
      </p:sp>
      <p:grpSp>
        <p:nvGrpSpPr>
          <p:cNvPr id="2" name="Group 6"/>
          <p:cNvGrpSpPr>
            <a:grpSpLocks/>
          </p:cNvGrpSpPr>
          <p:nvPr/>
        </p:nvGrpSpPr>
        <p:grpSpPr bwMode="auto">
          <a:xfrm>
            <a:off x="2628900" y="4651375"/>
            <a:ext cx="647700" cy="288925"/>
            <a:chOff x="1474" y="2976"/>
            <a:chExt cx="522" cy="199"/>
          </a:xfrm>
        </p:grpSpPr>
        <p:pic>
          <p:nvPicPr>
            <p:cNvPr id="6151" name="Picture 7"/>
            <p:cNvPicPr>
              <a:picLocks noChangeAspect="1" noChangeArrowheads="1"/>
            </p:cNvPicPr>
            <p:nvPr/>
          </p:nvPicPr>
          <p:blipFill>
            <a:blip r:embed="rId4"/>
            <a:srcRect/>
            <a:stretch>
              <a:fillRect/>
            </a:stretch>
          </p:blipFill>
          <p:spPr bwMode="auto">
            <a:xfrm rot="-2537128">
              <a:off x="1474" y="2976"/>
              <a:ext cx="522" cy="199"/>
            </a:xfrm>
            <a:prstGeom prst="rect">
              <a:avLst/>
            </a:prstGeom>
            <a:noFill/>
            <a:ln w="9525">
              <a:noFill/>
              <a:miter lim="800000"/>
              <a:headEnd/>
              <a:tailEnd/>
            </a:ln>
          </p:spPr>
        </p:pic>
        <p:sp>
          <p:nvSpPr>
            <p:cNvPr id="6152" name="Rectangle 8"/>
            <p:cNvSpPr>
              <a:spLocks noChangeArrowheads="1"/>
            </p:cNvSpPr>
            <p:nvPr/>
          </p:nvSpPr>
          <p:spPr bwMode="auto">
            <a:xfrm rot="-2656862">
              <a:off x="1519" y="3026"/>
              <a:ext cx="408" cy="87"/>
            </a:xfrm>
            <a:prstGeom prst="rect">
              <a:avLst/>
            </a:prstGeom>
            <a:noFill/>
            <a:ln w="28575">
              <a:noFill/>
              <a:miter lim="800000"/>
              <a:headEnd/>
              <a:tailEnd/>
            </a:ln>
          </p:spPr>
          <p:txBody>
            <a:bodyPr wrap="none" anchor="ctr">
              <a:prstTxWarp prst="textNoShape">
                <a:avLst/>
              </a:prstTxWarp>
            </a:bodyPr>
            <a:lstStyle/>
            <a:p>
              <a:pPr algn="ctr"/>
              <a:r>
                <a:rPr lang="es-CO" sz="1200" b="1">
                  <a:solidFill>
                    <a:schemeClr val="bg1"/>
                  </a:solidFill>
                  <a:cs typeface="Arial Unicode MS" charset="0"/>
                </a:rPr>
                <a:t>Ovario</a:t>
              </a:r>
              <a:endParaRPr lang="en-US" sz="1200" b="1">
                <a:solidFill>
                  <a:schemeClr val="bg1"/>
                </a:solidFill>
                <a:cs typeface="Arial Unicode MS" charset="0"/>
              </a:endParaRPr>
            </a:p>
          </p:txBody>
        </p:sp>
      </p:grpSp>
    </p:spTree>
    <p:extLst>
      <p:ext uri="{BB962C8B-B14F-4D97-AF65-F5344CB8AC3E}">
        <p14:creationId xmlns:p14="http://schemas.microsoft.com/office/powerpoint/2010/main" val="4215080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9"/>
          <p:cNvSpPr>
            <a:spLocks noGrp="1" noChangeArrowheads="1"/>
          </p:cNvSpPr>
          <p:nvPr>
            <p:ph type="title" idx="4294967295"/>
          </p:nvPr>
        </p:nvSpPr>
        <p:spPr>
          <a:xfrm>
            <a:off x="457200" y="346646"/>
            <a:ext cx="8229600" cy="706090"/>
          </a:xfrm>
        </p:spPr>
        <p:txBody>
          <a:bodyPr>
            <a:normAutofit fontScale="90000"/>
          </a:bodyPr>
          <a:lstStyle/>
          <a:p>
            <a:pPr eaLnBrk="1" hangingPunct="1"/>
            <a:r>
              <a:rPr lang="en-GB" dirty="0"/>
              <a:t>Age and risk of ovarian cancer</a:t>
            </a:r>
          </a:p>
        </p:txBody>
      </p:sp>
      <p:sp>
        <p:nvSpPr>
          <p:cNvPr id="9219" name="Rectangle 10"/>
          <p:cNvSpPr>
            <a:spLocks noGrp="1" noChangeArrowheads="1"/>
          </p:cNvSpPr>
          <p:nvPr>
            <p:ph type="body" sz="half" idx="4294967295"/>
          </p:nvPr>
        </p:nvSpPr>
        <p:spPr>
          <a:xfrm>
            <a:off x="276225" y="5281613"/>
            <a:ext cx="8570913" cy="531812"/>
          </a:xfrm>
        </p:spPr>
        <p:txBody>
          <a:bodyPr/>
          <a:lstStyle/>
          <a:p>
            <a:pPr marL="0" indent="0" eaLnBrk="1" hangingPunct="1">
              <a:lnSpc>
                <a:spcPct val="90000"/>
              </a:lnSpc>
              <a:spcAft>
                <a:spcPct val="50000"/>
              </a:spcAft>
            </a:pPr>
            <a:r>
              <a:rPr lang="en-GB" sz="1800"/>
              <a:t>The average lifetime risk for ovarian cancer in developed countries is about one in 70</a:t>
            </a:r>
            <a:r>
              <a:rPr lang="en-GB" sz="1400" baseline="50000"/>
              <a:t>1</a:t>
            </a:r>
          </a:p>
        </p:txBody>
      </p:sp>
      <p:sp>
        <p:nvSpPr>
          <p:cNvPr id="9220" name="Text Box 11"/>
          <p:cNvSpPr txBox="1">
            <a:spLocks noChangeArrowheads="1"/>
          </p:cNvSpPr>
          <p:nvPr/>
        </p:nvSpPr>
        <p:spPr bwMode="auto">
          <a:xfrm>
            <a:off x="169863" y="6191250"/>
            <a:ext cx="6650037" cy="549275"/>
          </a:xfrm>
          <a:prstGeom prst="rect">
            <a:avLst/>
          </a:prstGeom>
          <a:noFill/>
          <a:ln w="9525">
            <a:noFill/>
            <a:miter lim="800000"/>
            <a:headEnd/>
            <a:tailEnd/>
          </a:ln>
        </p:spPr>
        <p:txBody>
          <a:bodyPr>
            <a:prstTxWarp prst="textNoShape">
              <a:avLst/>
            </a:prstTxWarp>
            <a:spAutoFit/>
          </a:bodyPr>
          <a:lstStyle/>
          <a:p>
            <a:r>
              <a:rPr lang="en-GB" sz="1000">
                <a:solidFill>
                  <a:schemeClr val="bg1"/>
                </a:solidFill>
                <a:cs typeface="Arial Unicode MS" charset="0"/>
              </a:rPr>
              <a:t>Incidence curve from CI5 (Cancer Incidence in Five Continents) Volume IX based on </a:t>
            </a:r>
            <a:br>
              <a:rPr lang="en-GB" sz="1000">
                <a:solidFill>
                  <a:schemeClr val="bg1"/>
                </a:solidFill>
                <a:cs typeface="Arial Unicode MS" charset="0"/>
              </a:rPr>
            </a:br>
            <a:r>
              <a:rPr lang="en-GB" sz="1000">
                <a:solidFill>
                  <a:schemeClr val="bg1"/>
                </a:solidFill>
                <a:cs typeface="Arial Unicode MS" charset="0"/>
              </a:rPr>
              <a:t>European Cancer Registries with data available for 1998–2002</a:t>
            </a:r>
          </a:p>
          <a:p>
            <a:r>
              <a:rPr lang="en-GB" sz="1000" b="1">
                <a:solidFill>
                  <a:schemeClr val="bg1"/>
                </a:solidFill>
                <a:cs typeface="Arial Unicode MS" charset="0"/>
              </a:rPr>
              <a:t>1</a:t>
            </a:r>
            <a:r>
              <a:rPr lang="en-GB" sz="1000">
                <a:solidFill>
                  <a:schemeClr val="bg1"/>
                </a:solidFill>
                <a:cs typeface="Arial Unicode MS" charset="0"/>
              </a:rPr>
              <a:t>. Garcia, et al. Global cancer facts and figures 2007. Atlanta: American Cancer Society 2007</a:t>
            </a:r>
          </a:p>
        </p:txBody>
      </p:sp>
      <p:sp>
        <p:nvSpPr>
          <p:cNvPr id="9221" name="Text Box 12"/>
          <p:cNvSpPr txBox="1">
            <a:spLocks noChangeArrowheads="1"/>
          </p:cNvSpPr>
          <p:nvPr/>
        </p:nvSpPr>
        <p:spPr bwMode="auto">
          <a:xfrm>
            <a:off x="400050" y="1057275"/>
            <a:ext cx="8324850" cy="366713"/>
          </a:xfrm>
          <a:prstGeom prst="rect">
            <a:avLst/>
          </a:prstGeom>
          <a:noFill/>
          <a:ln w="9525">
            <a:noFill/>
            <a:miter lim="800000"/>
            <a:headEnd/>
            <a:tailEnd/>
          </a:ln>
        </p:spPr>
        <p:txBody>
          <a:bodyPr>
            <a:prstTxWarp prst="textNoShape">
              <a:avLst/>
            </a:prstTxWarp>
            <a:spAutoFit/>
          </a:bodyPr>
          <a:lstStyle/>
          <a:p>
            <a:pPr algn="ctr">
              <a:spcBef>
                <a:spcPct val="50000"/>
              </a:spcBef>
            </a:pPr>
            <a:r>
              <a:rPr lang="en-GB" b="1" i="1">
                <a:cs typeface="Arial Unicode MS" charset="0"/>
              </a:rPr>
              <a:t>The risk of ovarian cancer is highest in women aged &gt;60 years</a:t>
            </a:r>
          </a:p>
        </p:txBody>
      </p:sp>
      <p:cxnSp>
        <p:nvCxnSpPr>
          <p:cNvPr id="9222" name="AutoShape 6"/>
          <p:cNvCxnSpPr>
            <a:cxnSpLocks noChangeShapeType="1"/>
          </p:cNvCxnSpPr>
          <p:nvPr/>
        </p:nvCxnSpPr>
        <p:spPr bwMode="auto">
          <a:xfrm>
            <a:off x="131763" y="3224213"/>
            <a:ext cx="0" cy="0"/>
          </a:xfrm>
          <a:prstGeom prst="straightConnector1">
            <a:avLst/>
          </a:prstGeom>
          <a:noFill/>
          <a:ln w="9525">
            <a:solidFill>
              <a:schemeClr val="tx1"/>
            </a:solidFill>
            <a:round/>
            <a:headEnd/>
            <a:tailEnd/>
          </a:ln>
        </p:spPr>
      </p:cxnSp>
      <p:sp>
        <p:nvSpPr>
          <p:cNvPr id="9223" name="Freeform 7"/>
          <p:cNvSpPr>
            <a:spLocks/>
          </p:cNvSpPr>
          <p:nvPr/>
        </p:nvSpPr>
        <p:spPr bwMode="auto">
          <a:xfrm>
            <a:off x="1355725" y="1993900"/>
            <a:ext cx="7083425" cy="2419350"/>
          </a:xfrm>
          <a:custGeom>
            <a:avLst/>
            <a:gdLst>
              <a:gd name="T0" fmla="*/ 0 w 4462"/>
              <a:gd name="T1" fmla="*/ 1524 h 1524"/>
              <a:gd name="T2" fmla="*/ 272 w 4462"/>
              <a:gd name="T3" fmla="*/ 1433 h 1524"/>
              <a:gd name="T4" fmla="*/ 544 w 4462"/>
              <a:gd name="T5" fmla="*/ 1161 h 1524"/>
              <a:gd name="T6" fmla="*/ 841 w 4462"/>
              <a:gd name="T7" fmla="*/ 949 h 1524"/>
              <a:gd name="T8" fmla="*/ 1145 w 4462"/>
              <a:gd name="T9" fmla="*/ 843 h 1524"/>
              <a:gd name="T10" fmla="*/ 1417 w 4462"/>
              <a:gd name="T11" fmla="*/ 728 h 1524"/>
              <a:gd name="T12" fmla="*/ 1679 w 4462"/>
              <a:gd name="T13" fmla="*/ 654 h 1524"/>
              <a:gd name="T14" fmla="*/ 2513 w 4462"/>
              <a:gd name="T15" fmla="*/ 212 h 1524"/>
              <a:gd name="T16" fmla="*/ 2831 w 4462"/>
              <a:gd name="T17" fmla="*/ 138 h 1524"/>
              <a:gd name="T18" fmla="*/ 3347 w 4462"/>
              <a:gd name="T19" fmla="*/ 64 h 1524"/>
              <a:gd name="T20" fmla="*/ 3900 w 4462"/>
              <a:gd name="T21" fmla="*/ 9 h 1524"/>
              <a:gd name="T22" fmla="*/ 4181 w 4462"/>
              <a:gd name="T23" fmla="*/ 0 h 1524"/>
              <a:gd name="T24" fmla="*/ 4462 w 4462"/>
              <a:gd name="T25" fmla="*/ 32 h 15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62"/>
              <a:gd name="T40" fmla="*/ 0 h 1524"/>
              <a:gd name="T41" fmla="*/ 4462 w 4462"/>
              <a:gd name="T42" fmla="*/ 1524 h 15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62" h="1524">
                <a:moveTo>
                  <a:pt x="0" y="1524"/>
                </a:moveTo>
                <a:lnTo>
                  <a:pt x="272" y="1433"/>
                </a:lnTo>
                <a:lnTo>
                  <a:pt x="544" y="1161"/>
                </a:lnTo>
                <a:lnTo>
                  <a:pt x="841" y="949"/>
                </a:lnTo>
                <a:lnTo>
                  <a:pt x="1145" y="843"/>
                </a:lnTo>
                <a:lnTo>
                  <a:pt x="1417" y="728"/>
                </a:lnTo>
                <a:lnTo>
                  <a:pt x="1679" y="654"/>
                </a:lnTo>
                <a:lnTo>
                  <a:pt x="2513" y="212"/>
                </a:lnTo>
                <a:lnTo>
                  <a:pt x="2831" y="138"/>
                </a:lnTo>
                <a:lnTo>
                  <a:pt x="3347" y="64"/>
                </a:lnTo>
                <a:lnTo>
                  <a:pt x="3900" y="9"/>
                </a:lnTo>
                <a:lnTo>
                  <a:pt x="4181" y="0"/>
                </a:lnTo>
                <a:lnTo>
                  <a:pt x="4462" y="32"/>
                </a:lnTo>
              </a:path>
            </a:pathLst>
          </a:custGeom>
          <a:noFill/>
          <a:ln w="31750">
            <a:solidFill>
              <a:srgbClr val="C53187"/>
            </a:solidFill>
            <a:round/>
            <a:headEnd/>
            <a:tailEnd/>
          </a:ln>
        </p:spPr>
        <p:txBody>
          <a:bodyPr>
            <a:prstTxWarp prst="textNoShape">
              <a:avLst/>
            </a:prstTxWarp>
          </a:bodyPr>
          <a:lstStyle/>
          <a:p>
            <a:endParaRPr lang="es-ES">
              <a:cs typeface="Arial Unicode MS" charset="0"/>
            </a:endParaRPr>
          </a:p>
        </p:txBody>
      </p:sp>
      <p:sp>
        <p:nvSpPr>
          <p:cNvPr id="9224" name="Line 8"/>
          <p:cNvSpPr>
            <a:spLocks noChangeShapeType="1"/>
          </p:cNvSpPr>
          <p:nvPr/>
        </p:nvSpPr>
        <p:spPr bwMode="auto">
          <a:xfrm>
            <a:off x="1365250" y="1728788"/>
            <a:ext cx="0" cy="2808287"/>
          </a:xfrm>
          <a:prstGeom prst="line">
            <a:avLst/>
          </a:prstGeom>
          <a:noFill/>
          <a:ln w="31750">
            <a:solidFill>
              <a:schemeClr val="tx1"/>
            </a:solidFill>
            <a:round/>
            <a:headEnd/>
            <a:tailEnd/>
          </a:ln>
        </p:spPr>
        <p:txBody>
          <a:bodyPr>
            <a:prstTxWarp prst="textNoShape">
              <a:avLst/>
            </a:prstTxWarp>
          </a:bodyPr>
          <a:lstStyle/>
          <a:p>
            <a:endParaRPr lang="en-US"/>
          </a:p>
        </p:txBody>
      </p:sp>
      <p:sp>
        <p:nvSpPr>
          <p:cNvPr id="9225" name="Line 9"/>
          <p:cNvSpPr>
            <a:spLocks noChangeShapeType="1"/>
          </p:cNvSpPr>
          <p:nvPr/>
        </p:nvSpPr>
        <p:spPr bwMode="auto">
          <a:xfrm>
            <a:off x="1265238" y="4522788"/>
            <a:ext cx="7197725"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26" name="Line 10"/>
          <p:cNvSpPr>
            <a:spLocks noChangeShapeType="1"/>
          </p:cNvSpPr>
          <p:nvPr/>
        </p:nvSpPr>
        <p:spPr bwMode="auto">
          <a:xfrm>
            <a:off x="1265238" y="4249738"/>
            <a:ext cx="107950"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27" name="Line 11"/>
          <p:cNvSpPr>
            <a:spLocks noChangeShapeType="1"/>
          </p:cNvSpPr>
          <p:nvPr/>
        </p:nvSpPr>
        <p:spPr bwMode="auto">
          <a:xfrm>
            <a:off x="1265238" y="3879850"/>
            <a:ext cx="107950"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28" name="Line 12"/>
          <p:cNvSpPr>
            <a:spLocks noChangeShapeType="1"/>
          </p:cNvSpPr>
          <p:nvPr/>
        </p:nvSpPr>
        <p:spPr bwMode="auto">
          <a:xfrm>
            <a:off x="1265238" y="3597275"/>
            <a:ext cx="107950"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29" name="Line 13"/>
          <p:cNvSpPr>
            <a:spLocks noChangeShapeType="1"/>
          </p:cNvSpPr>
          <p:nvPr/>
        </p:nvSpPr>
        <p:spPr bwMode="auto">
          <a:xfrm>
            <a:off x="1265238" y="3313113"/>
            <a:ext cx="107950"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30" name="Line 14"/>
          <p:cNvSpPr>
            <a:spLocks noChangeShapeType="1"/>
          </p:cNvSpPr>
          <p:nvPr/>
        </p:nvSpPr>
        <p:spPr bwMode="auto">
          <a:xfrm>
            <a:off x="1265238" y="2943225"/>
            <a:ext cx="107950"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31" name="Line 15"/>
          <p:cNvSpPr>
            <a:spLocks noChangeShapeType="1"/>
          </p:cNvSpPr>
          <p:nvPr/>
        </p:nvSpPr>
        <p:spPr bwMode="auto">
          <a:xfrm>
            <a:off x="1265238" y="2660650"/>
            <a:ext cx="107950"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32" name="Line 16"/>
          <p:cNvSpPr>
            <a:spLocks noChangeShapeType="1"/>
          </p:cNvSpPr>
          <p:nvPr/>
        </p:nvSpPr>
        <p:spPr bwMode="auto">
          <a:xfrm>
            <a:off x="1265238" y="2382838"/>
            <a:ext cx="107950"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33" name="Line 17"/>
          <p:cNvSpPr>
            <a:spLocks noChangeShapeType="1"/>
          </p:cNvSpPr>
          <p:nvPr/>
        </p:nvSpPr>
        <p:spPr bwMode="auto">
          <a:xfrm>
            <a:off x="1265238" y="2012950"/>
            <a:ext cx="107950"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34" name="Line 18"/>
          <p:cNvSpPr>
            <a:spLocks noChangeShapeType="1"/>
          </p:cNvSpPr>
          <p:nvPr/>
        </p:nvSpPr>
        <p:spPr bwMode="auto">
          <a:xfrm>
            <a:off x="1265238" y="1730375"/>
            <a:ext cx="107950" cy="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35" name="Line 19"/>
          <p:cNvSpPr>
            <a:spLocks noChangeShapeType="1"/>
          </p:cNvSpPr>
          <p:nvPr/>
        </p:nvSpPr>
        <p:spPr bwMode="auto">
          <a:xfrm>
            <a:off x="1365250" y="4510088"/>
            <a:ext cx="0" cy="10795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36" name="Line 20"/>
          <p:cNvSpPr>
            <a:spLocks noChangeShapeType="1"/>
          </p:cNvSpPr>
          <p:nvPr/>
        </p:nvSpPr>
        <p:spPr bwMode="auto">
          <a:xfrm>
            <a:off x="2259013" y="4510088"/>
            <a:ext cx="0" cy="10795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37" name="Line 21"/>
          <p:cNvSpPr>
            <a:spLocks noChangeShapeType="1"/>
          </p:cNvSpPr>
          <p:nvPr/>
        </p:nvSpPr>
        <p:spPr bwMode="auto">
          <a:xfrm>
            <a:off x="3141663" y="4510088"/>
            <a:ext cx="0" cy="10795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38" name="Line 22"/>
          <p:cNvSpPr>
            <a:spLocks noChangeShapeType="1"/>
          </p:cNvSpPr>
          <p:nvPr/>
        </p:nvSpPr>
        <p:spPr bwMode="auto">
          <a:xfrm>
            <a:off x="4035425" y="4510088"/>
            <a:ext cx="0" cy="10795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39" name="Line 23"/>
          <p:cNvSpPr>
            <a:spLocks noChangeShapeType="1"/>
          </p:cNvSpPr>
          <p:nvPr/>
        </p:nvSpPr>
        <p:spPr bwMode="auto">
          <a:xfrm>
            <a:off x="4911725" y="4510088"/>
            <a:ext cx="0" cy="10795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40" name="Line 24"/>
          <p:cNvSpPr>
            <a:spLocks noChangeShapeType="1"/>
          </p:cNvSpPr>
          <p:nvPr/>
        </p:nvSpPr>
        <p:spPr bwMode="auto">
          <a:xfrm>
            <a:off x="5795963" y="4510088"/>
            <a:ext cx="0" cy="10795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41" name="Line 25"/>
          <p:cNvSpPr>
            <a:spLocks noChangeShapeType="1"/>
          </p:cNvSpPr>
          <p:nvPr/>
        </p:nvSpPr>
        <p:spPr bwMode="auto">
          <a:xfrm>
            <a:off x="6678613" y="4510088"/>
            <a:ext cx="0" cy="10795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42" name="Line 26"/>
          <p:cNvSpPr>
            <a:spLocks noChangeShapeType="1"/>
          </p:cNvSpPr>
          <p:nvPr/>
        </p:nvSpPr>
        <p:spPr bwMode="auto">
          <a:xfrm>
            <a:off x="7567613" y="4510088"/>
            <a:ext cx="0" cy="10795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43" name="Line 27"/>
          <p:cNvSpPr>
            <a:spLocks noChangeShapeType="1"/>
          </p:cNvSpPr>
          <p:nvPr/>
        </p:nvSpPr>
        <p:spPr bwMode="auto">
          <a:xfrm>
            <a:off x="8445500" y="4510088"/>
            <a:ext cx="0" cy="107950"/>
          </a:xfrm>
          <a:prstGeom prst="line">
            <a:avLst/>
          </a:prstGeom>
          <a:noFill/>
          <a:ln w="25400">
            <a:solidFill>
              <a:schemeClr val="tx1"/>
            </a:solidFill>
            <a:round/>
            <a:headEnd/>
            <a:tailEnd/>
          </a:ln>
        </p:spPr>
        <p:txBody>
          <a:bodyPr>
            <a:prstTxWarp prst="textNoShape">
              <a:avLst/>
            </a:prstTxWarp>
          </a:bodyPr>
          <a:lstStyle/>
          <a:p>
            <a:endParaRPr lang="en-US"/>
          </a:p>
        </p:txBody>
      </p:sp>
      <p:sp>
        <p:nvSpPr>
          <p:cNvPr id="9244" name="Text Box 28"/>
          <p:cNvSpPr txBox="1">
            <a:spLocks noChangeArrowheads="1"/>
          </p:cNvSpPr>
          <p:nvPr/>
        </p:nvSpPr>
        <p:spPr bwMode="auto">
          <a:xfrm>
            <a:off x="828675" y="1573213"/>
            <a:ext cx="503238" cy="3090862"/>
          </a:xfrm>
          <a:prstGeom prst="rect">
            <a:avLst/>
          </a:prstGeom>
          <a:noFill/>
          <a:ln w="9525">
            <a:noFill/>
            <a:miter lim="800000"/>
            <a:headEnd/>
            <a:tailEnd/>
          </a:ln>
        </p:spPr>
        <p:txBody>
          <a:bodyPr>
            <a:prstTxWarp prst="textNoShape">
              <a:avLst/>
            </a:prstTxWarp>
            <a:spAutoFit/>
          </a:bodyPr>
          <a:lstStyle/>
          <a:p>
            <a:pPr algn="r">
              <a:spcAft>
                <a:spcPct val="30000"/>
              </a:spcAft>
            </a:pPr>
            <a:r>
              <a:rPr lang="en-GB" sz="1400">
                <a:cs typeface="Arial Unicode MS" charset="0"/>
              </a:rPr>
              <a:t>100</a:t>
            </a:r>
          </a:p>
          <a:p>
            <a:pPr algn="r">
              <a:spcAft>
                <a:spcPct val="75000"/>
              </a:spcAft>
            </a:pPr>
            <a:r>
              <a:rPr lang="en-GB" sz="1400">
                <a:cs typeface="Arial Unicode MS" charset="0"/>
              </a:rPr>
              <a:t>50</a:t>
            </a:r>
          </a:p>
          <a:p>
            <a:pPr algn="r">
              <a:spcAft>
                <a:spcPct val="26000"/>
              </a:spcAft>
            </a:pPr>
            <a:r>
              <a:rPr lang="en-GB" sz="1400">
                <a:cs typeface="Arial Unicode MS" charset="0"/>
              </a:rPr>
              <a:t>20</a:t>
            </a:r>
          </a:p>
          <a:p>
            <a:pPr algn="r">
              <a:spcAft>
                <a:spcPct val="29000"/>
              </a:spcAft>
            </a:pPr>
            <a:r>
              <a:rPr lang="en-GB" sz="1400">
                <a:cs typeface="Arial Unicode MS" charset="0"/>
              </a:rPr>
              <a:t>10</a:t>
            </a:r>
          </a:p>
          <a:p>
            <a:pPr algn="r">
              <a:spcAft>
                <a:spcPct val="75000"/>
              </a:spcAft>
            </a:pPr>
            <a:r>
              <a:rPr lang="en-GB" sz="1400">
                <a:cs typeface="Arial Unicode MS" charset="0"/>
              </a:rPr>
              <a:t>5</a:t>
            </a:r>
          </a:p>
          <a:p>
            <a:pPr algn="r">
              <a:spcAft>
                <a:spcPct val="45000"/>
              </a:spcAft>
            </a:pPr>
            <a:r>
              <a:rPr lang="en-GB" sz="1400">
                <a:cs typeface="Arial Unicode MS" charset="0"/>
              </a:rPr>
              <a:t>2</a:t>
            </a:r>
          </a:p>
          <a:p>
            <a:pPr algn="r">
              <a:spcAft>
                <a:spcPct val="30000"/>
              </a:spcAft>
            </a:pPr>
            <a:r>
              <a:rPr lang="en-GB" sz="1400">
                <a:cs typeface="Arial Unicode MS" charset="0"/>
              </a:rPr>
              <a:t>1</a:t>
            </a:r>
          </a:p>
          <a:p>
            <a:pPr algn="r">
              <a:spcAft>
                <a:spcPct val="70000"/>
              </a:spcAft>
            </a:pPr>
            <a:r>
              <a:rPr lang="en-GB" sz="1400">
                <a:cs typeface="Arial Unicode MS" charset="0"/>
              </a:rPr>
              <a:t>0.5</a:t>
            </a:r>
          </a:p>
          <a:p>
            <a:pPr algn="r">
              <a:spcAft>
                <a:spcPct val="30000"/>
              </a:spcAft>
            </a:pPr>
            <a:r>
              <a:rPr lang="en-GB" sz="1400">
                <a:cs typeface="Arial Unicode MS" charset="0"/>
              </a:rPr>
              <a:t>0.2</a:t>
            </a:r>
          </a:p>
          <a:p>
            <a:pPr algn="r">
              <a:spcAft>
                <a:spcPct val="45000"/>
              </a:spcAft>
            </a:pPr>
            <a:r>
              <a:rPr lang="en-GB" sz="1400">
                <a:cs typeface="Arial Unicode MS" charset="0"/>
              </a:rPr>
              <a:t>0.1</a:t>
            </a:r>
          </a:p>
        </p:txBody>
      </p:sp>
      <p:sp>
        <p:nvSpPr>
          <p:cNvPr id="9245" name="Text Box 29"/>
          <p:cNvSpPr txBox="1">
            <a:spLocks noChangeArrowheads="1"/>
          </p:cNvSpPr>
          <p:nvPr/>
        </p:nvSpPr>
        <p:spPr bwMode="auto">
          <a:xfrm>
            <a:off x="1225550" y="4576763"/>
            <a:ext cx="7416800" cy="304800"/>
          </a:xfrm>
          <a:prstGeom prst="rect">
            <a:avLst/>
          </a:prstGeom>
          <a:noFill/>
          <a:ln w="9525">
            <a:noFill/>
            <a:miter lim="800000"/>
            <a:headEnd/>
            <a:tailEnd/>
          </a:ln>
        </p:spPr>
        <p:txBody>
          <a:bodyPr>
            <a:prstTxWarp prst="textNoShape">
              <a:avLst/>
            </a:prstTxWarp>
            <a:spAutoFit/>
          </a:bodyPr>
          <a:lstStyle/>
          <a:p>
            <a:pPr>
              <a:spcBef>
                <a:spcPct val="20000"/>
              </a:spcBef>
              <a:tabLst>
                <a:tab pos="936625" algn="ctr"/>
                <a:tab pos="1820863" algn="ctr"/>
                <a:tab pos="2713038" algn="ctr"/>
                <a:tab pos="3590925" algn="ctr"/>
                <a:tab pos="4475163" algn="ctr"/>
                <a:tab pos="5359400" algn="ctr"/>
                <a:tab pos="6257925" algn="ctr"/>
                <a:tab pos="7127875" algn="ctr"/>
              </a:tabLst>
            </a:pPr>
            <a:r>
              <a:rPr lang="en-GB" sz="1400">
                <a:cs typeface="Arial Unicode MS" charset="0"/>
              </a:rPr>
              <a:t>0	10	20	30	40	50	60	70	80</a:t>
            </a:r>
          </a:p>
        </p:txBody>
      </p:sp>
      <p:sp>
        <p:nvSpPr>
          <p:cNvPr id="9246" name="Text Box 30"/>
          <p:cNvSpPr txBox="1">
            <a:spLocks noChangeArrowheads="1"/>
          </p:cNvSpPr>
          <p:nvPr/>
        </p:nvSpPr>
        <p:spPr bwMode="auto">
          <a:xfrm rot="-5400000">
            <a:off x="-577850" y="2962275"/>
            <a:ext cx="2444750" cy="304800"/>
          </a:xfrm>
          <a:prstGeom prst="rect">
            <a:avLst/>
          </a:prstGeom>
          <a:noFill/>
          <a:ln w="9525">
            <a:noFill/>
            <a:miter lim="800000"/>
            <a:headEnd/>
            <a:tailEnd/>
          </a:ln>
        </p:spPr>
        <p:txBody>
          <a:bodyPr>
            <a:prstTxWarp prst="textNoShape">
              <a:avLst/>
            </a:prstTxWarp>
            <a:spAutoFit/>
          </a:bodyPr>
          <a:lstStyle/>
          <a:p>
            <a:pPr algn="ctr">
              <a:spcBef>
                <a:spcPct val="50000"/>
              </a:spcBef>
            </a:pPr>
            <a:r>
              <a:rPr lang="en-GB" sz="1400">
                <a:cs typeface="Arial Unicode MS" charset="0"/>
              </a:rPr>
              <a:t>Rate per 100,000 population</a:t>
            </a:r>
          </a:p>
        </p:txBody>
      </p:sp>
      <p:sp>
        <p:nvSpPr>
          <p:cNvPr id="9247" name="Rectangle 31"/>
          <p:cNvSpPr>
            <a:spLocks noChangeArrowheads="1"/>
          </p:cNvSpPr>
          <p:nvPr/>
        </p:nvSpPr>
        <p:spPr bwMode="auto">
          <a:xfrm>
            <a:off x="1360488" y="4835525"/>
            <a:ext cx="7088187" cy="304800"/>
          </a:xfrm>
          <a:prstGeom prst="rect">
            <a:avLst/>
          </a:prstGeom>
          <a:noFill/>
          <a:ln w="9525">
            <a:noFill/>
            <a:miter lim="800000"/>
            <a:headEnd/>
            <a:tailEnd/>
          </a:ln>
        </p:spPr>
        <p:txBody>
          <a:bodyPr>
            <a:prstTxWarp prst="textNoShape">
              <a:avLst/>
            </a:prstTxWarp>
            <a:spAutoFit/>
          </a:bodyPr>
          <a:lstStyle/>
          <a:p>
            <a:pPr algn="ctr">
              <a:spcBef>
                <a:spcPct val="20000"/>
              </a:spcBef>
            </a:pPr>
            <a:r>
              <a:rPr lang="en-GB" sz="1400">
                <a:cs typeface="Arial Unicode MS" charset="0"/>
              </a:rPr>
              <a:t>Age (years)</a:t>
            </a:r>
          </a:p>
        </p:txBody>
      </p:sp>
      <p:sp>
        <p:nvSpPr>
          <p:cNvPr id="9248" name="AutoShape 32">
            <a:hlinkClick r:id="rId3" action="ppaction://hlinksldjump" highlightClick="1"/>
          </p:cNvPr>
          <p:cNvSpPr>
            <a:spLocks noChangeArrowheads="1"/>
          </p:cNvSpPr>
          <p:nvPr/>
        </p:nvSpPr>
        <p:spPr bwMode="auto">
          <a:xfrm>
            <a:off x="8532813" y="188913"/>
            <a:ext cx="360362" cy="360362"/>
          </a:xfrm>
          <a:prstGeom prst="actionButtonBeginning">
            <a:avLst/>
          </a:prstGeom>
          <a:solidFill>
            <a:schemeClr val="accent2"/>
          </a:solidFill>
          <a:ln w="9525">
            <a:noFill/>
            <a:miter lim="800000"/>
            <a:headEnd/>
            <a:tailEnd/>
          </a:ln>
        </p:spPr>
        <p:txBody>
          <a:bodyPr wrap="none" anchor="ctr">
            <a:prstTxWarp prst="textNoShape">
              <a:avLst/>
            </a:prstTxWarp>
          </a:bodyPr>
          <a:lstStyle/>
          <a:p>
            <a:endParaRPr lang="es-ES">
              <a:cs typeface="Arial Unicode MS" charset="0"/>
            </a:endParaRPr>
          </a:p>
        </p:txBody>
      </p:sp>
    </p:spTree>
    <p:extLst>
      <p:ext uri="{BB962C8B-B14F-4D97-AF65-F5344CB8AC3E}">
        <p14:creationId xmlns:p14="http://schemas.microsoft.com/office/powerpoint/2010/main" val="15864700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EPIDEMIOLOGIA</a:t>
            </a:r>
            <a:endParaRPr lang="es-ES" b="1" dirty="0"/>
          </a:p>
        </p:txBody>
      </p:sp>
      <p:sp>
        <p:nvSpPr>
          <p:cNvPr id="3" name="2 Marcador de contenido"/>
          <p:cNvSpPr>
            <a:spLocks noGrp="1"/>
          </p:cNvSpPr>
          <p:nvPr>
            <p:ph idx="1"/>
          </p:nvPr>
        </p:nvSpPr>
        <p:spPr>
          <a:xfrm>
            <a:off x="457200" y="1600200"/>
            <a:ext cx="8435280" cy="4525963"/>
          </a:xfrm>
        </p:spPr>
        <p:txBody>
          <a:bodyPr/>
          <a:lstStyle/>
          <a:p>
            <a:pPr marL="0" indent="0">
              <a:buNone/>
            </a:pPr>
            <a:endParaRPr lang="es-E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268761"/>
            <a:ext cx="8424936" cy="4530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5799732"/>
            <a:ext cx="2705100"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Rectángulo"/>
          <p:cNvSpPr/>
          <p:nvPr/>
        </p:nvSpPr>
        <p:spPr>
          <a:xfrm>
            <a:off x="3419872" y="5229200"/>
            <a:ext cx="5976664" cy="954107"/>
          </a:xfrm>
          <a:prstGeom prst="rect">
            <a:avLst/>
          </a:prstGeom>
        </p:spPr>
        <p:txBody>
          <a:bodyPr wrap="square">
            <a:spAutoFit/>
          </a:bodyPr>
          <a:lstStyle/>
          <a:p>
            <a:r>
              <a:rPr lang="es-ES" sz="2800" b="1" dirty="0" smtClean="0"/>
              <a:t>Existen diferencias geográficas muy</a:t>
            </a:r>
          </a:p>
          <a:p>
            <a:r>
              <a:rPr lang="es-ES" sz="2800" b="1" dirty="0" smtClean="0"/>
              <a:t>marcadas…</a:t>
            </a:r>
            <a:endParaRPr lang="es-ES" sz="2800" b="1" dirty="0"/>
          </a:p>
        </p:txBody>
      </p:sp>
    </p:spTree>
    <p:extLst>
      <p:ext uri="{BB962C8B-B14F-4D97-AF65-F5344CB8AC3E}">
        <p14:creationId xmlns:p14="http://schemas.microsoft.com/office/powerpoint/2010/main" val="270627827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50" name="Rectangle 18"/>
          <p:cNvSpPr>
            <a:spLocks noGrp="1" noChangeArrowheads="1"/>
          </p:cNvSpPr>
          <p:nvPr>
            <p:ph type="title"/>
          </p:nvPr>
        </p:nvSpPr>
        <p:spPr/>
        <p:txBody>
          <a:bodyPr>
            <a:normAutofit fontScale="90000"/>
          </a:bodyPr>
          <a:lstStyle/>
          <a:p>
            <a:r>
              <a:rPr lang="en-GB"/>
              <a:t>Lymphatic system of the female pelvis</a:t>
            </a:r>
          </a:p>
        </p:txBody>
      </p:sp>
      <p:sp>
        <p:nvSpPr>
          <p:cNvPr id="18435" name="Rectangle 10"/>
          <p:cNvSpPr>
            <a:spLocks noChangeArrowheads="1"/>
          </p:cNvSpPr>
          <p:nvPr/>
        </p:nvSpPr>
        <p:spPr bwMode="auto">
          <a:xfrm>
            <a:off x="257175" y="1030288"/>
            <a:ext cx="8636000" cy="622300"/>
          </a:xfrm>
          <a:prstGeom prst="rect">
            <a:avLst/>
          </a:prstGeom>
          <a:noFill/>
          <a:ln w="9525">
            <a:noFill/>
            <a:miter lim="800000"/>
            <a:headEnd/>
            <a:tailEnd/>
          </a:ln>
        </p:spPr>
        <p:txBody>
          <a:bodyPr lIns="0">
            <a:prstTxWarp prst="textNoShape">
              <a:avLst/>
            </a:prstTxWarp>
          </a:bodyPr>
          <a:lstStyle/>
          <a:p>
            <a:pPr marL="1588" indent="-1588" algn="ctr">
              <a:spcBef>
                <a:spcPct val="20000"/>
              </a:spcBef>
            </a:pPr>
            <a:r>
              <a:rPr lang="en-GB" sz="2000" b="1" i="1"/>
              <a:t>Lymph from the ovaries drains to the abdominal lymph nodes</a:t>
            </a:r>
          </a:p>
        </p:txBody>
      </p:sp>
      <p:pic>
        <p:nvPicPr>
          <p:cNvPr id="18436" name="Picture 4" descr="Lymph system of female pelvic.jpg"/>
          <p:cNvPicPr>
            <a:picLocks noChangeAspect="1"/>
          </p:cNvPicPr>
          <p:nvPr/>
        </p:nvPicPr>
        <p:blipFill>
          <a:blip r:embed="rId3"/>
          <a:srcRect/>
          <a:stretch>
            <a:fillRect/>
          </a:stretch>
        </p:blipFill>
        <p:spPr bwMode="auto">
          <a:xfrm>
            <a:off x="2411413" y="1928813"/>
            <a:ext cx="4321175" cy="3571875"/>
          </a:xfrm>
          <a:prstGeom prst="rect">
            <a:avLst/>
          </a:prstGeom>
          <a:noFill/>
          <a:ln w="9525">
            <a:noFill/>
            <a:miter lim="800000"/>
            <a:headEnd/>
            <a:tailEnd/>
          </a:ln>
        </p:spPr>
      </p:pic>
      <p:sp>
        <p:nvSpPr>
          <p:cNvPr id="18437" name="TextBox 6"/>
          <p:cNvSpPr txBox="1">
            <a:spLocks noChangeArrowheads="1"/>
          </p:cNvSpPr>
          <p:nvPr/>
        </p:nvSpPr>
        <p:spPr bwMode="auto">
          <a:xfrm>
            <a:off x="6858000" y="4264025"/>
            <a:ext cx="1444625" cy="307975"/>
          </a:xfrm>
          <a:prstGeom prst="rect">
            <a:avLst/>
          </a:prstGeom>
          <a:noFill/>
          <a:ln w="9525">
            <a:noFill/>
            <a:miter lim="800000"/>
            <a:headEnd/>
            <a:tailEnd/>
          </a:ln>
        </p:spPr>
        <p:txBody>
          <a:bodyPr wrap="none">
            <a:prstTxWarp prst="textNoShape">
              <a:avLst/>
            </a:prstTxWarp>
            <a:spAutoFit/>
          </a:bodyPr>
          <a:lstStyle/>
          <a:p>
            <a:r>
              <a:rPr lang="en-GB" sz="1400" b="1"/>
              <a:t>Inguinal nodes</a:t>
            </a:r>
          </a:p>
        </p:txBody>
      </p:sp>
      <p:sp>
        <p:nvSpPr>
          <p:cNvPr id="18438" name="TextBox 7"/>
          <p:cNvSpPr txBox="1">
            <a:spLocks noChangeArrowheads="1"/>
          </p:cNvSpPr>
          <p:nvPr/>
        </p:nvSpPr>
        <p:spPr bwMode="auto">
          <a:xfrm>
            <a:off x="6858000" y="2763838"/>
            <a:ext cx="1298575" cy="307975"/>
          </a:xfrm>
          <a:prstGeom prst="rect">
            <a:avLst/>
          </a:prstGeom>
          <a:noFill/>
          <a:ln w="9525">
            <a:noFill/>
            <a:miter lim="800000"/>
            <a:headEnd/>
            <a:tailEnd/>
          </a:ln>
        </p:spPr>
        <p:txBody>
          <a:bodyPr wrap="none">
            <a:prstTxWarp prst="textNoShape">
              <a:avLst/>
            </a:prstTxWarp>
            <a:spAutoFit/>
          </a:bodyPr>
          <a:lstStyle/>
          <a:p>
            <a:r>
              <a:rPr lang="en-GB" sz="1400" b="1"/>
              <a:t>Sacral nodes</a:t>
            </a:r>
          </a:p>
        </p:txBody>
      </p:sp>
      <p:sp>
        <p:nvSpPr>
          <p:cNvPr id="18439" name="TextBox 8"/>
          <p:cNvSpPr txBox="1">
            <a:spLocks noChangeArrowheads="1"/>
          </p:cNvSpPr>
          <p:nvPr/>
        </p:nvSpPr>
        <p:spPr bwMode="auto">
          <a:xfrm>
            <a:off x="419100" y="3057525"/>
            <a:ext cx="2054225" cy="523875"/>
          </a:xfrm>
          <a:prstGeom prst="rect">
            <a:avLst/>
          </a:prstGeom>
          <a:noFill/>
          <a:ln w="9525">
            <a:noFill/>
            <a:miter lim="800000"/>
            <a:headEnd/>
            <a:tailEnd/>
          </a:ln>
        </p:spPr>
        <p:txBody>
          <a:bodyPr wrap="none">
            <a:prstTxWarp prst="textNoShape">
              <a:avLst/>
            </a:prstTxWarp>
            <a:spAutoFit/>
          </a:bodyPr>
          <a:lstStyle/>
          <a:p>
            <a:pPr algn="ctr"/>
            <a:r>
              <a:rPr lang="en-GB" sz="1400" b="1"/>
              <a:t>Iliac nodes</a:t>
            </a:r>
          </a:p>
          <a:p>
            <a:pPr algn="ctr"/>
            <a:r>
              <a:rPr lang="en-GB" sz="1400" b="1"/>
              <a:t>(superior and inferior)</a:t>
            </a:r>
          </a:p>
        </p:txBody>
      </p:sp>
      <p:sp>
        <p:nvSpPr>
          <p:cNvPr id="18440" name="TextBox 9"/>
          <p:cNvSpPr txBox="1">
            <a:spLocks noChangeArrowheads="1"/>
          </p:cNvSpPr>
          <p:nvPr/>
        </p:nvSpPr>
        <p:spPr bwMode="auto">
          <a:xfrm>
            <a:off x="608013" y="1785938"/>
            <a:ext cx="1676400" cy="523875"/>
          </a:xfrm>
          <a:prstGeom prst="rect">
            <a:avLst/>
          </a:prstGeom>
          <a:noFill/>
          <a:ln w="9525">
            <a:noFill/>
            <a:miter lim="800000"/>
            <a:headEnd/>
            <a:tailEnd/>
          </a:ln>
        </p:spPr>
        <p:txBody>
          <a:bodyPr wrap="none">
            <a:prstTxWarp prst="textNoShape">
              <a:avLst/>
            </a:prstTxWarp>
            <a:spAutoFit/>
          </a:bodyPr>
          <a:lstStyle/>
          <a:p>
            <a:pPr algn="ctr"/>
            <a:r>
              <a:rPr lang="en-GB" sz="1400" b="1"/>
              <a:t>Lateral aortic and</a:t>
            </a:r>
          </a:p>
          <a:p>
            <a:pPr algn="ctr"/>
            <a:r>
              <a:rPr lang="en-GB" sz="1400" b="1"/>
              <a:t>preaortic nodes</a:t>
            </a:r>
          </a:p>
        </p:txBody>
      </p:sp>
      <p:sp>
        <p:nvSpPr>
          <p:cNvPr id="11" name="Right Bracket 10"/>
          <p:cNvSpPr/>
          <p:nvPr/>
        </p:nvSpPr>
        <p:spPr>
          <a:xfrm>
            <a:off x="5643563" y="3857625"/>
            <a:ext cx="71437" cy="1143000"/>
          </a:xfrm>
          <a:prstGeom prst="righ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prstTxWarp prst="textNoShape">
              <a:avLst/>
            </a:prstTxWarp>
          </a:bodyPr>
          <a:lstStyle/>
          <a:p>
            <a:pPr algn="ctr"/>
            <a:endParaRPr lang="en-US" sz="1400" b="1">
              <a:latin typeface="Arial" charset="0"/>
              <a:ea typeface="Arial Unicode MS" charset="0"/>
              <a:cs typeface="Arial Unicode MS" charset="0"/>
            </a:endParaRPr>
          </a:p>
        </p:txBody>
      </p:sp>
      <p:sp>
        <p:nvSpPr>
          <p:cNvPr id="33" name="Right Bracket 32"/>
          <p:cNvSpPr/>
          <p:nvPr/>
        </p:nvSpPr>
        <p:spPr>
          <a:xfrm>
            <a:off x="4929188" y="2714625"/>
            <a:ext cx="71437" cy="428625"/>
          </a:xfrm>
          <a:prstGeom prst="righ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prstTxWarp prst="textNoShape">
              <a:avLst/>
            </a:prstTxWarp>
          </a:bodyPr>
          <a:lstStyle/>
          <a:p>
            <a:pPr algn="ctr"/>
            <a:endParaRPr lang="en-US" sz="1400" b="1">
              <a:latin typeface="Arial" charset="0"/>
              <a:ea typeface="Arial Unicode MS" charset="0"/>
              <a:cs typeface="Arial Unicode MS" charset="0"/>
            </a:endParaRPr>
          </a:p>
        </p:txBody>
      </p:sp>
      <p:cxnSp>
        <p:nvCxnSpPr>
          <p:cNvPr id="40" name="Straight Connector 39"/>
          <p:cNvCxnSpPr>
            <a:stCxn id="33" idx="2"/>
          </p:cNvCxnSpPr>
          <p:nvPr/>
        </p:nvCxnSpPr>
        <p:spPr>
          <a:xfrm rot="10800000" flipH="1">
            <a:off x="5000625" y="2928938"/>
            <a:ext cx="17319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11" idx="2"/>
          </p:cNvCxnSpPr>
          <p:nvPr/>
        </p:nvCxnSpPr>
        <p:spPr>
          <a:xfrm rot="10800000" flipH="1">
            <a:off x="5715000" y="4429125"/>
            <a:ext cx="10175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eft Bracket 43"/>
          <p:cNvSpPr/>
          <p:nvPr/>
        </p:nvSpPr>
        <p:spPr>
          <a:xfrm>
            <a:off x="4062413" y="2071688"/>
            <a:ext cx="71437" cy="571500"/>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prstTxWarp prst="textNoShape">
              <a:avLst/>
            </a:prstTxWarp>
          </a:bodyPr>
          <a:lstStyle/>
          <a:p>
            <a:pPr algn="ctr"/>
            <a:endParaRPr lang="en-US">
              <a:latin typeface="Arial" charset="0"/>
              <a:ea typeface="Arial Unicode MS" charset="0"/>
              <a:cs typeface="Arial Unicode MS" charset="0"/>
            </a:endParaRPr>
          </a:p>
        </p:txBody>
      </p:sp>
      <p:cxnSp>
        <p:nvCxnSpPr>
          <p:cNvPr id="46" name="Elbow Connector 45"/>
          <p:cNvCxnSpPr>
            <a:stCxn id="18440" idx="3"/>
            <a:endCxn id="44" idx="1"/>
          </p:cNvCxnSpPr>
          <p:nvPr/>
        </p:nvCxnSpPr>
        <p:spPr>
          <a:xfrm>
            <a:off x="2284413" y="2047875"/>
            <a:ext cx="1778000" cy="309563"/>
          </a:xfrm>
          <a:prstGeom prst="bentConnector3">
            <a:avLst>
              <a:gd name="adj1" fmla="val 3286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Left Bracket 49"/>
          <p:cNvSpPr/>
          <p:nvPr/>
        </p:nvSpPr>
        <p:spPr>
          <a:xfrm>
            <a:off x="3714750" y="2928938"/>
            <a:ext cx="71438" cy="571500"/>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prstTxWarp prst="textNoShape">
              <a:avLst/>
            </a:prstTxWarp>
          </a:bodyPr>
          <a:lstStyle/>
          <a:p>
            <a:pPr algn="ctr"/>
            <a:endParaRPr lang="en-US">
              <a:latin typeface="Arial" charset="0"/>
              <a:ea typeface="Arial Unicode MS" charset="0"/>
              <a:cs typeface="Arial Unicode MS" charset="0"/>
            </a:endParaRPr>
          </a:p>
        </p:txBody>
      </p:sp>
      <p:cxnSp>
        <p:nvCxnSpPr>
          <p:cNvPr id="53" name="Straight Connector 52"/>
          <p:cNvCxnSpPr>
            <a:stCxn id="50" idx="1"/>
          </p:cNvCxnSpPr>
          <p:nvPr/>
        </p:nvCxnSpPr>
        <p:spPr>
          <a:xfrm rot="10800000">
            <a:off x="2286000" y="3214688"/>
            <a:ext cx="14287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25069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8" descr="Cutaway Ovary.jpg"/>
          <p:cNvPicPr>
            <a:picLocks noChangeAspect="1"/>
          </p:cNvPicPr>
          <p:nvPr/>
        </p:nvPicPr>
        <p:blipFill>
          <a:blip r:embed="rId3"/>
          <a:srcRect/>
          <a:stretch>
            <a:fillRect/>
          </a:stretch>
        </p:blipFill>
        <p:spPr bwMode="auto">
          <a:xfrm>
            <a:off x="125413" y="2500313"/>
            <a:ext cx="5518150" cy="3000375"/>
          </a:xfrm>
          <a:prstGeom prst="rect">
            <a:avLst/>
          </a:prstGeom>
          <a:noFill/>
          <a:ln w="9525">
            <a:noFill/>
            <a:miter lim="800000"/>
            <a:headEnd/>
            <a:tailEnd/>
          </a:ln>
        </p:spPr>
      </p:pic>
      <p:sp>
        <p:nvSpPr>
          <p:cNvPr id="25627" name="Rectangle 27"/>
          <p:cNvSpPr>
            <a:spLocks noGrp="1" noChangeArrowheads="1"/>
          </p:cNvSpPr>
          <p:nvPr>
            <p:ph type="title"/>
          </p:nvPr>
        </p:nvSpPr>
        <p:spPr>
          <a:xfrm>
            <a:off x="457200" y="274638"/>
            <a:ext cx="8229600" cy="490066"/>
          </a:xfrm>
        </p:spPr>
        <p:txBody>
          <a:bodyPr>
            <a:normAutofit fontScale="90000"/>
          </a:bodyPr>
          <a:lstStyle/>
          <a:p>
            <a:r>
              <a:rPr lang="en-GB" dirty="0"/>
              <a:t>Ovarian cancer: the three major types</a:t>
            </a:r>
          </a:p>
        </p:txBody>
      </p:sp>
      <p:sp>
        <p:nvSpPr>
          <p:cNvPr id="25607" name="Text Box 19"/>
          <p:cNvSpPr txBox="1">
            <a:spLocks noChangeArrowheads="1"/>
          </p:cNvSpPr>
          <p:nvPr/>
        </p:nvSpPr>
        <p:spPr bwMode="auto">
          <a:xfrm>
            <a:off x="3105150" y="5756275"/>
            <a:ext cx="1387475" cy="307975"/>
          </a:xfrm>
          <a:prstGeom prst="rect">
            <a:avLst/>
          </a:prstGeom>
          <a:noFill/>
          <a:ln w="9525">
            <a:noFill/>
            <a:miter lim="800000"/>
            <a:headEnd/>
            <a:tailEnd/>
          </a:ln>
        </p:spPr>
        <p:txBody>
          <a:bodyPr wrap="none">
            <a:prstTxWarp prst="textNoShape">
              <a:avLst/>
            </a:prstTxWarp>
            <a:spAutoFit/>
          </a:bodyPr>
          <a:lstStyle/>
          <a:p>
            <a:r>
              <a:rPr lang="en-GB" sz="1400" b="1"/>
              <a:t>Mature follicle</a:t>
            </a:r>
          </a:p>
        </p:txBody>
      </p:sp>
      <p:sp>
        <p:nvSpPr>
          <p:cNvPr id="25608" name="Text Box 20"/>
          <p:cNvSpPr txBox="1">
            <a:spLocks noChangeArrowheads="1"/>
          </p:cNvSpPr>
          <p:nvPr/>
        </p:nvSpPr>
        <p:spPr bwMode="auto">
          <a:xfrm>
            <a:off x="3411538" y="2305050"/>
            <a:ext cx="1447800" cy="307975"/>
          </a:xfrm>
          <a:prstGeom prst="rect">
            <a:avLst/>
          </a:prstGeom>
          <a:noFill/>
          <a:ln w="9525">
            <a:noFill/>
            <a:miter lim="800000"/>
            <a:headEnd/>
            <a:tailEnd/>
          </a:ln>
        </p:spPr>
        <p:txBody>
          <a:bodyPr wrap="none">
            <a:prstTxWarp prst="textNoShape">
              <a:avLst/>
            </a:prstTxWarp>
            <a:spAutoFit/>
          </a:bodyPr>
          <a:lstStyle/>
          <a:p>
            <a:r>
              <a:rPr lang="en-GB" sz="1400" b="1"/>
              <a:t>Corpus luteum</a:t>
            </a:r>
          </a:p>
        </p:txBody>
      </p:sp>
      <p:sp>
        <p:nvSpPr>
          <p:cNvPr id="25609" name="Text Box 21"/>
          <p:cNvSpPr txBox="1">
            <a:spLocks noChangeArrowheads="1"/>
          </p:cNvSpPr>
          <p:nvPr/>
        </p:nvSpPr>
        <p:spPr bwMode="auto">
          <a:xfrm>
            <a:off x="279400" y="2017713"/>
            <a:ext cx="1708150" cy="523875"/>
          </a:xfrm>
          <a:prstGeom prst="rect">
            <a:avLst/>
          </a:prstGeom>
          <a:noFill/>
          <a:ln w="9525">
            <a:noFill/>
            <a:miter lim="800000"/>
            <a:headEnd/>
            <a:tailEnd/>
          </a:ln>
        </p:spPr>
        <p:txBody>
          <a:bodyPr wrap="none">
            <a:prstTxWarp prst="textNoShape">
              <a:avLst/>
            </a:prstTxWarp>
            <a:spAutoFit/>
          </a:bodyPr>
          <a:lstStyle/>
          <a:p>
            <a:pPr algn="ctr"/>
            <a:r>
              <a:rPr lang="en-GB" sz="1400" b="1"/>
              <a:t>Immature follicles</a:t>
            </a:r>
          </a:p>
          <a:p>
            <a:pPr algn="ctr"/>
            <a:r>
              <a:rPr lang="en-GB" sz="1400" b="1"/>
              <a:t>(ova)</a:t>
            </a:r>
          </a:p>
        </p:txBody>
      </p:sp>
      <p:sp>
        <p:nvSpPr>
          <p:cNvPr id="25610" name="Text Box 22"/>
          <p:cNvSpPr txBox="1">
            <a:spLocks noChangeArrowheads="1"/>
          </p:cNvSpPr>
          <p:nvPr/>
        </p:nvSpPr>
        <p:spPr bwMode="auto">
          <a:xfrm>
            <a:off x="598488" y="5756275"/>
            <a:ext cx="1138237" cy="307975"/>
          </a:xfrm>
          <a:prstGeom prst="rect">
            <a:avLst/>
          </a:prstGeom>
          <a:noFill/>
          <a:ln w="9525">
            <a:noFill/>
            <a:miter lim="800000"/>
            <a:headEnd/>
            <a:tailEnd/>
          </a:ln>
        </p:spPr>
        <p:txBody>
          <a:bodyPr wrap="none">
            <a:prstTxWarp prst="textNoShape">
              <a:avLst/>
            </a:prstTxWarp>
            <a:spAutoFit/>
          </a:bodyPr>
          <a:lstStyle/>
          <a:p>
            <a:r>
              <a:rPr lang="en-GB" sz="1400" b="1"/>
              <a:t>Mature egg</a:t>
            </a:r>
          </a:p>
        </p:txBody>
      </p:sp>
      <p:sp>
        <p:nvSpPr>
          <p:cNvPr id="25611" name="Line 23"/>
          <p:cNvSpPr>
            <a:spLocks noChangeShapeType="1"/>
          </p:cNvSpPr>
          <p:nvPr/>
        </p:nvSpPr>
        <p:spPr bwMode="auto">
          <a:xfrm>
            <a:off x="1116013" y="2549525"/>
            <a:ext cx="0" cy="593725"/>
          </a:xfrm>
          <a:prstGeom prst="line">
            <a:avLst/>
          </a:prstGeom>
          <a:noFill/>
          <a:ln w="19050">
            <a:solidFill>
              <a:schemeClr val="tx1"/>
            </a:solidFill>
            <a:round/>
            <a:headEnd/>
            <a:tailEnd/>
          </a:ln>
        </p:spPr>
        <p:txBody>
          <a:bodyPr>
            <a:prstTxWarp prst="textNoShape">
              <a:avLst/>
            </a:prstTxWarp>
          </a:bodyPr>
          <a:lstStyle/>
          <a:p>
            <a:endParaRPr lang="en-US"/>
          </a:p>
        </p:txBody>
      </p:sp>
      <p:sp>
        <p:nvSpPr>
          <p:cNvPr id="25612" name="Line 24"/>
          <p:cNvSpPr>
            <a:spLocks noChangeShapeType="1"/>
          </p:cNvSpPr>
          <p:nvPr/>
        </p:nvSpPr>
        <p:spPr bwMode="auto">
          <a:xfrm flipH="1" flipV="1">
            <a:off x="1214438" y="4500563"/>
            <a:ext cx="0" cy="1285875"/>
          </a:xfrm>
          <a:prstGeom prst="line">
            <a:avLst/>
          </a:prstGeom>
          <a:noFill/>
          <a:ln w="19050">
            <a:solidFill>
              <a:schemeClr val="tx1"/>
            </a:solidFill>
            <a:round/>
            <a:headEnd/>
            <a:tailEnd/>
          </a:ln>
        </p:spPr>
        <p:txBody>
          <a:bodyPr>
            <a:prstTxWarp prst="textNoShape">
              <a:avLst/>
            </a:prstTxWarp>
          </a:bodyPr>
          <a:lstStyle/>
          <a:p>
            <a:endParaRPr lang="en-US"/>
          </a:p>
        </p:txBody>
      </p:sp>
      <p:sp>
        <p:nvSpPr>
          <p:cNvPr id="25613" name="Line 25"/>
          <p:cNvSpPr>
            <a:spLocks noChangeShapeType="1"/>
          </p:cNvSpPr>
          <p:nvPr/>
        </p:nvSpPr>
        <p:spPr bwMode="auto">
          <a:xfrm flipH="1">
            <a:off x="2143125" y="2571750"/>
            <a:ext cx="1285875" cy="642938"/>
          </a:xfrm>
          <a:prstGeom prst="line">
            <a:avLst/>
          </a:prstGeom>
          <a:noFill/>
          <a:ln w="19050">
            <a:solidFill>
              <a:schemeClr val="tx1"/>
            </a:solidFill>
            <a:round/>
            <a:headEnd/>
            <a:tailEnd/>
          </a:ln>
        </p:spPr>
        <p:txBody>
          <a:bodyPr>
            <a:prstTxWarp prst="textNoShape">
              <a:avLst/>
            </a:prstTxWarp>
          </a:bodyPr>
          <a:lstStyle/>
          <a:p>
            <a:endParaRPr lang="en-US"/>
          </a:p>
        </p:txBody>
      </p:sp>
      <p:sp>
        <p:nvSpPr>
          <p:cNvPr id="25614" name="Line 26"/>
          <p:cNvSpPr>
            <a:spLocks noChangeShapeType="1"/>
          </p:cNvSpPr>
          <p:nvPr/>
        </p:nvSpPr>
        <p:spPr bwMode="auto">
          <a:xfrm flipH="1" flipV="1">
            <a:off x="1857375" y="4572000"/>
            <a:ext cx="1285875" cy="1214438"/>
          </a:xfrm>
          <a:prstGeom prst="line">
            <a:avLst/>
          </a:prstGeom>
          <a:noFill/>
          <a:ln w="19050">
            <a:solidFill>
              <a:schemeClr val="tx1"/>
            </a:solidFill>
            <a:round/>
            <a:headEnd/>
            <a:tailEnd/>
          </a:ln>
        </p:spPr>
        <p:txBody>
          <a:bodyPr>
            <a:prstTxWarp prst="textNoShape">
              <a:avLst/>
            </a:prstTxWarp>
          </a:bodyPr>
          <a:lstStyle/>
          <a:p>
            <a:endParaRPr lang="en-US"/>
          </a:p>
        </p:txBody>
      </p:sp>
      <p:sp>
        <p:nvSpPr>
          <p:cNvPr id="25631" name="Line 31"/>
          <p:cNvSpPr>
            <a:spLocks noChangeShapeType="1"/>
          </p:cNvSpPr>
          <p:nvPr/>
        </p:nvSpPr>
        <p:spPr bwMode="auto">
          <a:xfrm flipH="1">
            <a:off x="1663700" y="1844675"/>
            <a:ext cx="604838" cy="1033463"/>
          </a:xfrm>
          <a:prstGeom prst="line">
            <a:avLst/>
          </a:prstGeom>
          <a:noFill/>
          <a:ln w="38100">
            <a:solidFill>
              <a:schemeClr val="folHlink"/>
            </a:solidFill>
            <a:round/>
            <a:headEnd/>
            <a:tailEnd type="triangle" w="med" len="med"/>
          </a:ln>
          <a:effectLst/>
        </p:spPr>
        <p:txBody>
          <a:bodyPr>
            <a:prstTxWarp prst="textNoShape">
              <a:avLst/>
            </a:prstTxWarp>
          </a:bodyPr>
          <a:lstStyle/>
          <a:p>
            <a:endParaRPr lang="en-US"/>
          </a:p>
        </p:txBody>
      </p:sp>
      <p:sp>
        <p:nvSpPr>
          <p:cNvPr id="25636" name="Line 36"/>
          <p:cNvSpPr>
            <a:spLocks noChangeShapeType="1"/>
          </p:cNvSpPr>
          <p:nvPr/>
        </p:nvSpPr>
        <p:spPr bwMode="auto">
          <a:xfrm flipH="1">
            <a:off x="3584575" y="2825750"/>
            <a:ext cx="2192338" cy="574675"/>
          </a:xfrm>
          <a:prstGeom prst="line">
            <a:avLst/>
          </a:prstGeom>
          <a:noFill/>
          <a:ln w="38100">
            <a:solidFill>
              <a:schemeClr val="folHlink"/>
            </a:solidFill>
            <a:round/>
            <a:headEnd/>
            <a:tailEnd type="triangle" w="med" len="med"/>
          </a:ln>
          <a:effectLst/>
        </p:spPr>
        <p:txBody>
          <a:bodyPr>
            <a:prstTxWarp prst="textNoShape">
              <a:avLst/>
            </a:prstTxWarp>
          </a:bodyPr>
          <a:lstStyle/>
          <a:p>
            <a:endParaRPr lang="en-US"/>
          </a:p>
        </p:txBody>
      </p:sp>
      <p:sp>
        <p:nvSpPr>
          <p:cNvPr id="25642" name="Line 42"/>
          <p:cNvSpPr>
            <a:spLocks noChangeShapeType="1"/>
          </p:cNvSpPr>
          <p:nvPr/>
        </p:nvSpPr>
        <p:spPr bwMode="auto">
          <a:xfrm flipH="1">
            <a:off x="3708400" y="4735513"/>
            <a:ext cx="1727200" cy="0"/>
          </a:xfrm>
          <a:prstGeom prst="line">
            <a:avLst/>
          </a:prstGeom>
          <a:noFill/>
          <a:ln w="38100">
            <a:solidFill>
              <a:schemeClr val="folHlink"/>
            </a:solidFill>
            <a:round/>
            <a:headEnd/>
            <a:tailEnd type="triangle" w="med" len="med"/>
          </a:ln>
          <a:effectLst/>
        </p:spPr>
        <p:txBody>
          <a:bodyPr>
            <a:prstTxWarp prst="textNoShape">
              <a:avLst/>
            </a:prstTxWarp>
          </a:bodyPr>
          <a:lstStyle/>
          <a:p>
            <a:endParaRPr lang="en-US"/>
          </a:p>
        </p:txBody>
      </p:sp>
      <p:pic>
        <p:nvPicPr>
          <p:cNvPr id="25644" name="Picture 44"/>
          <p:cNvPicPr>
            <a:picLocks noChangeAspect="1" noChangeArrowheads="1"/>
          </p:cNvPicPr>
          <p:nvPr/>
        </p:nvPicPr>
        <p:blipFill>
          <a:blip r:embed="rId4"/>
          <a:srcRect/>
          <a:stretch>
            <a:fillRect/>
          </a:stretch>
        </p:blipFill>
        <p:spPr bwMode="auto">
          <a:xfrm>
            <a:off x="592138" y="962025"/>
            <a:ext cx="4638675" cy="938213"/>
          </a:xfrm>
          <a:prstGeom prst="rect">
            <a:avLst/>
          </a:prstGeom>
          <a:noFill/>
          <a:ln w="9525">
            <a:noFill/>
            <a:miter lim="800000"/>
            <a:headEnd/>
            <a:tailEnd/>
          </a:ln>
          <a:effectLst/>
        </p:spPr>
      </p:pic>
      <p:sp>
        <p:nvSpPr>
          <p:cNvPr id="25623" name="Text Box 23"/>
          <p:cNvSpPr txBox="1">
            <a:spLocks noChangeArrowheads="1"/>
          </p:cNvSpPr>
          <p:nvPr/>
        </p:nvSpPr>
        <p:spPr bwMode="auto">
          <a:xfrm>
            <a:off x="849313" y="1027113"/>
            <a:ext cx="4133850" cy="825500"/>
          </a:xfrm>
          <a:prstGeom prst="rect">
            <a:avLst/>
          </a:prstGeom>
          <a:noFill/>
          <a:ln w="9525">
            <a:noFill/>
            <a:miter lim="800000"/>
            <a:headEnd/>
            <a:tailEnd/>
          </a:ln>
        </p:spPr>
        <p:txBody>
          <a:bodyPr anchor="ctr">
            <a:prstTxWarp prst="textNoShape">
              <a:avLst/>
            </a:prstTxWarp>
          </a:bodyPr>
          <a:lstStyle/>
          <a:p>
            <a:pPr algn="ctr"/>
            <a:r>
              <a:rPr lang="en-GB" sz="1600">
                <a:solidFill>
                  <a:schemeClr val="bg1"/>
                </a:solidFill>
              </a:rPr>
              <a:t>Germ cell cancers start from germ cells </a:t>
            </a:r>
            <a:br>
              <a:rPr lang="en-GB" sz="1600">
                <a:solidFill>
                  <a:schemeClr val="bg1"/>
                </a:solidFill>
              </a:rPr>
            </a:br>
            <a:r>
              <a:rPr lang="en-GB" sz="1600">
                <a:solidFill>
                  <a:schemeClr val="bg1"/>
                </a:solidFill>
              </a:rPr>
              <a:t>(cells that are destined to form eggs) within </a:t>
            </a:r>
            <a:br>
              <a:rPr lang="en-GB" sz="1600">
                <a:solidFill>
                  <a:schemeClr val="bg1"/>
                </a:solidFill>
              </a:rPr>
            </a:br>
            <a:r>
              <a:rPr lang="en-GB" sz="1600">
                <a:solidFill>
                  <a:schemeClr val="bg1"/>
                </a:solidFill>
              </a:rPr>
              <a:t>the ovaries – </a:t>
            </a:r>
            <a:r>
              <a:rPr lang="en-GB" sz="1600" b="1">
                <a:solidFill>
                  <a:schemeClr val="bg1"/>
                </a:solidFill>
              </a:rPr>
              <a:t>5%</a:t>
            </a:r>
          </a:p>
        </p:txBody>
      </p:sp>
      <p:pic>
        <p:nvPicPr>
          <p:cNvPr id="25645" name="Picture 45"/>
          <p:cNvPicPr>
            <a:picLocks noChangeAspect="1" noChangeArrowheads="1"/>
          </p:cNvPicPr>
          <p:nvPr/>
        </p:nvPicPr>
        <p:blipFill>
          <a:blip r:embed="rId5"/>
          <a:srcRect/>
          <a:stretch>
            <a:fillRect/>
          </a:stretch>
        </p:blipFill>
        <p:spPr bwMode="auto">
          <a:xfrm>
            <a:off x="5699125" y="2060575"/>
            <a:ext cx="3219450" cy="1349375"/>
          </a:xfrm>
          <a:prstGeom prst="rect">
            <a:avLst/>
          </a:prstGeom>
          <a:noFill/>
          <a:ln w="9525">
            <a:noFill/>
            <a:miter lim="800000"/>
            <a:headEnd/>
            <a:tailEnd/>
          </a:ln>
          <a:effectLst/>
        </p:spPr>
      </p:pic>
      <p:sp>
        <p:nvSpPr>
          <p:cNvPr id="25619" name="Text Box 19"/>
          <p:cNvSpPr txBox="1">
            <a:spLocks noChangeArrowheads="1"/>
          </p:cNvSpPr>
          <p:nvPr/>
        </p:nvSpPr>
        <p:spPr bwMode="auto">
          <a:xfrm>
            <a:off x="5795963" y="2060575"/>
            <a:ext cx="3041650" cy="1339850"/>
          </a:xfrm>
          <a:prstGeom prst="rect">
            <a:avLst/>
          </a:prstGeom>
          <a:noFill/>
          <a:ln w="9525">
            <a:noFill/>
            <a:miter lim="800000"/>
            <a:headEnd/>
            <a:tailEnd/>
          </a:ln>
        </p:spPr>
        <p:txBody>
          <a:bodyPr anchor="ctr">
            <a:prstTxWarp prst="textNoShape">
              <a:avLst/>
            </a:prstTxWarp>
          </a:bodyPr>
          <a:lstStyle/>
          <a:p>
            <a:pPr algn="ctr"/>
            <a:r>
              <a:rPr lang="en-GB" sz="1600">
                <a:solidFill>
                  <a:schemeClr val="bg1"/>
                </a:solidFill>
              </a:rPr>
              <a:t>Sex-cord – stromal cell cancers begin in the cells that hold the ovaries together and produce female hormones</a:t>
            </a:r>
          </a:p>
          <a:p>
            <a:pPr algn="ctr"/>
            <a:r>
              <a:rPr lang="en-GB" sz="1600" b="1">
                <a:solidFill>
                  <a:schemeClr val="bg1"/>
                </a:solidFill>
              </a:rPr>
              <a:t>4%</a:t>
            </a:r>
          </a:p>
        </p:txBody>
      </p:sp>
      <p:pic>
        <p:nvPicPr>
          <p:cNvPr id="25646" name="Picture 46"/>
          <p:cNvPicPr>
            <a:picLocks noChangeAspect="1" noChangeArrowheads="1"/>
          </p:cNvPicPr>
          <p:nvPr/>
        </p:nvPicPr>
        <p:blipFill>
          <a:blip r:embed="rId6"/>
          <a:srcRect/>
          <a:stretch>
            <a:fillRect/>
          </a:stretch>
        </p:blipFill>
        <p:spPr bwMode="auto">
          <a:xfrm>
            <a:off x="5194300" y="4359275"/>
            <a:ext cx="3713163" cy="738188"/>
          </a:xfrm>
          <a:prstGeom prst="rect">
            <a:avLst/>
          </a:prstGeom>
          <a:noFill/>
          <a:ln w="9525">
            <a:noFill/>
            <a:miter lim="800000"/>
            <a:headEnd/>
            <a:tailEnd/>
          </a:ln>
          <a:effectLst/>
        </p:spPr>
      </p:pic>
      <p:sp>
        <p:nvSpPr>
          <p:cNvPr id="25616" name="Text Box 16"/>
          <p:cNvSpPr txBox="1">
            <a:spLocks noChangeArrowheads="1"/>
          </p:cNvSpPr>
          <p:nvPr/>
        </p:nvSpPr>
        <p:spPr bwMode="auto">
          <a:xfrm>
            <a:off x="5270500" y="4318000"/>
            <a:ext cx="3551238" cy="804863"/>
          </a:xfrm>
          <a:prstGeom prst="rect">
            <a:avLst/>
          </a:prstGeom>
          <a:noFill/>
          <a:ln w="9525">
            <a:noFill/>
            <a:miter lim="800000"/>
            <a:headEnd/>
            <a:tailEnd/>
          </a:ln>
        </p:spPr>
        <p:txBody>
          <a:bodyPr anchor="ctr">
            <a:prstTxWarp prst="textNoShape">
              <a:avLst/>
            </a:prstTxWarp>
          </a:bodyPr>
          <a:lstStyle/>
          <a:p>
            <a:pPr algn="ctr"/>
            <a:r>
              <a:rPr lang="en-GB" sz="1600">
                <a:solidFill>
                  <a:schemeClr val="bg1"/>
                </a:solidFill>
              </a:rPr>
              <a:t>Epithelial cancers, accounting for </a:t>
            </a:r>
            <a:r>
              <a:rPr lang="en-GB" sz="1600" b="1">
                <a:solidFill>
                  <a:schemeClr val="bg1"/>
                </a:solidFill>
              </a:rPr>
              <a:t>90%</a:t>
            </a:r>
            <a:r>
              <a:rPr lang="en-GB" sz="1600">
                <a:solidFill>
                  <a:schemeClr val="bg1"/>
                </a:solidFill>
              </a:rPr>
              <a:t> of malignant ovarian cancers</a:t>
            </a:r>
            <a:endParaRPr lang="en-GB" sz="1600" u="sng">
              <a:solidFill>
                <a:schemeClr val="bg1"/>
              </a:solidFill>
            </a:endParaRPr>
          </a:p>
        </p:txBody>
      </p:sp>
    </p:spTree>
    <p:extLst>
      <p:ext uri="{BB962C8B-B14F-4D97-AF65-F5344CB8AC3E}">
        <p14:creationId xmlns:p14="http://schemas.microsoft.com/office/powerpoint/2010/main" val="40624290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484784" y="274638"/>
            <a:ext cx="13033448" cy="1143000"/>
          </a:xfrm>
        </p:spPr>
        <p:txBody>
          <a:bodyPr/>
          <a:lstStyle/>
          <a:p>
            <a:r>
              <a:rPr lang="es-ES" b="1" dirty="0" smtClean="0"/>
              <a:t>CANCER DE OVARIO</a:t>
            </a:r>
            <a:endParaRPr lang="es-ES" b="1"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76056" y="1124744"/>
            <a:ext cx="3848205"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Rectángulo"/>
          <p:cNvSpPr/>
          <p:nvPr/>
        </p:nvSpPr>
        <p:spPr>
          <a:xfrm>
            <a:off x="251520" y="1700809"/>
            <a:ext cx="6606480" cy="1015663"/>
          </a:xfrm>
          <a:prstGeom prst="rect">
            <a:avLst/>
          </a:prstGeom>
        </p:spPr>
        <p:txBody>
          <a:bodyPr wrap="square">
            <a:spAutoFit/>
          </a:bodyPr>
          <a:lstStyle/>
          <a:p>
            <a:pPr lvl="1"/>
            <a:r>
              <a:rPr lang="es-ES" sz="2000" b="1" dirty="0">
                <a:ea typeface="ＭＳ Ｐゴシック" pitchFamily="34" charset="-128"/>
              </a:rPr>
              <a:t>Incidencia: </a:t>
            </a:r>
            <a:r>
              <a:rPr lang="es-ES" sz="2000" dirty="0">
                <a:ea typeface="ＭＳ Ｐゴシック" pitchFamily="34" charset="-128"/>
              </a:rPr>
              <a:t>6.8/100.000</a:t>
            </a:r>
          </a:p>
          <a:p>
            <a:pPr lvl="1"/>
            <a:r>
              <a:rPr lang="es-ES" sz="2000" b="1" dirty="0">
                <a:ea typeface="ＭＳ Ｐゴシック" pitchFamily="34" charset="-128"/>
              </a:rPr>
              <a:t>Mortalidad: </a:t>
            </a:r>
            <a:r>
              <a:rPr lang="es-ES" sz="2000" dirty="0">
                <a:ea typeface="ＭＳ Ｐゴシック" pitchFamily="34" charset="-128"/>
              </a:rPr>
              <a:t>3.5/100.000</a:t>
            </a:r>
            <a:r>
              <a:rPr lang="es-ES" sz="2000" dirty="0" smtClean="0">
                <a:ea typeface="ＭＳ Ｐゴシック" pitchFamily="34" charset="-128"/>
              </a:rPr>
              <a:t>.</a:t>
            </a:r>
            <a:r>
              <a:rPr lang="es-ES" sz="2000" dirty="0"/>
              <a:t> </a:t>
            </a:r>
            <a:endParaRPr lang="es-ES" sz="2000" dirty="0" smtClean="0"/>
          </a:p>
          <a:p>
            <a:pPr lvl="1"/>
            <a:r>
              <a:rPr lang="es-ES" sz="2000" dirty="0"/>
              <a:t>E</a:t>
            </a:r>
            <a:r>
              <a:rPr lang="es-ES" sz="2000" dirty="0" smtClean="0"/>
              <a:t>dad </a:t>
            </a:r>
            <a:r>
              <a:rPr lang="es-ES" sz="2000" dirty="0"/>
              <a:t>media </a:t>
            </a:r>
            <a:r>
              <a:rPr lang="es-ES" sz="2000" dirty="0" smtClean="0"/>
              <a:t>entre </a:t>
            </a:r>
            <a:r>
              <a:rPr lang="es-ES" sz="2000" dirty="0"/>
              <a:t>los 50 y 59 años</a:t>
            </a:r>
            <a:r>
              <a:rPr lang="es-ES" sz="2000" dirty="0" smtClean="0">
                <a:ea typeface="ＭＳ Ｐゴシック" pitchFamily="34" charset="-128"/>
              </a:rPr>
              <a:t> </a:t>
            </a:r>
            <a:endParaRPr lang="es-ES" sz="2000" dirty="0">
              <a:ea typeface="ＭＳ Ｐゴシック" pitchFamily="34" charset="-128"/>
            </a:endParaRPr>
          </a:p>
        </p:txBody>
      </p:sp>
      <p:graphicFrame>
        <p:nvGraphicFramePr>
          <p:cNvPr id="6" name="Group 66"/>
          <p:cNvGraphicFramePr>
            <a:graphicFrameLocks noGrp="1"/>
          </p:cNvGraphicFramePr>
          <p:nvPr>
            <p:extLst>
              <p:ext uri="{D42A27DB-BD31-4B8C-83A1-F6EECF244321}">
                <p14:modId xmlns:p14="http://schemas.microsoft.com/office/powerpoint/2010/main" val="3003747177"/>
              </p:ext>
            </p:extLst>
          </p:nvPr>
        </p:nvGraphicFramePr>
        <p:xfrm>
          <a:off x="251520" y="4221088"/>
          <a:ext cx="4464495" cy="2094834"/>
        </p:xfrm>
        <a:graphic>
          <a:graphicData uri="http://schemas.openxmlformats.org/drawingml/2006/table">
            <a:tbl>
              <a:tblPr/>
              <a:tblGrid>
                <a:gridCol w="1579745"/>
                <a:gridCol w="1442375"/>
                <a:gridCol w="1442375"/>
              </a:tblGrid>
              <a:tr h="66049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s-ES" sz="1800" b="0" i="0" u="none" strike="noStrike" cap="none" normalizeH="0" baseline="0" dirty="0" smtClean="0">
                        <a:ln>
                          <a:noFill/>
                        </a:ln>
                        <a:solidFill>
                          <a:schemeClr val="tx1"/>
                        </a:solidFill>
                        <a:effectLst/>
                        <a:latin typeface="Times New Roman" pitchFamily="18" charset="0"/>
                      </a:endParaRPr>
                    </a:p>
                  </a:txBody>
                  <a:tcPr marT="45713" marB="45713" anchor="b"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ES" sz="1600" b="1" i="0" u="none" strike="noStrike" cap="none" normalizeH="0" baseline="0" dirty="0" smtClean="0">
                          <a:ln>
                            <a:noFill/>
                          </a:ln>
                          <a:solidFill>
                            <a:schemeClr val="tx1"/>
                          </a:solidFill>
                          <a:effectLst/>
                          <a:latin typeface="+mn-lt"/>
                        </a:rPr>
                        <a:t>FRECUENCIA</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ES" sz="1600" b="1" i="0" u="none" strike="noStrike" cap="none" normalizeH="0" baseline="0" dirty="0" smtClean="0">
                          <a:ln>
                            <a:noFill/>
                          </a:ln>
                          <a:solidFill>
                            <a:schemeClr val="tx1"/>
                          </a:solidFill>
                          <a:effectLst/>
                          <a:latin typeface="+mn-lt"/>
                        </a:rPr>
                        <a:t>MORTALIDAD</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75440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ES" sz="1600" b="1" i="0" u="none" strike="noStrike" cap="none" normalizeH="0" baseline="0" dirty="0" smtClean="0">
                          <a:ln>
                            <a:noFill/>
                          </a:ln>
                          <a:solidFill>
                            <a:schemeClr val="tx1"/>
                          </a:solidFill>
                          <a:effectLst/>
                          <a:latin typeface="+mn-lt"/>
                        </a:rPr>
                        <a:t>NEOPLASIA FEMENINA</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800" b="0" i="0" u="none" strike="noStrike" cap="none" normalizeH="0" baseline="0" dirty="0" smtClean="0">
                          <a:ln>
                            <a:noFill/>
                          </a:ln>
                          <a:solidFill>
                            <a:schemeClr val="tx1"/>
                          </a:solidFill>
                          <a:effectLst/>
                          <a:latin typeface="Times New Roman" pitchFamily="18" charset="0"/>
                        </a:rPr>
                        <a:t>7ª</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800" b="0" i="0" u="none" strike="noStrike" cap="none" normalizeH="0" baseline="0" smtClean="0">
                          <a:ln>
                            <a:noFill/>
                          </a:ln>
                          <a:solidFill>
                            <a:schemeClr val="tx1"/>
                          </a:solidFill>
                          <a:effectLst/>
                          <a:latin typeface="Times New Roman" pitchFamily="18" charset="0"/>
                        </a:rPr>
                        <a:t>5ª</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9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ES" sz="1600" b="1" i="0" u="none" strike="noStrike" cap="none" normalizeH="0" baseline="0" dirty="0" smtClean="0">
                          <a:ln>
                            <a:noFill/>
                          </a:ln>
                          <a:solidFill>
                            <a:schemeClr val="tx1"/>
                          </a:solidFill>
                          <a:effectLst/>
                          <a:latin typeface="+mn-lt"/>
                        </a:rPr>
                        <a:t>NEOPLASIA GINECOLOGICA</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800" b="0" i="0" u="none" strike="noStrike" cap="none" normalizeH="0" baseline="0" dirty="0" smtClean="0">
                          <a:ln>
                            <a:noFill/>
                          </a:ln>
                          <a:solidFill>
                            <a:schemeClr val="tx1"/>
                          </a:solidFill>
                          <a:effectLst/>
                          <a:latin typeface="Times New Roman" pitchFamily="18" charset="0"/>
                        </a:rPr>
                        <a:t>2ª</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800" b="0" i="0" u="none" strike="noStrike" cap="none" normalizeH="0" baseline="0" dirty="0" smtClean="0">
                          <a:ln>
                            <a:noFill/>
                          </a:ln>
                          <a:solidFill>
                            <a:schemeClr val="tx1"/>
                          </a:solidFill>
                          <a:effectLst/>
                          <a:latin typeface="Times New Roman" pitchFamily="18" charset="0"/>
                        </a:rPr>
                        <a:t>1ª</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58513098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HISTOLOGIA</a:t>
            </a:r>
            <a:endParaRPr lang="es-ES" b="1"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1649373607"/>
              </p:ext>
            </p:extLst>
          </p:nvPr>
        </p:nvGraphicFramePr>
        <p:xfrm>
          <a:off x="467544" y="1484784"/>
          <a:ext cx="8435280" cy="4997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822665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7" name="Rectangle 15"/>
          <p:cNvSpPr>
            <a:spLocks noGrp="1" noChangeArrowheads="1"/>
          </p:cNvSpPr>
          <p:nvPr>
            <p:ph type="title"/>
          </p:nvPr>
        </p:nvSpPr>
        <p:spPr>
          <a:xfrm>
            <a:off x="457200" y="274638"/>
            <a:ext cx="8229600" cy="778098"/>
          </a:xfrm>
        </p:spPr>
        <p:txBody>
          <a:bodyPr>
            <a:normAutofit fontScale="90000"/>
          </a:bodyPr>
          <a:lstStyle/>
          <a:p>
            <a:r>
              <a:rPr lang="en-GB" dirty="0"/>
              <a:t>Epithelial ovarian cancer: the three most common subtypes</a:t>
            </a:r>
          </a:p>
        </p:txBody>
      </p:sp>
      <p:sp>
        <p:nvSpPr>
          <p:cNvPr id="28688" name="Rectangle 16"/>
          <p:cNvSpPr>
            <a:spLocks noGrp="1" noChangeArrowheads="1"/>
          </p:cNvSpPr>
          <p:nvPr>
            <p:ph type="body" idx="1"/>
          </p:nvPr>
        </p:nvSpPr>
        <p:spPr>
          <a:xfrm>
            <a:off x="276225" y="4076700"/>
            <a:ext cx="8596313" cy="1439863"/>
          </a:xfrm>
        </p:spPr>
        <p:txBody>
          <a:bodyPr>
            <a:normAutofit fontScale="77500" lnSpcReduction="20000"/>
          </a:bodyPr>
          <a:lstStyle/>
          <a:p>
            <a:pPr>
              <a:spcBef>
                <a:spcPct val="0"/>
              </a:spcBef>
              <a:spcAft>
                <a:spcPct val="30000"/>
              </a:spcAft>
            </a:pPr>
            <a:r>
              <a:rPr lang="en-GB"/>
              <a:t>Of the eight histological subtypes of epithelial ovarian cancer, serous, endometrioid and mucinous are the most common</a:t>
            </a:r>
          </a:p>
          <a:p>
            <a:pPr lvl="1">
              <a:spcBef>
                <a:spcPct val="0"/>
              </a:spcBef>
              <a:spcAft>
                <a:spcPct val="30000"/>
              </a:spcAft>
            </a:pPr>
            <a:r>
              <a:rPr lang="en-GB"/>
              <a:t>characterised by their morphological resemblance to various mucosal tissues of the female reproductive tract</a:t>
            </a:r>
          </a:p>
        </p:txBody>
      </p:sp>
      <p:pic>
        <p:nvPicPr>
          <p:cNvPr id="123909" name="Picture 6"/>
          <p:cNvPicPr>
            <a:picLocks noChangeAspect="1" noChangeArrowheads="1"/>
          </p:cNvPicPr>
          <p:nvPr/>
        </p:nvPicPr>
        <p:blipFill>
          <a:blip r:embed="rId3"/>
          <a:srcRect/>
          <a:stretch>
            <a:fillRect/>
          </a:stretch>
        </p:blipFill>
        <p:spPr bwMode="auto">
          <a:xfrm>
            <a:off x="242888" y="1603375"/>
            <a:ext cx="2627312" cy="1970088"/>
          </a:xfrm>
          <a:prstGeom prst="rect">
            <a:avLst/>
          </a:prstGeom>
          <a:noFill/>
          <a:ln w="9525">
            <a:noFill/>
            <a:miter lim="800000"/>
            <a:headEnd/>
            <a:tailEnd/>
          </a:ln>
          <a:effectLst/>
        </p:spPr>
      </p:pic>
      <p:sp>
        <p:nvSpPr>
          <p:cNvPr id="28677" name="Text Box 12"/>
          <p:cNvSpPr txBox="1">
            <a:spLocks noChangeArrowheads="1"/>
          </p:cNvSpPr>
          <p:nvPr/>
        </p:nvSpPr>
        <p:spPr bwMode="auto">
          <a:xfrm>
            <a:off x="1125538" y="1247775"/>
            <a:ext cx="871537" cy="336550"/>
          </a:xfrm>
          <a:prstGeom prst="rect">
            <a:avLst/>
          </a:prstGeom>
          <a:noFill/>
          <a:ln w="9525">
            <a:noFill/>
            <a:miter lim="800000"/>
            <a:headEnd/>
            <a:tailEnd/>
          </a:ln>
        </p:spPr>
        <p:txBody>
          <a:bodyPr wrap="none">
            <a:prstTxWarp prst="textNoShape">
              <a:avLst/>
            </a:prstTxWarp>
            <a:spAutoFit/>
          </a:bodyPr>
          <a:lstStyle/>
          <a:p>
            <a:r>
              <a:rPr lang="en-GB" sz="1600" b="1"/>
              <a:t>Serous</a:t>
            </a:r>
          </a:p>
        </p:txBody>
      </p:sp>
      <p:pic>
        <p:nvPicPr>
          <p:cNvPr id="123912" name="Picture 8"/>
          <p:cNvPicPr>
            <a:picLocks noChangeAspect="1" noChangeArrowheads="1"/>
          </p:cNvPicPr>
          <p:nvPr/>
        </p:nvPicPr>
        <p:blipFill>
          <a:blip r:embed="rId4"/>
          <a:srcRect/>
          <a:stretch>
            <a:fillRect/>
          </a:stretch>
        </p:blipFill>
        <p:spPr bwMode="auto">
          <a:xfrm>
            <a:off x="6245225" y="1603375"/>
            <a:ext cx="2627313" cy="1970088"/>
          </a:xfrm>
          <a:prstGeom prst="rect">
            <a:avLst/>
          </a:prstGeom>
          <a:noFill/>
          <a:ln w="9525">
            <a:noFill/>
            <a:miter lim="800000"/>
            <a:headEnd/>
            <a:tailEnd/>
          </a:ln>
          <a:effectLst/>
        </p:spPr>
      </p:pic>
      <p:sp>
        <p:nvSpPr>
          <p:cNvPr id="28679" name="Text Box 13"/>
          <p:cNvSpPr txBox="1">
            <a:spLocks noChangeArrowheads="1"/>
          </p:cNvSpPr>
          <p:nvPr/>
        </p:nvSpPr>
        <p:spPr bwMode="auto">
          <a:xfrm>
            <a:off x="7000875" y="1247775"/>
            <a:ext cx="1131888" cy="336550"/>
          </a:xfrm>
          <a:prstGeom prst="rect">
            <a:avLst/>
          </a:prstGeom>
          <a:noFill/>
          <a:ln w="9525">
            <a:noFill/>
            <a:miter lim="800000"/>
            <a:headEnd/>
            <a:tailEnd/>
          </a:ln>
        </p:spPr>
        <p:txBody>
          <a:bodyPr wrap="none">
            <a:prstTxWarp prst="textNoShape">
              <a:avLst/>
            </a:prstTxWarp>
            <a:spAutoFit/>
          </a:bodyPr>
          <a:lstStyle/>
          <a:p>
            <a:r>
              <a:rPr lang="en-GB" sz="1600" b="1"/>
              <a:t>Mucinous</a:t>
            </a:r>
          </a:p>
        </p:txBody>
      </p:sp>
      <p:pic>
        <p:nvPicPr>
          <p:cNvPr id="123915" name="Picture 7"/>
          <p:cNvPicPr>
            <a:picLocks noChangeAspect="1" noChangeArrowheads="1"/>
          </p:cNvPicPr>
          <p:nvPr/>
        </p:nvPicPr>
        <p:blipFill>
          <a:blip r:embed="rId5"/>
          <a:srcRect/>
          <a:stretch>
            <a:fillRect/>
          </a:stretch>
        </p:blipFill>
        <p:spPr bwMode="auto">
          <a:xfrm>
            <a:off x="3243263" y="1603375"/>
            <a:ext cx="2627312" cy="1970088"/>
          </a:xfrm>
          <a:prstGeom prst="rect">
            <a:avLst/>
          </a:prstGeom>
          <a:noFill/>
          <a:ln w="9525">
            <a:noFill/>
            <a:miter lim="800000"/>
            <a:headEnd/>
            <a:tailEnd/>
          </a:ln>
          <a:effectLst/>
        </p:spPr>
      </p:pic>
      <p:sp>
        <p:nvSpPr>
          <p:cNvPr id="28681" name="Text Box 14"/>
          <p:cNvSpPr txBox="1">
            <a:spLocks noChangeArrowheads="1"/>
          </p:cNvSpPr>
          <p:nvPr/>
        </p:nvSpPr>
        <p:spPr bwMode="auto">
          <a:xfrm>
            <a:off x="3821113" y="1247775"/>
            <a:ext cx="1493837" cy="336550"/>
          </a:xfrm>
          <a:prstGeom prst="rect">
            <a:avLst/>
          </a:prstGeom>
          <a:noFill/>
          <a:ln w="9525">
            <a:noFill/>
            <a:miter lim="800000"/>
            <a:headEnd/>
            <a:tailEnd/>
          </a:ln>
        </p:spPr>
        <p:txBody>
          <a:bodyPr wrap="none">
            <a:prstTxWarp prst="textNoShape">
              <a:avLst/>
            </a:prstTxWarp>
            <a:spAutoFit/>
          </a:bodyPr>
          <a:lstStyle/>
          <a:p>
            <a:r>
              <a:rPr lang="en-GB" sz="1600" b="1"/>
              <a:t>Endometrioid</a:t>
            </a:r>
          </a:p>
        </p:txBody>
      </p:sp>
      <p:sp>
        <p:nvSpPr>
          <p:cNvPr id="28682" name="Text Box 18"/>
          <p:cNvSpPr txBox="1">
            <a:spLocks noChangeArrowheads="1"/>
          </p:cNvSpPr>
          <p:nvPr/>
        </p:nvSpPr>
        <p:spPr bwMode="auto">
          <a:xfrm>
            <a:off x="447675" y="6310313"/>
            <a:ext cx="184150" cy="336550"/>
          </a:xfrm>
          <a:prstGeom prst="rect">
            <a:avLst/>
          </a:prstGeom>
          <a:noFill/>
          <a:ln w="9525">
            <a:noFill/>
            <a:miter lim="800000"/>
            <a:headEnd/>
            <a:tailEnd/>
          </a:ln>
        </p:spPr>
        <p:txBody>
          <a:bodyPr wrap="none">
            <a:prstTxWarp prst="textNoShape">
              <a:avLst/>
            </a:prstTxWarp>
            <a:spAutoFit/>
          </a:bodyPr>
          <a:lstStyle/>
          <a:p>
            <a:endParaRPr lang="en-US" sz="1600"/>
          </a:p>
        </p:txBody>
      </p:sp>
      <p:sp>
        <p:nvSpPr>
          <p:cNvPr id="28683" name="Text Box 19"/>
          <p:cNvSpPr txBox="1">
            <a:spLocks noChangeArrowheads="1"/>
          </p:cNvSpPr>
          <p:nvPr/>
        </p:nvSpPr>
        <p:spPr bwMode="auto">
          <a:xfrm>
            <a:off x="138113" y="6494463"/>
            <a:ext cx="2746375" cy="244475"/>
          </a:xfrm>
          <a:prstGeom prst="rect">
            <a:avLst/>
          </a:prstGeom>
          <a:noFill/>
          <a:ln w="9525">
            <a:noFill/>
            <a:miter lim="800000"/>
            <a:headEnd/>
            <a:tailEnd/>
          </a:ln>
        </p:spPr>
        <p:txBody>
          <a:bodyPr wrap="none">
            <a:prstTxWarp prst="textNoShape">
              <a:avLst/>
            </a:prstTxWarp>
            <a:spAutoFit/>
          </a:bodyPr>
          <a:lstStyle/>
          <a:p>
            <a:r>
              <a:rPr lang="en-GB" sz="1000">
                <a:solidFill>
                  <a:schemeClr val="bg1"/>
                </a:solidFill>
              </a:rPr>
              <a:t>Images from Karst and Drapkin. J Oncol 2009</a:t>
            </a:r>
          </a:p>
        </p:txBody>
      </p:sp>
    </p:spTree>
    <p:extLst>
      <p:ext uri="{BB962C8B-B14F-4D97-AF65-F5344CB8AC3E}">
        <p14:creationId xmlns:p14="http://schemas.microsoft.com/office/powerpoint/2010/main" val="6787840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62" name="Rectangle 214"/>
          <p:cNvSpPr>
            <a:spLocks noGrp="1" noChangeArrowheads="1"/>
          </p:cNvSpPr>
          <p:nvPr>
            <p:ph type="title"/>
          </p:nvPr>
        </p:nvSpPr>
        <p:spPr/>
        <p:txBody>
          <a:bodyPr/>
          <a:lstStyle/>
          <a:p>
            <a:r>
              <a:rPr lang="en-GB"/>
              <a:t>Epithelial ovarian cancer subtypes</a:t>
            </a:r>
          </a:p>
        </p:txBody>
      </p:sp>
      <p:graphicFrame>
        <p:nvGraphicFramePr>
          <p:cNvPr id="27863" name="Group 215"/>
          <p:cNvGraphicFramePr>
            <a:graphicFrameLocks noGrp="1"/>
          </p:cNvGraphicFramePr>
          <p:nvPr/>
        </p:nvGraphicFramePr>
        <p:xfrm>
          <a:off x="250825" y="1555750"/>
          <a:ext cx="8642350" cy="3098799"/>
        </p:xfrm>
        <a:graphic>
          <a:graphicData uri="http://schemas.openxmlformats.org/drawingml/2006/table">
            <a:tbl>
              <a:tblPr/>
              <a:tblGrid>
                <a:gridCol w="2479675"/>
                <a:gridCol w="1087438"/>
                <a:gridCol w="1423987"/>
                <a:gridCol w="1087438"/>
                <a:gridCol w="1320800"/>
                <a:gridCol w="1243012"/>
              </a:tblGrid>
              <a:tr h="2809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a:ln>
                          <a:noFill/>
                        </a:ln>
                        <a:solidFill>
                          <a:schemeClr val="tx1"/>
                        </a:solidFill>
                        <a:effectLst/>
                        <a:latin typeface="Arial" charset="0"/>
                        <a:ea typeface="Arial Unicode MS" charset="0"/>
                        <a:cs typeface="Arial Unicode MS" charset="0"/>
                      </a:endParaRPr>
                    </a:p>
                  </a:txBody>
                  <a:tcPr marL="0" anchor="b" horzOverflow="overflow">
                    <a:lnL>
                      <a:noFill/>
                    </a:lnL>
                    <a:lnR>
                      <a:noFill/>
                    </a:lnR>
                    <a:lnT>
                      <a:noFill/>
                    </a:lnT>
                    <a:lnB>
                      <a:noFill/>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a:ln>
                            <a:noFill/>
                          </a:ln>
                          <a:solidFill>
                            <a:schemeClr val="tx1"/>
                          </a:solidFill>
                          <a:effectLst/>
                          <a:latin typeface="Arial" charset="0"/>
                          <a:ea typeface="Arial Unicode MS" charset="0"/>
                          <a:cs typeface="Arial Unicode MS" charset="0"/>
                        </a:rPr>
                        <a:t>% of patients</a:t>
                      </a:r>
                    </a:p>
                  </a:txBody>
                  <a:tcPr marL="0" anchor="b" horzOverflow="overflow">
                    <a:lnL>
                      <a:noFill/>
                    </a:lnL>
                    <a:lnR>
                      <a:noFill/>
                    </a:lnR>
                    <a:lnT>
                      <a:noFill/>
                    </a:lnT>
                    <a:lnB w="28575" cap="flat" cmpd="sng" algn="ctr">
                      <a:solidFill>
                        <a:schemeClr val="folHlink"/>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a:ln>
                            <a:noFill/>
                          </a:ln>
                          <a:solidFill>
                            <a:schemeClr val="tx1"/>
                          </a:solidFill>
                          <a:effectLst/>
                          <a:latin typeface="Arial" charset="0"/>
                          <a:ea typeface="Arial Unicode MS" charset="0"/>
                          <a:cs typeface="Arial Unicode MS" charset="0"/>
                        </a:rPr>
                        <a:t>5-year survival rates (%)</a:t>
                      </a:r>
                    </a:p>
                  </a:txBody>
                  <a:tcPr marL="0" anchor="b" horzOverflow="overflow">
                    <a:lnL>
                      <a:noFill/>
                    </a:lnL>
                    <a:lnR>
                      <a:noFill/>
                    </a:lnR>
                    <a:lnT>
                      <a:noFill/>
                    </a:lnT>
                    <a:lnB w="28575" cap="flat" cmpd="sng" algn="ctr">
                      <a:solidFill>
                        <a:schemeClr val="folHlink"/>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279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a:ln>
                            <a:noFill/>
                          </a:ln>
                          <a:solidFill>
                            <a:schemeClr val="tx1"/>
                          </a:solidFill>
                          <a:effectLst/>
                          <a:latin typeface="Arial" charset="0"/>
                          <a:ea typeface="Arial Unicode MS" charset="0"/>
                          <a:cs typeface="Arial Unicode MS" charset="0"/>
                        </a:rPr>
                        <a:t>Epithelial subtype</a:t>
                      </a:r>
                      <a:endParaRPr kumimoji="0" lang="en-GB" sz="1400" b="0" i="0" u="none" strike="noStrike" cap="none" normalizeH="0" baseline="0">
                        <a:ln>
                          <a:noFill/>
                        </a:ln>
                        <a:solidFill>
                          <a:schemeClr val="tx1"/>
                        </a:solidFill>
                        <a:effectLst/>
                        <a:latin typeface="Arial" charset="0"/>
                        <a:ea typeface="Arial Unicode MS" charset="0"/>
                        <a:cs typeface="Arial Unicode MS" charset="0"/>
                      </a:endParaRPr>
                    </a:p>
                  </a:txBody>
                  <a:tcPr marL="0" anchor="b" horzOverflow="overflow">
                    <a:lnL>
                      <a:noFill/>
                    </a:lnL>
                    <a:lnR>
                      <a:noFill/>
                    </a:lnR>
                    <a:lnT>
                      <a:noFill/>
                    </a:lnT>
                    <a:lnB w="28575" cap="flat" cmpd="sng" algn="ctr">
                      <a:solidFill>
                        <a:schemeClr val="folHlink"/>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a:ln>
                            <a:noFill/>
                          </a:ln>
                          <a:solidFill>
                            <a:schemeClr val="tx1"/>
                          </a:solidFill>
                          <a:effectLst/>
                          <a:latin typeface="Arial" charset="0"/>
                          <a:ea typeface="Arial Unicode MS" charset="0"/>
                          <a:cs typeface="Arial Unicode MS" charset="0"/>
                        </a:rPr>
                        <a:t>Stage I</a:t>
                      </a:r>
                    </a:p>
                  </a:txBody>
                  <a:tcPr marL="0" anchor="b" horzOverflow="overflow">
                    <a:lnL>
                      <a:noFill/>
                    </a:lnL>
                    <a:lnR>
                      <a:noFill/>
                    </a:lnR>
                    <a:lnT w="28575"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a:ln>
                            <a:noFill/>
                          </a:ln>
                          <a:solidFill>
                            <a:schemeClr val="tx1"/>
                          </a:solidFill>
                          <a:effectLst/>
                          <a:latin typeface="Arial" charset="0"/>
                          <a:ea typeface="Arial Unicode MS" charset="0"/>
                          <a:cs typeface="Arial Unicode MS" charset="0"/>
                        </a:rPr>
                        <a:t>Stage II</a:t>
                      </a:r>
                    </a:p>
                  </a:txBody>
                  <a:tcPr marL="0" anchor="b" horzOverflow="overflow">
                    <a:lnL>
                      <a:noFill/>
                    </a:lnL>
                    <a:lnR>
                      <a:noFill/>
                    </a:lnR>
                    <a:lnT w="28575"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a:ln>
                            <a:noFill/>
                          </a:ln>
                          <a:solidFill>
                            <a:schemeClr val="tx1"/>
                          </a:solidFill>
                          <a:effectLst/>
                          <a:latin typeface="Arial" charset="0"/>
                          <a:ea typeface="Arial Unicode MS" charset="0"/>
                          <a:cs typeface="Arial Unicode MS" charset="0"/>
                        </a:rPr>
                        <a:t>Stage III</a:t>
                      </a:r>
                    </a:p>
                  </a:txBody>
                  <a:tcPr marL="0" anchor="b" horzOverflow="overflow">
                    <a:lnL>
                      <a:noFill/>
                    </a:lnL>
                    <a:lnR>
                      <a:noFill/>
                    </a:lnR>
                    <a:lnT w="28575"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a:ln>
                            <a:noFill/>
                          </a:ln>
                          <a:solidFill>
                            <a:schemeClr val="tx1"/>
                          </a:solidFill>
                          <a:effectLst/>
                          <a:latin typeface="Arial" charset="0"/>
                          <a:ea typeface="Arial Unicode MS" charset="0"/>
                          <a:cs typeface="Arial Unicode MS" charset="0"/>
                        </a:rPr>
                        <a:t>Stage IV</a:t>
                      </a:r>
                    </a:p>
                  </a:txBody>
                  <a:tcPr marL="0" anchor="b" horzOverflow="overflow">
                    <a:lnL>
                      <a:noFill/>
                    </a:lnL>
                    <a:lnR>
                      <a:noFill/>
                    </a:lnR>
                    <a:lnT w="28575"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r>
              <a:tr h="279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Serous tumours</a:t>
                      </a:r>
                    </a:p>
                  </a:txBody>
                  <a:tcPr marL="0" horzOverflow="overflow">
                    <a:lnL>
                      <a:noFill/>
                    </a:lnL>
                    <a:lnR>
                      <a:noFill/>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53</a:t>
                      </a:r>
                    </a:p>
                  </a:txBody>
                  <a:tcPr marL="0" horzOverflow="overflow">
                    <a:lnL>
                      <a:noFill/>
                    </a:lnL>
                    <a:lnR>
                      <a:noFill/>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89</a:t>
                      </a:r>
                    </a:p>
                  </a:txBody>
                  <a:tcPr marL="0" horzOverflow="overflow">
                    <a:lnL>
                      <a:noFill/>
                    </a:lnL>
                    <a:lnR>
                      <a:noFill/>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69</a:t>
                      </a:r>
                    </a:p>
                  </a:txBody>
                  <a:tcPr marL="0" horzOverflow="overflow">
                    <a:lnL>
                      <a:noFill/>
                    </a:lnL>
                    <a:lnR>
                      <a:noFill/>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35</a:t>
                      </a:r>
                    </a:p>
                  </a:txBody>
                  <a:tcPr marL="0" horzOverflow="overflow">
                    <a:lnL>
                      <a:noFill/>
                    </a:lnL>
                    <a:lnR>
                      <a:noFill/>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19</a:t>
                      </a:r>
                    </a:p>
                  </a:txBody>
                  <a:tcPr marL="0" horzOverflow="overflow">
                    <a:lnL>
                      <a:noFill/>
                    </a:lnL>
                    <a:lnR>
                      <a:noFill/>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Mucinous tumours</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charset="0"/>
                          <a:cs typeface="Arial" charset="0"/>
                        </a:rPr>
                        <a:t>16</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92</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69</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34</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17</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Endometrioid tumours</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charset="0"/>
                          <a:cs typeface="Arial" charset="0"/>
                        </a:rPr>
                        <a:t>14</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90</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75</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40</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21</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279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Clear cell tumours</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8</a:t>
                      </a:r>
                      <a:endParaRPr kumimoji="0" lang="en-GB" sz="1400" b="0" i="0" u="none" strike="noStrike" cap="none" normalizeH="0" baseline="0">
                        <a:ln>
                          <a:noFill/>
                        </a:ln>
                        <a:solidFill>
                          <a:schemeClr val="tx1"/>
                        </a:solidFill>
                        <a:effectLst/>
                        <a:latin typeface="Arial" charset="0"/>
                        <a:ea typeface="Arial" charset="0"/>
                        <a:cs typeface="Arial" charset="0"/>
                      </a:endParaRP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82</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81</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27</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13</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57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Transitional cell tumours</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Data not available, but generally similar to serous tumours</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09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Squamous cell tumours</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charset="0"/>
                          <a:ea typeface="Arial Unicode MS" charset="0"/>
                          <a:cs typeface="Arial Unicode MS" charset="0"/>
                        </a:rPr>
                        <a:t>Data not available</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9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Mixed epithelial tumours</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4</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84</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63</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40</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13</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2809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Undifferentiated carcinoma</a:t>
                      </a:r>
                    </a:p>
                  </a:txBody>
                  <a:tcPr marL="0" horzOverflow="overflow">
                    <a:lnL>
                      <a:noFill/>
                    </a:lnL>
                    <a:lnR>
                      <a:noFill/>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charset="0"/>
                          <a:cs typeface="Arial" charset="0"/>
                        </a:rPr>
                        <a:t>4</a:t>
                      </a:r>
                      <a:endParaRPr kumimoji="0" lang="en-US" sz="1400" b="0" i="0" u="none" strike="noStrike" cap="none" normalizeH="0" baseline="0">
                        <a:ln>
                          <a:noFill/>
                        </a:ln>
                        <a:solidFill>
                          <a:schemeClr val="tx1"/>
                        </a:solidFill>
                        <a:effectLst/>
                        <a:latin typeface="Arial" charset="0"/>
                        <a:ea typeface="Arial Unicode MS" charset="0"/>
                        <a:cs typeface="Arial Unicode MS" charset="0"/>
                      </a:endParaRPr>
                    </a:p>
                  </a:txBody>
                  <a:tcPr marL="0" horzOverflow="overflow">
                    <a:lnL>
                      <a:noFill/>
                    </a:lnL>
                    <a:lnR>
                      <a:noFill/>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charset="0"/>
                          <a:ea typeface="Arial Unicode MS" charset="0"/>
                          <a:cs typeface="Arial Unicode MS" charset="0"/>
                        </a:rPr>
                        <a:t>76</a:t>
                      </a:r>
                    </a:p>
                  </a:txBody>
                  <a:tcPr marL="0" horzOverflow="overflow">
                    <a:lnL>
                      <a:noFill/>
                    </a:lnL>
                    <a:lnR>
                      <a:noFill/>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charset="0"/>
                          <a:ea typeface="Arial Unicode MS" charset="0"/>
                          <a:cs typeface="Arial Unicode MS" charset="0"/>
                        </a:rPr>
                        <a:t>46</a:t>
                      </a:r>
                    </a:p>
                  </a:txBody>
                  <a:tcPr marL="0" horzOverflow="overflow">
                    <a:lnL>
                      <a:noFill/>
                    </a:lnL>
                    <a:lnR>
                      <a:noFill/>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charset="0"/>
                          <a:ea typeface="Arial Unicode MS" charset="0"/>
                          <a:cs typeface="Arial Unicode MS" charset="0"/>
                        </a:rPr>
                        <a:t>33</a:t>
                      </a:r>
                    </a:p>
                  </a:txBody>
                  <a:tcPr marL="0" horzOverflow="overflow">
                    <a:lnL>
                      <a:noFill/>
                    </a:lnL>
                    <a:lnR>
                      <a:noFill/>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Arial Unicode MS" charset="0"/>
                          <a:cs typeface="Arial Unicode MS" charset="0"/>
                        </a:rPr>
                        <a:t>21</a:t>
                      </a:r>
                      <a:endParaRPr kumimoji="0" lang="en-US" sz="1400" b="0" i="0" u="none" strike="noStrike" cap="none" normalizeH="0" baseline="0">
                        <a:ln>
                          <a:noFill/>
                        </a:ln>
                        <a:solidFill>
                          <a:schemeClr val="tx1"/>
                        </a:solidFill>
                        <a:effectLst/>
                        <a:latin typeface="Arial" charset="0"/>
                        <a:ea typeface="Arial Unicode MS" charset="0"/>
                        <a:cs typeface="Arial Unicode MS" charset="0"/>
                      </a:endParaRPr>
                    </a:p>
                  </a:txBody>
                  <a:tcPr marL="0" horzOverflow="overflow">
                    <a:lnL>
                      <a:noFill/>
                    </a:lnL>
                    <a:lnR>
                      <a:noFill/>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r>
            </a:tbl>
          </a:graphicData>
        </a:graphic>
      </p:graphicFrame>
      <p:sp>
        <p:nvSpPr>
          <p:cNvPr id="27679" name="Text Box 85"/>
          <p:cNvSpPr txBox="1">
            <a:spLocks noChangeArrowheads="1"/>
          </p:cNvSpPr>
          <p:nvPr/>
        </p:nvSpPr>
        <p:spPr bwMode="auto">
          <a:xfrm>
            <a:off x="539750" y="6184900"/>
            <a:ext cx="184150" cy="336550"/>
          </a:xfrm>
          <a:prstGeom prst="rect">
            <a:avLst/>
          </a:prstGeom>
          <a:noFill/>
          <a:ln w="9525">
            <a:noFill/>
            <a:miter lim="800000"/>
            <a:headEnd/>
            <a:tailEnd/>
          </a:ln>
        </p:spPr>
        <p:txBody>
          <a:bodyPr wrap="none">
            <a:prstTxWarp prst="textNoShape">
              <a:avLst/>
            </a:prstTxWarp>
            <a:spAutoFit/>
          </a:bodyPr>
          <a:lstStyle/>
          <a:p>
            <a:endParaRPr lang="en-US" sz="1600"/>
          </a:p>
        </p:txBody>
      </p:sp>
      <p:sp>
        <p:nvSpPr>
          <p:cNvPr id="27680" name="Text Box 86"/>
          <p:cNvSpPr txBox="1">
            <a:spLocks noChangeArrowheads="1"/>
          </p:cNvSpPr>
          <p:nvPr/>
        </p:nvSpPr>
        <p:spPr bwMode="auto">
          <a:xfrm>
            <a:off x="153988" y="6497638"/>
            <a:ext cx="2447925" cy="244475"/>
          </a:xfrm>
          <a:prstGeom prst="rect">
            <a:avLst/>
          </a:prstGeom>
          <a:noFill/>
          <a:ln w="9525">
            <a:noFill/>
            <a:miter lim="800000"/>
            <a:headEnd/>
            <a:tailEnd/>
          </a:ln>
        </p:spPr>
        <p:txBody>
          <a:bodyPr wrap="none">
            <a:prstTxWarp prst="textNoShape">
              <a:avLst/>
            </a:prstTxWarp>
            <a:spAutoFit/>
          </a:bodyPr>
          <a:lstStyle/>
          <a:p>
            <a:r>
              <a:rPr lang="en-GB" sz="1000">
                <a:solidFill>
                  <a:schemeClr val="bg1"/>
                </a:solidFill>
              </a:rPr>
              <a:t>Heintz, et al. Int J Gynaecol Obstet 2006</a:t>
            </a:r>
          </a:p>
        </p:txBody>
      </p:sp>
      <p:sp>
        <p:nvSpPr>
          <p:cNvPr id="27681" name="Text Box 158"/>
          <p:cNvSpPr txBox="1">
            <a:spLocks noChangeArrowheads="1"/>
          </p:cNvSpPr>
          <p:nvPr/>
        </p:nvSpPr>
        <p:spPr bwMode="auto">
          <a:xfrm>
            <a:off x="379413" y="1052513"/>
            <a:ext cx="8353425" cy="396875"/>
          </a:xfrm>
          <a:prstGeom prst="rect">
            <a:avLst/>
          </a:prstGeom>
          <a:noFill/>
          <a:ln w="9525">
            <a:noFill/>
            <a:miter lim="800000"/>
            <a:headEnd/>
            <a:tailEnd/>
          </a:ln>
        </p:spPr>
        <p:txBody>
          <a:bodyPr>
            <a:prstTxWarp prst="textNoShape">
              <a:avLst/>
            </a:prstTxWarp>
            <a:spAutoFit/>
          </a:bodyPr>
          <a:lstStyle/>
          <a:p>
            <a:pPr algn="ctr">
              <a:spcBef>
                <a:spcPct val="50000"/>
              </a:spcBef>
            </a:pPr>
            <a:r>
              <a:rPr lang="en-GB" sz="2000" b="1" i="1"/>
              <a:t>WHO histological classification of ovarian tumours</a:t>
            </a:r>
          </a:p>
        </p:txBody>
      </p:sp>
      <p:sp>
        <p:nvSpPr>
          <p:cNvPr id="27713" name="Rectangle 16"/>
          <p:cNvSpPr>
            <a:spLocks noChangeArrowheads="1"/>
          </p:cNvSpPr>
          <p:nvPr/>
        </p:nvSpPr>
        <p:spPr bwMode="auto">
          <a:xfrm>
            <a:off x="276225" y="4789488"/>
            <a:ext cx="8596313" cy="1447800"/>
          </a:xfrm>
          <a:prstGeom prst="rect">
            <a:avLst/>
          </a:prstGeom>
          <a:noFill/>
          <a:ln w="9525">
            <a:noFill/>
            <a:miter lim="800000"/>
            <a:headEnd/>
            <a:tailEnd/>
          </a:ln>
        </p:spPr>
        <p:txBody>
          <a:bodyPr lIns="0">
            <a:prstTxWarp prst="textNoShape">
              <a:avLst/>
            </a:prstTxWarp>
          </a:bodyPr>
          <a:lstStyle/>
          <a:p>
            <a:pPr marL="1588" indent="-1588">
              <a:spcBef>
                <a:spcPct val="20000"/>
              </a:spcBef>
            </a:pPr>
            <a:r>
              <a:rPr lang="en-GB" sz="2000" b="1"/>
              <a:t>Most subtypes can occur as:</a:t>
            </a:r>
          </a:p>
          <a:p>
            <a:pPr marL="346075" lvl="1" indent="-342900">
              <a:spcBef>
                <a:spcPct val="20000"/>
              </a:spcBef>
              <a:buFontTx/>
              <a:buBlip>
                <a:blip r:embed="rId3"/>
              </a:buBlip>
            </a:pPr>
            <a:r>
              <a:rPr lang="en-GB" sz="1600">
                <a:cs typeface="Arial" charset="0"/>
              </a:rPr>
              <a:t>benign tumours</a:t>
            </a:r>
          </a:p>
          <a:p>
            <a:pPr marL="346075" lvl="1" indent="-342900">
              <a:spcBef>
                <a:spcPct val="20000"/>
              </a:spcBef>
              <a:buFontTx/>
              <a:buBlip>
                <a:blip r:embed="rId3"/>
              </a:buBlip>
            </a:pPr>
            <a:r>
              <a:rPr lang="en-GB" sz="1600">
                <a:cs typeface="Arial" charset="0"/>
              </a:rPr>
              <a:t>borderline tumours, which generally behave like benign tumours, but may recur</a:t>
            </a:r>
          </a:p>
          <a:p>
            <a:pPr marL="346075" lvl="1" indent="-342900">
              <a:spcBef>
                <a:spcPct val="20000"/>
              </a:spcBef>
              <a:buFontTx/>
              <a:buBlip>
                <a:blip r:embed="rId3"/>
              </a:buBlip>
            </a:pPr>
            <a:r>
              <a:rPr lang="en-GB" sz="1600">
                <a:cs typeface="Arial" charset="0"/>
              </a:rPr>
              <a:t>malignant</a:t>
            </a:r>
          </a:p>
        </p:txBody>
      </p:sp>
    </p:spTree>
    <p:extLst>
      <p:ext uri="{BB962C8B-B14F-4D97-AF65-F5344CB8AC3E}">
        <p14:creationId xmlns:p14="http://schemas.microsoft.com/office/powerpoint/2010/main" val="10230805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4800" b="1" dirty="0" smtClean="0"/>
              <a:t>HISTOLOGIA</a:t>
            </a:r>
            <a:endParaRPr lang="es-ES" sz="4800" b="1"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3258499890"/>
              </p:ext>
            </p:extLst>
          </p:nvPr>
        </p:nvGraphicFramePr>
        <p:xfrm>
          <a:off x="457200" y="1600200"/>
          <a:ext cx="8229600" cy="4925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5559317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778098"/>
          </a:xfrm>
        </p:spPr>
        <p:txBody>
          <a:bodyPr/>
          <a:lstStyle/>
          <a:p>
            <a:r>
              <a:rPr lang="es-ES" b="1" dirty="0"/>
              <a:t>HISTOLOGIA</a:t>
            </a:r>
            <a:endParaRPr lang="es-ES"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3282006349"/>
              </p:ext>
            </p:extLst>
          </p:nvPr>
        </p:nvGraphicFramePr>
        <p:xfrm>
          <a:off x="395536" y="980728"/>
          <a:ext cx="8229600" cy="48574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Rectángulo"/>
          <p:cNvSpPr/>
          <p:nvPr/>
        </p:nvSpPr>
        <p:spPr>
          <a:xfrm rot="10800000" flipV="1">
            <a:off x="-1260648" y="6131332"/>
            <a:ext cx="11017224" cy="584775"/>
          </a:xfrm>
          <a:prstGeom prst="rect">
            <a:avLst/>
          </a:prstGeom>
        </p:spPr>
        <p:txBody>
          <a:bodyPr wrap="square">
            <a:spAutoFit/>
          </a:bodyPr>
          <a:lstStyle/>
          <a:p>
            <a:pPr lvl="2">
              <a:lnSpc>
                <a:spcPct val="80000"/>
              </a:lnSpc>
            </a:pPr>
            <a:r>
              <a:rPr lang="es-ES" sz="2000" dirty="0" smtClean="0">
                <a:ea typeface="ＭＳ Ｐゴシック" pitchFamily="34" charset="-128"/>
              </a:rPr>
              <a:t>        </a:t>
            </a:r>
            <a:r>
              <a:rPr lang="es-ES" sz="2000" b="1" dirty="0" smtClean="0">
                <a:ea typeface="ＭＳ Ｐゴシック" pitchFamily="34" charset="-128"/>
              </a:rPr>
              <a:t>El </a:t>
            </a:r>
            <a:r>
              <a:rPr lang="es-ES" sz="2000" b="1" dirty="0">
                <a:ea typeface="ＭＳ Ｐゴシック" pitchFamily="34" charset="-128"/>
              </a:rPr>
              <a:t>patólogo también debe informar el grado de diferenciación: </a:t>
            </a:r>
          </a:p>
          <a:p>
            <a:pPr lvl="3">
              <a:lnSpc>
                <a:spcPct val="80000"/>
              </a:lnSpc>
            </a:pPr>
            <a:r>
              <a:rPr lang="es-ES" sz="2000" b="1" dirty="0" smtClean="0">
                <a:ea typeface="ＭＳ Ｐゴシック" pitchFamily="34" charset="-128"/>
              </a:rPr>
              <a:t>Grado I </a:t>
            </a:r>
            <a:r>
              <a:rPr lang="es-ES" sz="2000" b="1" dirty="0">
                <a:ea typeface="ＭＳ Ｐゴシック" pitchFamily="34" charset="-128"/>
              </a:rPr>
              <a:t>para los bien diferenciados y </a:t>
            </a:r>
            <a:r>
              <a:rPr lang="es-ES" sz="2000" b="1" dirty="0" smtClean="0">
                <a:ea typeface="ＭＳ Ｐゴシック" pitchFamily="34" charset="-128"/>
              </a:rPr>
              <a:t>Grado  III </a:t>
            </a:r>
            <a:r>
              <a:rPr lang="es-ES" sz="2000" b="1" dirty="0">
                <a:ea typeface="ＭＳ Ｐゴシック" pitchFamily="34" charset="-128"/>
              </a:rPr>
              <a:t>para los pobremente diferenciados. </a:t>
            </a:r>
          </a:p>
        </p:txBody>
      </p:sp>
    </p:spTree>
    <p:extLst>
      <p:ext uri="{BB962C8B-B14F-4D97-AF65-F5344CB8AC3E}">
        <p14:creationId xmlns:p14="http://schemas.microsoft.com/office/powerpoint/2010/main" val="232685275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FACTORES DE RIESGO</a:t>
            </a:r>
          </a:p>
        </p:txBody>
      </p:sp>
      <p:sp>
        <p:nvSpPr>
          <p:cNvPr id="3" name="2 Marcador de contenido"/>
          <p:cNvSpPr>
            <a:spLocks noGrp="1"/>
          </p:cNvSpPr>
          <p:nvPr>
            <p:ph idx="1"/>
          </p:nvPr>
        </p:nvSpPr>
        <p:spPr/>
        <p:txBody>
          <a:bodyPr>
            <a:normAutofit fontScale="92500" lnSpcReduction="20000"/>
          </a:bodyPr>
          <a:lstStyle/>
          <a:p>
            <a:pPr lvl="0">
              <a:buFont typeface="Symbol"/>
              <a:buChar char=""/>
              <a:tabLst>
                <a:tab pos="457200" algn="l"/>
              </a:tabLst>
            </a:pPr>
            <a:r>
              <a:rPr lang="es-ES" dirty="0"/>
              <a:t>Historia </a:t>
            </a:r>
            <a:r>
              <a:rPr lang="es-ES" dirty="0" smtClean="0"/>
              <a:t>familiar (10%)</a:t>
            </a:r>
          </a:p>
          <a:p>
            <a:pPr lvl="1">
              <a:buFont typeface="Symbol"/>
              <a:buChar char=""/>
              <a:tabLst>
                <a:tab pos="457200" algn="l"/>
              </a:tabLst>
            </a:pPr>
            <a:r>
              <a:rPr lang="es-ES" sz="2200" b="1" dirty="0" smtClean="0">
                <a:solidFill>
                  <a:srgbClr val="00B050"/>
                </a:solidFill>
              </a:rPr>
              <a:t>Síndrome de Cáncer mamario/ovárico (BRCA 1 y BRCA 2)</a:t>
            </a:r>
          </a:p>
          <a:p>
            <a:pPr lvl="1">
              <a:buFont typeface="Symbol"/>
              <a:buChar char=""/>
              <a:tabLst>
                <a:tab pos="457200" algn="l"/>
              </a:tabLst>
            </a:pPr>
            <a:r>
              <a:rPr lang="es-ES" sz="2200" b="1" dirty="0" smtClean="0">
                <a:solidFill>
                  <a:srgbClr val="00B050"/>
                </a:solidFill>
              </a:rPr>
              <a:t>Síndrome de Lynch tipo II (MSH2, MLH1,MLH6, PMS1 y PMS2)</a:t>
            </a:r>
          </a:p>
          <a:p>
            <a:pPr>
              <a:buFont typeface="Symbol"/>
              <a:buChar char=""/>
              <a:tabLst>
                <a:tab pos="457200" algn="l"/>
              </a:tabLst>
            </a:pPr>
            <a:r>
              <a:rPr lang="es-ES" dirty="0" smtClean="0"/>
              <a:t>Exposición </a:t>
            </a:r>
            <a:r>
              <a:rPr lang="es-ES" dirty="0"/>
              <a:t>al </a:t>
            </a:r>
            <a:r>
              <a:rPr lang="es-ES" dirty="0" smtClean="0"/>
              <a:t>Asbesto</a:t>
            </a:r>
          </a:p>
          <a:p>
            <a:pPr>
              <a:buFont typeface="Symbol"/>
              <a:buChar char=""/>
              <a:tabLst>
                <a:tab pos="457200" algn="l"/>
              </a:tabLst>
            </a:pPr>
            <a:r>
              <a:rPr lang="es-ES" dirty="0" smtClean="0"/>
              <a:t>Edad avanzada</a:t>
            </a:r>
          </a:p>
          <a:p>
            <a:pPr lvl="0">
              <a:buFont typeface="Symbol"/>
              <a:buChar char=""/>
              <a:tabLst>
                <a:tab pos="457200" algn="l"/>
              </a:tabLst>
            </a:pPr>
            <a:r>
              <a:rPr lang="es-ES" dirty="0" smtClean="0">
                <a:latin typeface="Times New Roman"/>
                <a:ea typeface="Times New Roman"/>
              </a:rPr>
              <a:t>Pacientes con trastornos funcionales ováricos:</a:t>
            </a:r>
          </a:p>
          <a:p>
            <a:pPr lvl="1">
              <a:buFont typeface="Symbol"/>
              <a:buChar char=""/>
              <a:tabLst>
                <a:tab pos="457200" algn="l"/>
              </a:tabLst>
            </a:pPr>
            <a:r>
              <a:rPr lang="es-ES" dirty="0" smtClean="0">
                <a:latin typeface="Times New Roman"/>
                <a:ea typeface="Times New Roman"/>
              </a:rPr>
              <a:t>Infertilidad</a:t>
            </a:r>
          </a:p>
          <a:p>
            <a:pPr lvl="1">
              <a:buFont typeface="Symbol"/>
              <a:buChar char=""/>
              <a:tabLst>
                <a:tab pos="457200" algn="l"/>
              </a:tabLst>
            </a:pPr>
            <a:r>
              <a:rPr lang="es-ES" dirty="0" err="1" smtClean="0"/>
              <a:t>Nuliparidad</a:t>
            </a:r>
            <a:r>
              <a:rPr lang="es-ES" dirty="0" smtClean="0"/>
              <a:t> o baja paridad</a:t>
            </a:r>
          </a:p>
          <a:p>
            <a:pPr lvl="1">
              <a:buFont typeface="Symbol"/>
              <a:buChar char=""/>
              <a:tabLst>
                <a:tab pos="457200" algn="l"/>
              </a:tabLst>
            </a:pPr>
            <a:r>
              <a:rPr lang="es-ES" dirty="0" smtClean="0"/>
              <a:t>Abortos espontáneos frecuentes</a:t>
            </a:r>
          </a:p>
          <a:p>
            <a:pPr lvl="1">
              <a:buFont typeface="Symbol"/>
              <a:buChar char=""/>
              <a:tabLst>
                <a:tab pos="457200" algn="l"/>
              </a:tabLst>
            </a:pPr>
            <a:r>
              <a:rPr lang="es-ES" dirty="0" smtClean="0"/>
              <a:t>Uso de fármacos inductores de la</a:t>
            </a:r>
          </a:p>
          <a:p>
            <a:pPr marL="457200" lvl="1" indent="0">
              <a:buNone/>
              <a:tabLst>
                <a:tab pos="457200" algn="l"/>
              </a:tabLst>
            </a:pPr>
            <a:r>
              <a:rPr lang="es-ES" dirty="0"/>
              <a:t> </a:t>
            </a:r>
            <a:r>
              <a:rPr lang="es-ES" dirty="0" smtClean="0"/>
              <a:t>   ovulación.</a:t>
            </a:r>
            <a:endParaRPr lang="es-ES" dirty="0"/>
          </a:p>
          <a:p>
            <a:pPr lvl="0">
              <a:buFont typeface="Symbol"/>
              <a:buChar char=""/>
              <a:tabLst>
                <a:tab pos="457200" algn="l"/>
              </a:tabLst>
            </a:pPr>
            <a:endParaRPr lang="es-ES" dirty="0" smtClean="0">
              <a:latin typeface="Times New Roman"/>
              <a:ea typeface="Times New Roman"/>
            </a:endParaRPr>
          </a:p>
          <a:p>
            <a:pPr lvl="0">
              <a:buFont typeface="Symbol"/>
              <a:buChar char=""/>
              <a:tabLst>
                <a:tab pos="457200" algn="l"/>
              </a:tabLst>
            </a:pPr>
            <a:endParaRPr lang="es-ES" dirty="0">
              <a:latin typeface="Times New Roman"/>
              <a:ea typeface="Times New Roman"/>
            </a:endParaRPr>
          </a:p>
          <a:p>
            <a:endParaRPr lang="es-E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0255" y="4258592"/>
            <a:ext cx="2633745" cy="2609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077410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FACTORES PROTECTORES</a:t>
            </a:r>
          </a:p>
        </p:txBody>
      </p:sp>
      <p:sp>
        <p:nvSpPr>
          <p:cNvPr id="3" name="2 Marcador de contenido"/>
          <p:cNvSpPr>
            <a:spLocks noGrp="1"/>
          </p:cNvSpPr>
          <p:nvPr>
            <p:ph idx="1"/>
          </p:nvPr>
        </p:nvSpPr>
        <p:spPr/>
        <p:txBody>
          <a:bodyPr/>
          <a:lstStyle/>
          <a:p>
            <a:r>
              <a:rPr lang="es-ES" dirty="0" smtClean="0"/>
              <a:t>Embarazo ( cada gestación disminuye 10% el riesgo de Cáncer)</a:t>
            </a:r>
          </a:p>
          <a:p>
            <a:r>
              <a:rPr lang="es-ES" dirty="0" smtClean="0"/>
              <a:t>Lactancia materna</a:t>
            </a:r>
          </a:p>
          <a:p>
            <a:r>
              <a:rPr lang="es-ES" dirty="0" err="1" smtClean="0"/>
              <a:t>Salpingoclasia</a:t>
            </a:r>
            <a:endParaRPr lang="es-ES" dirty="0" smtClean="0"/>
          </a:p>
          <a:p>
            <a:r>
              <a:rPr lang="es-ES" dirty="0" smtClean="0"/>
              <a:t>Anticonceptivos orales</a:t>
            </a:r>
          </a:p>
          <a:p>
            <a:r>
              <a:rPr lang="es-ES" dirty="0" smtClean="0"/>
              <a:t>Terapia sustitutiva hormonal</a:t>
            </a:r>
            <a:endParaRPr lang="es-E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3797424"/>
            <a:ext cx="3389325"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349996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ANATOMIA</a:t>
            </a:r>
            <a:endParaRPr lang="es-ES" b="1" dirty="0"/>
          </a:p>
        </p:txBody>
      </p:sp>
      <p:sp>
        <p:nvSpPr>
          <p:cNvPr id="3" name="2 Marcador de contenido"/>
          <p:cNvSpPr>
            <a:spLocks noGrp="1"/>
          </p:cNvSpPr>
          <p:nvPr>
            <p:ph idx="1"/>
          </p:nvPr>
        </p:nvSpPr>
        <p:spPr/>
        <p:txBody>
          <a:bodyPr>
            <a:normAutofit/>
          </a:bodyPr>
          <a:lstStyle/>
          <a:p>
            <a:endParaRPr lang="es-ES" sz="28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268760"/>
            <a:ext cx="8496944"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151293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332656" y="274638"/>
            <a:ext cx="7416824" cy="1143000"/>
          </a:xfrm>
        </p:spPr>
        <p:txBody>
          <a:bodyPr/>
          <a:lstStyle/>
          <a:p>
            <a:r>
              <a:rPr lang="es-ES" b="1" dirty="0"/>
              <a:t>CLINICA</a:t>
            </a:r>
          </a:p>
        </p:txBody>
      </p:sp>
      <p:sp>
        <p:nvSpPr>
          <p:cNvPr id="3" name="2 Marcador de contenido"/>
          <p:cNvSpPr>
            <a:spLocks noGrp="1"/>
          </p:cNvSpPr>
          <p:nvPr>
            <p:ph idx="1"/>
          </p:nvPr>
        </p:nvSpPr>
        <p:spPr>
          <a:xfrm>
            <a:off x="251520" y="1268760"/>
            <a:ext cx="8435280" cy="5328592"/>
          </a:xfrm>
        </p:spPr>
        <p:txBody>
          <a:bodyPr>
            <a:normAutofit fontScale="85000" lnSpcReduction="20000"/>
          </a:bodyPr>
          <a:lstStyle/>
          <a:p>
            <a:pPr marL="0" indent="0">
              <a:buNone/>
            </a:pPr>
            <a:r>
              <a:rPr lang="es-ES" sz="3000" b="1" dirty="0" smtClean="0">
                <a:solidFill>
                  <a:srgbClr val="F64616"/>
                </a:solidFill>
              </a:rPr>
              <a:t>ESTADIOS TEMPRANOS:</a:t>
            </a:r>
          </a:p>
          <a:p>
            <a:endParaRPr lang="es-ES" dirty="0" smtClean="0"/>
          </a:p>
          <a:p>
            <a:r>
              <a:rPr lang="es-ES" dirty="0" smtClean="0"/>
              <a:t>Mayoría asintomáticas.</a:t>
            </a:r>
          </a:p>
          <a:p>
            <a:r>
              <a:rPr lang="es-ES" dirty="0" smtClean="0"/>
              <a:t>Crecimiento progresivo del tumor..</a:t>
            </a:r>
          </a:p>
          <a:p>
            <a:pPr lvl="1"/>
            <a:r>
              <a:rPr lang="es-ES" dirty="0" err="1" smtClean="0"/>
              <a:t>Polaquiuria</a:t>
            </a:r>
            <a:endParaRPr lang="es-ES" dirty="0" smtClean="0"/>
          </a:p>
          <a:p>
            <a:pPr lvl="1"/>
            <a:r>
              <a:rPr lang="es-ES" dirty="0" smtClean="0"/>
              <a:t>Estreñimiento</a:t>
            </a:r>
          </a:p>
          <a:p>
            <a:pPr lvl="1"/>
            <a:r>
              <a:rPr lang="es-ES" dirty="0" smtClean="0">
                <a:ea typeface="ＭＳ Ｐゴシック" pitchFamily="34" charset="-128"/>
              </a:rPr>
              <a:t>Dolor </a:t>
            </a:r>
            <a:r>
              <a:rPr lang="es-ES" dirty="0">
                <a:ea typeface="ＭＳ Ｐゴシック" pitchFamily="34" charset="-128"/>
              </a:rPr>
              <a:t>abdominal difuso</a:t>
            </a:r>
            <a:endParaRPr lang="es-ES" dirty="0" smtClean="0"/>
          </a:p>
          <a:p>
            <a:pPr lvl="1"/>
            <a:r>
              <a:rPr lang="es-ES" dirty="0"/>
              <a:t>Complicaciones: torsión, rotura, </a:t>
            </a:r>
            <a:r>
              <a:rPr lang="es-ES" dirty="0" smtClean="0"/>
              <a:t>infección..</a:t>
            </a:r>
            <a:endParaRPr lang="es-ES" b="1" dirty="0" smtClean="0"/>
          </a:p>
          <a:p>
            <a:pPr marL="342900" lvl="1" indent="-342900">
              <a:buFont typeface="Arial" pitchFamily="34" charset="0"/>
              <a:buChar char="•"/>
            </a:pPr>
            <a:endParaRPr lang="es-ES" sz="3000" b="1" dirty="0" smtClean="0">
              <a:solidFill>
                <a:srgbClr val="F64616"/>
              </a:solidFill>
            </a:endParaRPr>
          </a:p>
          <a:p>
            <a:pPr marL="0" lvl="1" indent="0">
              <a:buNone/>
            </a:pPr>
            <a:r>
              <a:rPr lang="es-ES" sz="3000" b="1" dirty="0" smtClean="0">
                <a:solidFill>
                  <a:srgbClr val="F64616"/>
                </a:solidFill>
              </a:rPr>
              <a:t>ESTADIOS AVANZADOS</a:t>
            </a:r>
          </a:p>
          <a:p>
            <a:pPr marL="457200" lvl="1" indent="-457200">
              <a:buFont typeface="Arial" pitchFamily="34" charset="0"/>
              <a:buChar char="•"/>
            </a:pPr>
            <a:r>
              <a:rPr lang="es-ES" dirty="0" smtClean="0">
                <a:ea typeface="Times New Roman"/>
              </a:rPr>
              <a:t>El 70 % de las pacientes se diagnostican cuando el proceso tumoral ha sobrepasado la pelvis menor y presentan : síntomas  urinarios , Síndrome constitucional , metrorragias, dolor </a:t>
            </a:r>
            <a:r>
              <a:rPr lang="es-ES" dirty="0">
                <a:ea typeface="Times New Roman"/>
              </a:rPr>
              <a:t>,</a:t>
            </a:r>
            <a:r>
              <a:rPr lang="es-ES" dirty="0" smtClean="0">
                <a:ea typeface="Times New Roman"/>
              </a:rPr>
              <a:t>distensión abdominal, ascitis…</a:t>
            </a:r>
            <a:endParaRPr lang="es-ES" dirty="0">
              <a:ea typeface="Times New Roman"/>
            </a:endParaRPr>
          </a:p>
          <a:p>
            <a:endParaRPr lang="es-ES" dirty="0" smtClean="0"/>
          </a:p>
          <a:p>
            <a:endParaRPr lang="es-E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116632"/>
            <a:ext cx="3563888"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5528751"/>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p:txBody>
          <a:bodyPr/>
          <a:lstStyle/>
          <a:p>
            <a:pPr eaLnBrk="1" hangingPunct="1"/>
            <a:r>
              <a:rPr lang="es-ES" b="1">
                <a:latin typeface="Arial" charset="0"/>
              </a:rPr>
              <a:t>Carcinoma de ovario</a:t>
            </a:r>
            <a:r>
              <a:rPr lang="es-ES">
                <a:latin typeface="Arial" charset="0"/>
              </a:rPr>
              <a:t> </a:t>
            </a:r>
          </a:p>
        </p:txBody>
      </p:sp>
      <p:sp>
        <p:nvSpPr>
          <p:cNvPr id="281603" name="Rectangle 3"/>
          <p:cNvSpPr>
            <a:spLocks noGrp="1" noChangeArrowheads="1"/>
          </p:cNvSpPr>
          <p:nvPr>
            <p:ph type="body" idx="1"/>
          </p:nvPr>
        </p:nvSpPr>
        <p:spPr>
          <a:xfrm>
            <a:off x="457200" y="1340768"/>
            <a:ext cx="8229600" cy="4785395"/>
          </a:xfrm>
        </p:spPr>
        <p:txBody>
          <a:bodyPr>
            <a:noAutofit/>
          </a:bodyPr>
          <a:lstStyle/>
          <a:p>
            <a:pPr eaLnBrk="1" hangingPunct="1">
              <a:lnSpc>
                <a:spcPct val="90000"/>
              </a:lnSpc>
            </a:pPr>
            <a:r>
              <a:rPr lang="es-ES" sz="2400" b="1" dirty="0">
                <a:latin typeface="Arial" charset="0"/>
              </a:rPr>
              <a:t>Diagnóstico y </a:t>
            </a:r>
            <a:r>
              <a:rPr lang="es-ES" sz="2400" b="1" dirty="0" err="1">
                <a:latin typeface="Arial" charset="0"/>
              </a:rPr>
              <a:t>estadificación</a:t>
            </a:r>
            <a:endParaRPr lang="es-ES" sz="2400" b="1" dirty="0">
              <a:latin typeface="Arial" charset="0"/>
            </a:endParaRPr>
          </a:p>
          <a:p>
            <a:pPr lvl="1" eaLnBrk="1" hangingPunct="1">
              <a:lnSpc>
                <a:spcPct val="90000"/>
              </a:lnSpc>
            </a:pPr>
            <a:r>
              <a:rPr lang="es-ES" sz="2400" b="1" dirty="0">
                <a:latin typeface="Arial" charset="0"/>
                <a:ea typeface="ＭＳ Ｐゴシック" charset="0"/>
              </a:rPr>
              <a:t>Masa evaluada por examen físico o lesión compleja en anexos por ecografía. </a:t>
            </a:r>
          </a:p>
          <a:p>
            <a:pPr lvl="1" eaLnBrk="1" hangingPunct="1">
              <a:lnSpc>
                <a:spcPct val="90000"/>
              </a:lnSpc>
            </a:pPr>
            <a:r>
              <a:rPr lang="es-ES" sz="2400" b="1" dirty="0">
                <a:latin typeface="Arial" charset="0"/>
                <a:ea typeface="ＭＳ Ｐゴシック" charset="0"/>
              </a:rPr>
              <a:t>Se requiere de CIRUGÍA (laparotomía exploradora) para confirmar el diagnóstico. </a:t>
            </a:r>
          </a:p>
          <a:p>
            <a:pPr lvl="1" eaLnBrk="1" hangingPunct="1">
              <a:lnSpc>
                <a:spcPct val="90000"/>
              </a:lnSpc>
            </a:pPr>
            <a:r>
              <a:rPr lang="es-ES" sz="2400" b="1" dirty="0">
                <a:latin typeface="Arial" charset="0"/>
                <a:ea typeface="ＭＳ Ｐゴシック" charset="0"/>
              </a:rPr>
              <a:t>Se recomienda medir el Ca 125 </a:t>
            </a:r>
          </a:p>
          <a:p>
            <a:pPr lvl="2" eaLnBrk="1" hangingPunct="1">
              <a:lnSpc>
                <a:spcPct val="90000"/>
              </a:lnSpc>
            </a:pPr>
            <a:r>
              <a:rPr lang="es-ES" b="1" dirty="0">
                <a:latin typeface="Arial" charset="0"/>
                <a:ea typeface="ＭＳ Ｐゴシック" charset="0"/>
              </a:rPr>
              <a:t>Elevado en 80% con </a:t>
            </a:r>
            <a:r>
              <a:rPr lang="es-ES" b="1" dirty="0" err="1">
                <a:latin typeface="Arial" charset="0"/>
                <a:ea typeface="ＭＳ Ｐゴシック" charset="0"/>
              </a:rPr>
              <a:t>cárcinoma</a:t>
            </a:r>
            <a:r>
              <a:rPr lang="es-ES" b="1" dirty="0">
                <a:latin typeface="Arial" charset="0"/>
                <a:ea typeface="ＭＳ Ｐゴシック" charset="0"/>
              </a:rPr>
              <a:t> de ovario. </a:t>
            </a:r>
          </a:p>
          <a:p>
            <a:pPr lvl="1" eaLnBrk="1" hangingPunct="1">
              <a:lnSpc>
                <a:spcPct val="90000"/>
              </a:lnSpc>
            </a:pPr>
            <a:r>
              <a:rPr lang="es-ES" sz="2400" b="1" dirty="0">
                <a:latin typeface="Arial" charset="0"/>
                <a:ea typeface="ＭＳ Ｐゴシック" charset="0"/>
              </a:rPr>
              <a:t>En menores de 30 años se recomienda la medición </a:t>
            </a:r>
          </a:p>
          <a:p>
            <a:pPr lvl="2" eaLnBrk="1" hangingPunct="1">
              <a:lnSpc>
                <a:spcPct val="90000"/>
              </a:lnSpc>
            </a:pPr>
            <a:r>
              <a:rPr lang="es-ES" b="1" dirty="0">
                <a:latin typeface="Arial" charset="0"/>
                <a:ea typeface="ＭＳ Ｐゴシック" charset="0"/>
              </a:rPr>
              <a:t>Beta-</a:t>
            </a:r>
            <a:r>
              <a:rPr lang="es-ES" b="1" dirty="0" err="1">
                <a:latin typeface="Arial" charset="0"/>
                <a:ea typeface="ＭＳ Ｐゴシック" charset="0"/>
              </a:rPr>
              <a:t>hCG</a:t>
            </a:r>
            <a:r>
              <a:rPr lang="es-ES" b="1" dirty="0">
                <a:latin typeface="Arial" charset="0"/>
                <a:ea typeface="ＭＳ Ｐゴシック" charset="0"/>
              </a:rPr>
              <a:t> cuantitativa y AFP (Tumores germinales)</a:t>
            </a:r>
          </a:p>
          <a:p>
            <a:pPr lvl="1" eaLnBrk="1" hangingPunct="1">
              <a:lnSpc>
                <a:spcPct val="90000"/>
              </a:lnSpc>
            </a:pPr>
            <a:r>
              <a:rPr lang="es-ES" sz="2400" b="1" dirty="0" smtClean="0">
                <a:latin typeface="Arial" charset="0"/>
                <a:ea typeface="ＭＳ Ｐゴシック" charset="0"/>
              </a:rPr>
              <a:t>Se recomienda TAC o RM contrastada de Abdomen y pelvis antes de la cirug</a:t>
            </a:r>
            <a:r>
              <a:rPr lang="es-ES" sz="2400" b="1" dirty="0" smtClean="0">
                <a:latin typeface="Arial" charset="0"/>
                <a:ea typeface="ＭＳ Ｐゴシック" charset="0"/>
              </a:rPr>
              <a:t>ía</a:t>
            </a:r>
            <a:endParaRPr lang="es-ES" sz="2400" dirty="0">
              <a:latin typeface="Arial" charset="0"/>
              <a:ea typeface="ＭＳ Ｐゴシック" charset="0"/>
            </a:endParaRPr>
          </a:p>
        </p:txBody>
      </p:sp>
    </p:spTree>
    <p:extLst>
      <p:ext uri="{BB962C8B-B14F-4D97-AF65-F5344CB8AC3E}">
        <p14:creationId xmlns:p14="http://schemas.microsoft.com/office/powerpoint/2010/main" val="402461042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ESTADIFICACION QUIRURGICA</a:t>
            </a:r>
            <a:endParaRPr lang="es-ES" b="1" dirty="0"/>
          </a:p>
        </p:txBody>
      </p:sp>
      <p:sp>
        <p:nvSpPr>
          <p:cNvPr id="3" name="2 Marcador de contenido"/>
          <p:cNvSpPr>
            <a:spLocks noGrp="1"/>
          </p:cNvSpPr>
          <p:nvPr>
            <p:ph idx="1"/>
          </p:nvPr>
        </p:nvSpPr>
        <p:spPr/>
        <p:txBody>
          <a:bodyPr>
            <a:normAutofit/>
          </a:bodyPr>
          <a:lstStyle/>
          <a:p>
            <a:pPr marL="0" indent="0">
              <a:lnSpc>
                <a:spcPct val="80000"/>
              </a:lnSpc>
              <a:buNone/>
            </a:pPr>
            <a:r>
              <a:rPr lang="es-ES" sz="2800" b="1" dirty="0" smtClean="0"/>
              <a:t>PATRONES DE DISEMINACIÓN </a:t>
            </a:r>
          </a:p>
          <a:p>
            <a:pPr lvl="1">
              <a:lnSpc>
                <a:spcPct val="80000"/>
              </a:lnSpc>
            </a:pPr>
            <a:r>
              <a:rPr lang="es-ES" sz="2000" dirty="0" smtClean="0">
                <a:ea typeface="ＭＳ Ｐゴシック" pitchFamily="34" charset="-128"/>
              </a:rPr>
              <a:t>Ovario </a:t>
            </a:r>
            <a:r>
              <a:rPr lang="es-ES" sz="2000" dirty="0">
                <a:ea typeface="ＭＳ Ｐゴシック" pitchFamily="34" charset="-128"/>
              </a:rPr>
              <a:t>contralateral, </a:t>
            </a:r>
            <a:r>
              <a:rPr lang="es-ES" sz="2000" dirty="0" smtClean="0">
                <a:ea typeface="ＭＳ Ｐゴシック" pitchFamily="34" charset="-128"/>
              </a:rPr>
              <a:t>Pelvis</a:t>
            </a:r>
            <a:r>
              <a:rPr lang="es-ES" sz="2000" dirty="0">
                <a:ea typeface="ＭＳ Ｐゴシック" pitchFamily="34" charset="-128"/>
              </a:rPr>
              <a:t>, </a:t>
            </a:r>
            <a:r>
              <a:rPr lang="es-ES" sz="2000" dirty="0" smtClean="0">
                <a:ea typeface="ＭＳ Ｐゴシック" pitchFamily="34" charset="-128"/>
              </a:rPr>
              <a:t>Peritoneo, Hígado, otros.</a:t>
            </a:r>
            <a:endParaRPr lang="es-ES" sz="2000" dirty="0">
              <a:ea typeface="ＭＳ Ｐゴシック" pitchFamily="34" charset="-128"/>
            </a:endParaRPr>
          </a:p>
          <a:p>
            <a:pPr marL="457200" lvl="1" indent="0">
              <a:lnSpc>
                <a:spcPct val="80000"/>
              </a:lnSpc>
              <a:buNone/>
            </a:pPr>
            <a:endParaRPr lang="es-ES" sz="2000" b="1" dirty="0">
              <a:ea typeface="ＭＳ Ｐゴシック" pitchFamily="34" charset="-128"/>
            </a:endParaRPr>
          </a:p>
          <a:p>
            <a:pPr marL="57150" indent="0">
              <a:lnSpc>
                <a:spcPct val="80000"/>
              </a:lnSpc>
              <a:buNone/>
            </a:pPr>
            <a:r>
              <a:rPr lang="es-ES" sz="2800" b="1" dirty="0" smtClean="0"/>
              <a:t>ESTADÍO A LA PRESENTACIÓN</a:t>
            </a:r>
          </a:p>
          <a:p>
            <a:r>
              <a:rPr lang="es-ES" b="1" dirty="0" err="1" smtClean="0"/>
              <a:t>Estadío</a:t>
            </a:r>
            <a:r>
              <a:rPr lang="es-ES" b="1" dirty="0" smtClean="0"/>
              <a:t> </a:t>
            </a:r>
            <a:r>
              <a:rPr lang="es-ES" b="1" dirty="0"/>
              <a:t>I: </a:t>
            </a:r>
            <a:r>
              <a:rPr lang="es-ES" dirty="0"/>
              <a:t>26</a:t>
            </a:r>
            <a:r>
              <a:rPr lang="es-ES" dirty="0" smtClean="0"/>
              <a:t>% </a:t>
            </a:r>
            <a:endParaRPr lang="es-ES" dirty="0"/>
          </a:p>
          <a:p>
            <a:r>
              <a:rPr lang="es-ES" b="1" dirty="0" err="1"/>
              <a:t>Estadío</a:t>
            </a:r>
            <a:r>
              <a:rPr lang="es-ES" b="1" dirty="0"/>
              <a:t> II: </a:t>
            </a:r>
            <a:r>
              <a:rPr lang="es-ES" dirty="0"/>
              <a:t>15</a:t>
            </a:r>
            <a:r>
              <a:rPr lang="es-ES" dirty="0" smtClean="0"/>
              <a:t>% </a:t>
            </a:r>
            <a:endParaRPr lang="es-ES" dirty="0"/>
          </a:p>
          <a:p>
            <a:r>
              <a:rPr lang="es-ES" b="1" dirty="0" err="1"/>
              <a:t>Estadío</a:t>
            </a:r>
            <a:r>
              <a:rPr lang="es-ES" b="1" dirty="0"/>
              <a:t> III: </a:t>
            </a:r>
            <a:r>
              <a:rPr lang="es-ES" dirty="0"/>
              <a:t>42</a:t>
            </a:r>
            <a:r>
              <a:rPr lang="es-ES" dirty="0" smtClean="0"/>
              <a:t>%</a:t>
            </a:r>
            <a:endParaRPr lang="es-ES" dirty="0"/>
          </a:p>
          <a:p>
            <a:r>
              <a:rPr lang="es-ES" b="1" dirty="0" err="1"/>
              <a:t>Estadío</a:t>
            </a:r>
            <a:r>
              <a:rPr lang="es-ES" b="1" dirty="0"/>
              <a:t> IV: </a:t>
            </a:r>
            <a:r>
              <a:rPr lang="es-ES" dirty="0"/>
              <a:t>17%</a:t>
            </a:r>
            <a:r>
              <a:rPr lang="es-ES" sz="1600" dirty="0" smtClean="0">
                <a:ea typeface="ＭＳ Ｐゴシック" pitchFamily="34" charset="-128"/>
              </a:rPr>
              <a:t> </a:t>
            </a:r>
            <a:endParaRPr lang="es-ES" sz="1600" dirty="0">
              <a:ea typeface="ＭＳ Ｐゴシック" pitchFamily="34" charset="-128"/>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4725144"/>
            <a:ext cx="2428875"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478760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ESTADIFICACION QUIRURGICA</a:t>
            </a:r>
          </a:p>
        </p:txBody>
      </p:sp>
      <p:sp>
        <p:nvSpPr>
          <p:cNvPr id="3" name="2 Marcador de contenido"/>
          <p:cNvSpPr>
            <a:spLocks noGrp="1"/>
          </p:cNvSpPr>
          <p:nvPr>
            <p:ph idx="1"/>
          </p:nvPr>
        </p:nvSpPr>
        <p:spPr/>
        <p:txBody>
          <a:bodyPr>
            <a:normAutofit fontScale="92500" lnSpcReduction="20000"/>
          </a:bodyPr>
          <a:lstStyle/>
          <a:p>
            <a:pPr marL="609600" indent="-609600">
              <a:lnSpc>
                <a:spcPct val="90000"/>
              </a:lnSpc>
              <a:buFontTx/>
              <a:buAutoNum type="arabicPeriod"/>
            </a:pPr>
            <a:r>
              <a:rPr lang="es-ES" b="1" dirty="0"/>
              <a:t>Laparotomía</a:t>
            </a:r>
            <a:r>
              <a:rPr lang="es-ES" dirty="0"/>
              <a:t> media supra e </a:t>
            </a:r>
            <a:r>
              <a:rPr lang="es-ES" dirty="0" err="1"/>
              <a:t>infraumbilical</a:t>
            </a:r>
            <a:endParaRPr lang="es-ES" dirty="0"/>
          </a:p>
          <a:p>
            <a:pPr marL="609600" indent="-609600">
              <a:lnSpc>
                <a:spcPct val="90000"/>
              </a:lnSpc>
              <a:buFontTx/>
              <a:buAutoNum type="arabicPeriod"/>
            </a:pPr>
            <a:r>
              <a:rPr lang="es-ES" dirty="0"/>
              <a:t>Aspiración de líquido </a:t>
            </a:r>
            <a:r>
              <a:rPr lang="es-ES" b="1" dirty="0"/>
              <a:t>ascítico</a:t>
            </a:r>
          </a:p>
          <a:p>
            <a:pPr marL="609600" indent="-609600">
              <a:lnSpc>
                <a:spcPct val="90000"/>
              </a:lnSpc>
              <a:buFontTx/>
              <a:buAutoNum type="arabicPeriod"/>
            </a:pPr>
            <a:r>
              <a:rPr lang="es-ES" b="1" dirty="0"/>
              <a:t>Exploración</a:t>
            </a:r>
            <a:r>
              <a:rPr lang="es-ES" dirty="0"/>
              <a:t> de la cavidad abdominal, superficies peritoneales y vísceras</a:t>
            </a:r>
          </a:p>
          <a:p>
            <a:pPr marL="609600" indent="-609600">
              <a:lnSpc>
                <a:spcPct val="90000"/>
              </a:lnSpc>
              <a:buFontTx/>
              <a:buAutoNum type="arabicPeriod"/>
            </a:pPr>
            <a:r>
              <a:rPr lang="es-ES" dirty="0"/>
              <a:t>Extracción de la </a:t>
            </a:r>
            <a:r>
              <a:rPr lang="es-ES" b="1" dirty="0"/>
              <a:t>tumoración</a:t>
            </a:r>
            <a:r>
              <a:rPr lang="es-ES" dirty="0"/>
              <a:t>.</a:t>
            </a:r>
          </a:p>
          <a:p>
            <a:pPr marL="609600" indent="-609600">
              <a:lnSpc>
                <a:spcPct val="90000"/>
              </a:lnSpc>
              <a:buFontTx/>
              <a:buAutoNum type="arabicPeriod"/>
            </a:pPr>
            <a:r>
              <a:rPr lang="es-ES" b="1" dirty="0" err="1"/>
              <a:t>Anexohisterectomía</a:t>
            </a:r>
            <a:r>
              <a:rPr lang="es-ES" dirty="0"/>
              <a:t> total</a:t>
            </a:r>
          </a:p>
          <a:p>
            <a:pPr marL="609600" indent="-609600">
              <a:lnSpc>
                <a:spcPct val="90000"/>
              </a:lnSpc>
              <a:buFontTx/>
              <a:buAutoNum type="arabicPeriod"/>
            </a:pPr>
            <a:r>
              <a:rPr lang="es-ES" b="1" dirty="0"/>
              <a:t>Biopsias</a:t>
            </a:r>
            <a:r>
              <a:rPr lang="es-ES" dirty="0"/>
              <a:t> peritoneales, Douglas, </a:t>
            </a:r>
            <a:r>
              <a:rPr lang="es-ES" dirty="0" err="1"/>
              <a:t>prevesical</a:t>
            </a:r>
            <a:r>
              <a:rPr lang="es-ES" dirty="0"/>
              <a:t>, </a:t>
            </a:r>
            <a:r>
              <a:rPr lang="es-ES" dirty="0" err="1"/>
              <a:t>parietocólicas</a:t>
            </a:r>
            <a:r>
              <a:rPr lang="es-ES" dirty="0"/>
              <a:t>, </a:t>
            </a:r>
            <a:r>
              <a:rPr lang="es-ES" dirty="0" err="1"/>
              <a:t>mesointestinal</a:t>
            </a:r>
            <a:r>
              <a:rPr lang="es-ES" dirty="0"/>
              <a:t>, diafragma.</a:t>
            </a:r>
          </a:p>
          <a:p>
            <a:pPr marL="609600" indent="-609600">
              <a:lnSpc>
                <a:spcPct val="90000"/>
              </a:lnSpc>
              <a:buFontTx/>
              <a:buAutoNum type="arabicPeriod"/>
            </a:pPr>
            <a:r>
              <a:rPr lang="es-ES" b="1" dirty="0" err="1" smtClean="0"/>
              <a:t>Apendicectomía</a:t>
            </a:r>
            <a:endParaRPr lang="es-ES" b="1" dirty="0" smtClean="0"/>
          </a:p>
          <a:p>
            <a:pPr marL="609600" indent="-609600">
              <a:lnSpc>
                <a:spcPct val="90000"/>
              </a:lnSpc>
              <a:buFontTx/>
              <a:buAutoNum type="arabicPeriod"/>
            </a:pPr>
            <a:r>
              <a:rPr lang="es-ES" b="1" dirty="0" err="1" smtClean="0"/>
              <a:t>Omentectomía</a:t>
            </a:r>
            <a:r>
              <a:rPr lang="es-ES" dirty="0" smtClean="0"/>
              <a:t> </a:t>
            </a:r>
            <a:r>
              <a:rPr lang="es-ES" dirty="0" err="1"/>
              <a:t>inframesocólica</a:t>
            </a:r>
            <a:endParaRPr lang="es-ES" dirty="0"/>
          </a:p>
          <a:p>
            <a:pPr marL="609600" indent="-609600">
              <a:lnSpc>
                <a:spcPct val="90000"/>
              </a:lnSpc>
              <a:buFontTx/>
              <a:buAutoNum type="arabicPeriod"/>
            </a:pPr>
            <a:r>
              <a:rPr lang="es-ES" b="1" dirty="0" err="1"/>
              <a:t>Linfadenectomía</a:t>
            </a:r>
            <a:r>
              <a:rPr lang="es-ES" dirty="0"/>
              <a:t> pélvica + </a:t>
            </a:r>
            <a:r>
              <a:rPr lang="es-ES" dirty="0" err="1"/>
              <a:t>paraórtica</a:t>
            </a:r>
            <a:endParaRPr lang="es-ES" dirty="0"/>
          </a:p>
          <a:p>
            <a:pPr marL="609600" indent="-609600">
              <a:lnSpc>
                <a:spcPct val="90000"/>
              </a:lnSpc>
              <a:buFontTx/>
              <a:buAutoNum type="arabicPeriod"/>
            </a:pPr>
            <a:endParaRPr lang="es-ES" dirty="0"/>
          </a:p>
          <a:p>
            <a:pPr marL="0" indent="0">
              <a:buNone/>
            </a:pPr>
            <a:endParaRPr lang="es-ES" dirty="0"/>
          </a:p>
        </p:txBody>
      </p:sp>
      <p:sp>
        <p:nvSpPr>
          <p:cNvPr id="4" name="Oval 4"/>
          <p:cNvSpPr>
            <a:spLocks noChangeArrowheads="1"/>
          </p:cNvSpPr>
          <p:nvPr/>
        </p:nvSpPr>
        <p:spPr bwMode="auto">
          <a:xfrm>
            <a:off x="1905000" y="4797152"/>
            <a:ext cx="5715000" cy="1375048"/>
          </a:xfrm>
          <a:prstGeom prst="ellipse">
            <a:avLst/>
          </a:prstGeom>
          <a:solidFill>
            <a:srgbClr val="FF0000"/>
          </a:solidFill>
          <a:ln w="9525">
            <a:solidFill>
              <a:schemeClr val="tx1"/>
            </a:solidFill>
            <a:round/>
            <a:headEnd/>
            <a:tailEnd/>
          </a:ln>
        </p:spPr>
        <p:txBody>
          <a:bodyPr wrap="none" anchor="ctr"/>
          <a:lstStyle/>
          <a:p>
            <a:pPr algn="ctr"/>
            <a:r>
              <a:rPr lang="es-ES" sz="2800" b="1" dirty="0"/>
              <a:t>CIRUGÍA CITORREDUCTORA 1ª</a:t>
            </a:r>
          </a:p>
        </p:txBody>
      </p:sp>
    </p:spTree>
    <p:extLst>
      <p:ext uri="{BB962C8B-B14F-4D97-AF65-F5344CB8AC3E}">
        <p14:creationId xmlns:p14="http://schemas.microsoft.com/office/powerpoint/2010/main" val="30315073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ESTADIFICACION QUIRURGICA</a:t>
            </a:r>
          </a:p>
        </p:txBody>
      </p:sp>
      <p:sp>
        <p:nvSpPr>
          <p:cNvPr id="3" name="2 Marcador de contenido"/>
          <p:cNvSpPr>
            <a:spLocks noGrp="1"/>
          </p:cNvSpPr>
          <p:nvPr>
            <p:ph idx="1"/>
          </p:nvPr>
        </p:nvSpPr>
        <p:spPr>
          <a:xfrm>
            <a:off x="-180528" y="1600200"/>
            <a:ext cx="9324528" cy="4525963"/>
          </a:xfrm>
        </p:spPr>
        <p:txBody>
          <a:bodyPr/>
          <a:lstStyle/>
          <a:p>
            <a:pPr lvl="2">
              <a:lnSpc>
                <a:spcPct val="80000"/>
              </a:lnSpc>
              <a:buNone/>
            </a:pPr>
            <a:r>
              <a:rPr lang="es-ES" dirty="0" smtClean="0">
                <a:ea typeface="ＭＳ Ｐゴシック" pitchFamily="34" charset="-128"/>
              </a:rPr>
              <a:t>En </a:t>
            </a:r>
            <a:r>
              <a:rPr lang="es-ES" dirty="0">
                <a:ea typeface="ＭＳ Ｐゴシック" pitchFamily="34" charset="-128"/>
              </a:rPr>
              <a:t>pacientes seleccionadas con </a:t>
            </a:r>
            <a:r>
              <a:rPr lang="es-ES" dirty="0" err="1">
                <a:ea typeface="ＭＳ Ｐゴシック" pitchFamily="34" charset="-128"/>
              </a:rPr>
              <a:t>E</a:t>
            </a:r>
            <a:r>
              <a:rPr lang="es-ES" dirty="0" err="1" smtClean="0">
                <a:ea typeface="ＭＳ Ｐゴシック" pitchFamily="34" charset="-128"/>
              </a:rPr>
              <a:t>stadío</a:t>
            </a:r>
            <a:r>
              <a:rPr lang="es-ES" dirty="0" smtClean="0">
                <a:ea typeface="ＭＳ Ｐゴシック" pitchFamily="34" charset="-128"/>
              </a:rPr>
              <a:t> </a:t>
            </a:r>
            <a:r>
              <a:rPr lang="es-ES" dirty="0">
                <a:ea typeface="ＭＳ Ｐゴシック" pitchFamily="34" charset="-128"/>
              </a:rPr>
              <a:t>IA y </a:t>
            </a:r>
            <a:r>
              <a:rPr lang="es-ES" dirty="0" smtClean="0">
                <a:ea typeface="ＭＳ Ｐゴシック" pitchFamily="34" charset="-128"/>
              </a:rPr>
              <a:t>paridad</a:t>
            </a:r>
          </a:p>
          <a:p>
            <a:pPr lvl="2">
              <a:lnSpc>
                <a:spcPct val="80000"/>
              </a:lnSpc>
              <a:buNone/>
            </a:pPr>
            <a:r>
              <a:rPr lang="es-ES" dirty="0" smtClean="0">
                <a:ea typeface="ＭＳ Ｐゴシック" pitchFamily="34" charset="-128"/>
              </a:rPr>
              <a:t>insatisfecha </a:t>
            </a:r>
            <a:r>
              <a:rPr lang="es-ES" dirty="0">
                <a:ea typeface="ＭＳ Ｐゴシック" pitchFamily="34" charset="-128"/>
              </a:rPr>
              <a:t>se puede considerar preservar el útero, ovario </a:t>
            </a:r>
            <a:r>
              <a:rPr lang="es-ES" dirty="0" smtClean="0">
                <a:ea typeface="ＭＳ Ｐゴシック" pitchFamily="34" charset="-128"/>
              </a:rPr>
              <a:t>y</a:t>
            </a:r>
          </a:p>
          <a:p>
            <a:pPr lvl="2">
              <a:lnSpc>
                <a:spcPct val="80000"/>
              </a:lnSpc>
              <a:buNone/>
            </a:pPr>
            <a:r>
              <a:rPr lang="es-ES" dirty="0" smtClean="0">
                <a:ea typeface="ＭＳ Ｐゴシック" pitchFamily="34" charset="-128"/>
              </a:rPr>
              <a:t>trompa </a:t>
            </a:r>
            <a:r>
              <a:rPr lang="es-ES" dirty="0">
                <a:ea typeface="ＭＳ Ｐゴシック" pitchFamily="34" charset="-128"/>
              </a:rPr>
              <a:t>contralateral.</a:t>
            </a:r>
          </a:p>
          <a:p>
            <a:pPr lvl="2">
              <a:lnSpc>
                <a:spcPct val="80000"/>
              </a:lnSpc>
              <a:buNone/>
            </a:pPr>
            <a:r>
              <a:rPr lang="es-ES" b="1" dirty="0">
                <a:ea typeface="ＭＳ Ｐゴシック" pitchFamily="34" charset="-128"/>
              </a:rPr>
              <a:t>	</a:t>
            </a:r>
            <a:endParaRPr lang="es-ES" b="1" dirty="0" smtClean="0">
              <a:ea typeface="ＭＳ Ｐゴシック" pitchFamily="34" charset="-128"/>
            </a:endParaRPr>
          </a:p>
          <a:p>
            <a:pPr lvl="2">
              <a:lnSpc>
                <a:spcPct val="80000"/>
              </a:lnSpc>
              <a:buNone/>
            </a:pPr>
            <a:r>
              <a:rPr lang="es-ES" b="1" dirty="0" smtClean="0">
                <a:ea typeface="ＭＳ Ｐゴシック" pitchFamily="34" charset="-128"/>
              </a:rPr>
              <a:t>La </a:t>
            </a:r>
            <a:r>
              <a:rPr lang="es-ES" b="1" dirty="0">
                <a:ea typeface="ＭＳ Ｐゴシック" pitchFamily="34" charset="-128"/>
              </a:rPr>
              <a:t>calidad de la </a:t>
            </a:r>
            <a:r>
              <a:rPr lang="es-ES" b="1" dirty="0" err="1">
                <a:ea typeface="ＭＳ Ｐゴシック" pitchFamily="34" charset="-128"/>
              </a:rPr>
              <a:t>C</a:t>
            </a:r>
            <a:r>
              <a:rPr lang="es-ES" b="1" dirty="0" err="1" smtClean="0">
                <a:ea typeface="ＭＳ Ｐゴシック" pitchFamily="34" charset="-128"/>
              </a:rPr>
              <a:t>itorreducción</a:t>
            </a:r>
            <a:r>
              <a:rPr lang="es-ES" b="1" dirty="0" smtClean="0">
                <a:ea typeface="ＭＳ Ｐゴシック" pitchFamily="34" charset="-128"/>
              </a:rPr>
              <a:t> </a:t>
            </a:r>
            <a:r>
              <a:rPr lang="es-ES" b="1" dirty="0">
                <a:ea typeface="ＭＳ Ｐゴシック" pitchFamily="34" charset="-128"/>
              </a:rPr>
              <a:t>es crítica para la sobrevida. </a:t>
            </a:r>
            <a:r>
              <a:rPr lang="es-ES" b="1" dirty="0" smtClean="0">
                <a:ea typeface="ＭＳ Ｐゴシック" pitchFamily="34" charset="-128"/>
              </a:rPr>
              <a:t>Se</a:t>
            </a:r>
          </a:p>
          <a:p>
            <a:pPr lvl="2">
              <a:lnSpc>
                <a:spcPct val="80000"/>
              </a:lnSpc>
              <a:buNone/>
            </a:pPr>
            <a:r>
              <a:rPr lang="es-ES" b="1" dirty="0" smtClean="0">
                <a:ea typeface="ＭＳ Ｐゴシック" pitchFamily="34" charset="-128"/>
              </a:rPr>
              <a:t>considera </a:t>
            </a:r>
            <a:r>
              <a:rPr lang="es-ES" b="1" dirty="0" err="1">
                <a:ea typeface="ＭＳ Ｐゴシック" pitchFamily="34" charset="-128"/>
              </a:rPr>
              <a:t>citorreducción</a:t>
            </a:r>
            <a:r>
              <a:rPr lang="es-ES" b="1" dirty="0">
                <a:ea typeface="ＭＳ Ｐゴシック" pitchFamily="34" charset="-128"/>
              </a:rPr>
              <a:t> óptima cuando hay menos de 1 </a:t>
            </a:r>
            <a:r>
              <a:rPr lang="es-ES" b="1" dirty="0" smtClean="0">
                <a:ea typeface="ＭＳ Ｐゴシック" pitchFamily="34" charset="-128"/>
              </a:rPr>
              <a:t>cm de</a:t>
            </a:r>
          </a:p>
          <a:p>
            <a:pPr lvl="2">
              <a:lnSpc>
                <a:spcPct val="80000"/>
              </a:lnSpc>
              <a:buNone/>
            </a:pPr>
            <a:r>
              <a:rPr lang="es-ES" b="1" dirty="0" smtClean="0">
                <a:ea typeface="ＭＳ Ｐゴシック" pitchFamily="34" charset="-128"/>
              </a:rPr>
              <a:t>tumor </a:t>
            </a:r>
            <a:r>
              <a:rPr lang="es-ES" b="1" dirty="0">
                <a:ea typeface="ＭＳ Ｐゴシック" pitchFamily="34" charset="-128"/>
              </a:rPr>
              <a:t>residual luego de la cirugía.</a:t>
            </a:r>
          </a:p>
          <a:p>
            <a:endParaRPr lang="es-E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5733256"/>
            <a:ext cx="5760640" cy="943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15"/>
          <p:cNvSpPr>
            <a:spLocks noChangeArrowheads="1"/>
          </p:cNvSpPr>
          <p:nvPr/>
        </p:nvSpPr>
        <p:spPr bwMode="auto">
          <a:xfrm>
            <a:off x="467544" y="4509120"/>
            <a:ext cx="8352928" cy="1008112"/>
          </a:xfrm>
          <a:prstGeom prst="rect">
            <a:avLst/>
          </a:prstGeom>
          <a:solidFill>
            <a:srgbClr val="92D050"/>
          </a:solidFill>
          <a:ln w="9525">
            <a:solidFill>
              <a:schemeClr val="tx1"/>
            </a:solidFill>
            <a:miter lim="800000"/>
            <a:headEnd/>
            <a:tailEnd/>
          </a:ln>
        </p:spPr>
        <p:txBody>
          <a:bodyPr wrap="none" anchor="ctr"/>
          <a:lstStyle/>
          <a:p>
            <a:pPr algn="ctr"/>
            <a:r>
              <a:rPr lang="es-ES" sz="1600" b="1" dirty="0" smtClean="0"/>
              <a:t>DIFERENCIAS EN SUPERVIVENCIA GLOBAL  ENTRE NO ENFERMEDAD RESIDUAL,  ER &gt; 1cm    </a:t>
            </a:r>
          </a:p>
          <a:p>
            <a:pPr algn="ctr"/>
            <a:r>
              <a:rPr lang="es-ES" sz="1600" b="1" dirty="0" smtClean="0"/>
              <a:t>Y  ER &lt; 1cm</a:t>
            </a:r>
            <a:endParaRPr lang="es-ES" sz="1600" b="1" dirty="0"/>
          </a:p>
        </p:txBody>
      </p:sp>
    </p:spTree>
    <p:extLst>
      <p:ext uri="{BB962C8B-B14F-4D97-AF65-F5344CB8AC3E}">
        <p14:creationId xmlns:p14="http://schemas.microsoft.com/office/powerpoint/2010/main" val="71809122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CuadroTexto 1"/>
          <p:cNvSpPr txBox="1">
            <a:spLocks noChangeArrowheads="1"/>
          </p:cNvSpPr>
          <p:nvPr/>
        </p:nvSpPr>
        <p:spPr bwMode="auto">
          <a:xfrm>
            <a:off x="250825" y="6308725"/>
            <a:ext cx="55514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_tradnl" sz="1600" smtClean="0"/>
              <a:t>Griffiths CT. </a:t>
            </a:r>
            <a:r>
              <a:rPr lang="es-ES_tradnl" sz="1600" b="1" smtClean="0"/>
              <a:t>Natl Cancer Inst Monogr</a:t>
            </a:r>
            <a:r>
              <a:rPr lang="es-ES_tradnl" sz="1600" smtClean="0"/>
              <a:t>. 1975 Oct;42:101-4.</a:t>
            </a:r>
          </a:p>
        </p:txBody>
      </p:sp>
      <p:sp>
        <p:nvSpPr>
          <p:cNvPr id="185347" name="Título 2"/>
          <p:cNvSpPr>
            <a:spLocks noGrp="1"/>
          </p:cNvSpPr>
          <p:nvPr>
            <p:ph type="title"/>
          </p:nvPr>
        </p:nvSpPr>
        <p:spPr>
          <a:xfrm>
            <a:off x="0" y="260648"/>
            <a:ext cx="9251950" cy="649287"/>
          </a:xfrm>
        </p:spPr>
        <p:txBody>
          <a:bodyPr>
            <a:noAutofit/>
          </a:bodyPr>
          <a:lstStyle/>
          <a:p>
            <a:r>
              <a:rPr lang="es-ES" sz="3200" dirty="0" err="1">
                <a:latin typeface="Arial" charset="0"/>
              </a:rPr>
              <a:t>Optimal</a:t>
            </a:r>
            <a:r>
              <a:rPr lang="es-ES" sz="3200" dirty="0">
                <a:latin typeface="Arial" charset="0"/>
              </a:rPr>
              <a:t> </a:t>
            </a:r>
            <a:r>
              <a:rPr lang="es-ES" sz="3200" dirty="0" err="1">
                <a:latin typeface="Arial" charset="0"/>
              </a:rPr>
              <a:t>Cytorreduction</a:t>
            </a:r>
            <a:r>
              <a:rPr lang="es-ES" sz="3200" dirty="0">
                <a:latin typeface="Arial" charset="0"/>
              </a:rPr>
              <a:t> in </a:t>
            </a:r>
            <a:r>
              <a:rPr lang="es-ES" sz="3200" dirty="0" err="1">
                <a:latin typeface="Arial" charset="0"/>
              </a:rPr>
              <a:t>Advanced</a:t>
            </a:r>
            <a:r>
              <a:rPr lang="es-ES" sz="3200" dirty="0">
                <a:latin typeface="Arial" charset="0"/>
              </a:rPr>
              <a:t> </a:t>
            </a:r>
            <a:r>
              <a:rPr lang="es-ES" sz="3200" dirty="0" err="1">
                <a:latin typeface="Arial" charset="0"/>
              </a:rPr>
              <a:t>Ovarian</a:t>
            </a:r>
            <a:r>
              <a:rPr lang="es-ES" sz="3200" dirty="0">
                <a:latin typeface="Arial" charset="0"/>
              </a:rPr>
              <a:t> </a:t>
            </a:r>
            <a:r>
              <a:rPr lang="es-ES" sz="3200" dirty="0" err="1">
                <a:latin typeface="Arial" charset="0"/>
              </a:rPr>
              <a:t>Cancer</a:t>
            </a:r>
            <a:endParaRPr lang="es-ES" sz="3200" dirty="0">
              <a:latin typeface="Arial" charset="0"/>
            </a:endParaRPr>
          </a:p>
        </p:txBody>
      </p:sp>
      <p:sp>
        <p:nvSpPr>
          <p:cNvPr id="4" name="Rectángulo redondeado 3"/>
          <p:cNvSpPr/>
          <p:nvPr/>
        </p:nvSpPr>
        <p:spPr>
          <a:xfrm>
            <a:off x="611560" y="2924944"/>
            <a:ext cx="2880320" cy="1368152"/>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102 pts</a:t>
            </a:r>
          </a:p>
          <a:p>
            <a:pPr algn="ctr" eaLnBrk="1" fontAlgn="base" hangingPunct="1">
              <a:spcBef>
                <a:spcPct val="0"/>
              </a:spcBef>
              <a:spcAft>
                <a:spcPct val="0"/>
              </a:spcAft>
            </a:pPr>
            <a:r>
              <a:rPr lang="es-ES" smtClean="0">
                <a:solidFill>
                  <a:srgbClr val="FFFFFF"/>
                </a:solidFill>
                <a:cs typeface="Arial Unicode MS" charset="0"/>
              </a:rPr>
              <a:t>Stages I-III</a:t>
            </a:r>
          </a:p>
        </p:txBody>
      </p:sp>
      <p:sp>
        <p:nvSpPr>
          <p:cNvPr id="185351" name="CuadroTexto 4"/>
          <p:cNvSpPr txBox="1">
            <a:spLocks noChangeArrowheads="1"/>
          </p:cNvSpPr>
          <p:nvPr/>
        </p:nvSpPr>
        <p:spPr bwMode="auto">
          <a:xfrm>
            <a:off x="755650" y="4437063"/>
            <a:ext cx="22367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 sz="1600" smtClean="0">
                <a:solidFill>
                  <a:srgbClr val="000000"/>
                </a:solidFill>
              </a:rPr>
              <a:t>Retrospective analysis</a:t>
            </a:r>
          </a:p>
          <a:p>
            <a:pPr eaLnBrk="1" fontAlgn="base" hangingPunct="1">
              <a:spcBef>
                <a:spcPct val="0"/>
              </a:spcBef>
              <a:spcAft>
                <a:spcPct val="0"/>
              </a:spcAft>
            </a:pPr>
            <a:endParaRPr lang="es-ES" sz="1600" smtClean="0">
              <a:solidFill>
                <a:srgbClr val="000000"/>
              </a:solidFill>
            </a:endParaRPr>
          </a:p>
        </p:txBody>
      </p:sp>
      <p:sp>
        <p:nvSpPr>
          <p:cNvPr id="7" name="Rectángulo redondeado 6"/>
          <p:cNvSpPr/>
          <p:nvPr/>
        </p:nvSpPr>
        <p:spPr>
          <a:xfrm>
            <a:off x="4211960" y="2060848"/>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NED</a:t>
            </a:r>
          </a:p>
        </p:txBody>
      </p:sp>
      <p:sp>
        <p:nvSpPr>
          <p:cNvPr id="8" name="Rectángulo redondeado 7"/>
          <p:cNvSpPr/>
          <p:nvPr/>
        </p:nvSpPr>
        <p:spPr>
          <a:xfrm>
            <a:off x="4211960" y="2708920"/>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&lt;=0.5 cm</a:t>
            </a:r>
          </a:p>
        </p:txBody>
      </p:sp>
      <p:sp>
        <p:nvSpPr>
          <p:cNvPr id="9" name="Rectángulo redondeado 8"/>
          <p:cNvSpPr/>
          <p:nvPr/>
        </p:nvSpPr>
        <p:spPr>
          <a:xfrm>
            <a:off x="4211960" y="3356992"/>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0.6-1.0 cm</a:t>
            </a:r>
          </a:p>
        </p:txBody>
      </p:sp>
      <p:sp>
        <p:nvSpPr>
          <p:cNvPr id="10" name="Rectángulo redondeado 9"/>
          <p:cNvSpPr/>
          <p:nvPr/>
        </p:nvSpPr>
        <p:spPr>
          <a:xfrm>
            <a:off x="4211960" y="4005064"/>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1.1-1.5 cm</a:t>
            </a:r>
          </a:p>
        </p:txBody>
      </p:sp>
      <p:sp>
        <p:nvSpPr>
          <p:cNvPr id="11" name="Rectángulo redondeado 10"/>
          <p:cNvSpPr/>
          <p:nvPr/>
        </p:nvSpPr>
        <p:spPr>
          <a:xfrm>
            <a:off x="4211960" y="4653136"/>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&gt;1.5 cm</a:t>
            </a:r>
          </a:p>
        </p:txBody>
      </p:sp>
      <p:sp>
        <p:nvSpPr>
          <p:cNvPr id="12" name="Rectángulo redondeado 11"/>
          <p:cNvSpPr/>
          <p:nvPr/>
        </p:nvSpPr>
        <p:spPr>
          <a:xfrm>
            <a:off x="6588224" y="2060848"/>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39 mo</a:t>
            </a:r>
          </a:p>
        </p:txBody>
      </p:sp>
      <p:sp>
        <p:nvSpPr>
          <p:cNvPr id="13" name="Rectángulo redondeado 12"/>
          <p:cNvSpPr/>
          <p:nvPr/>
        </p:nvSpPr>
        <p:spPr>
          <a:xfrm>
            <a:off x="6588224" y="2708920"/>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18 mo</a:t>
            </a:r>
          </a:p>
        </p:txBody>
      </p:sp>
      <p:sp>
        <p:nvSpPr>
          <p:cNvPr id="14" name="Rectángulo redondeado 13"/>
          <p:cNvSpPr/>
          <p:nvPr/>
        </p:nvSpPr>
        <p:spPr>
          <a:xfrm>
            <a:off x="6588224" y="3356992"/>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11 mo</a:t>
            </a:r>
          </a:p>
        </p:txBody>
      </p:sp>
      <p:sp>
        <p:nvSpPr>
          <p:cNvPr id="15" name="Rectángulo redondeado 14"/>
          <p:cNvSpPr/>
          <p:nvPr/>
        </p:nvSpPr>
        <p:spPr>
          <a:xfrm>
            <a:off x="6588224" y="4005064"/>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11 mo</a:t>
            </a:r>
          </a:p>
        </p:txBody>
      </p:sp>
      <p:sp>
        <p:nvSpPr>
          <p:cNvPr id="16" name="Rectángulo redondeado 15"/>
          <p:cNvSpPr/>
          <p:nvPr/>
        </p:nvSpPr>
        <p:spPr>
          <a:xfrm>
            <a:off x="6588224" y="4653136"/>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z="1600" smtClean="0">
                <a:solidFill>
                  <a:srgbClr val="FFFFFF"/>
                </a:solidFill>
                <a:cs typeface="Arial Unicode MS" charset="0"/>
              </a:rPr>
              <a:t>0 alive @ 26 mo</a:t>
            </a:r>
          </a:p>
        </p:txBody>
      </p:sp>
      <p:sp>
        <p:nvSpPr>
          <p:cNvPr id="185382" name="CuadroTexto 16"/>
          <p:cNvSpPr txBox="1">
            <a:spLocks noChangeArrowheads="1"/>
          </p:cNvSpPr>
          <p:nvPr/>
        </p:nvSpPr>
        <p:spPr bwMode="auto">
          <a:xfrm>
            <a:off x="3995738" y="1125538"/>
            <a:ext cx="216058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000000"/>
                </a:solidFill>
              </a:rPr>
              <a:t>Gross residual disease</a:t>
            </a:r>
          </a:p>
        </p:txBody>
      </p:sp>
      <p:sp>
        <p:nvSpPr>
          <p:cNvPr id="185383" name="CuadroTexto 17"/>
          <p:cNvSpPr txBox="1">
            <a:spLocks noChangeArrowheads="1"/>
          </p:cNvSpPr>
          <p:nvPr/>
        </p:nvSpPr>
        <p:spPr bwMode="auto">
          <a:xfrm>
            <a:off x="6372225" y="1125538"/>
            <a:ext cx="216058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000000"/>
                </a:solidFill>
              </a:rPr>
              <a:t>Median Survival</a:t>
            </a:r>
          </a:p>
        </p:txBody>
      </p:sp>
      <p:cxnSp>
        <p:nvCxnSpPr>
          <p:cNvPr id="20" name="Conector recto de flecha 19"/>
          <p:cNvCxnSpPr>
            <a:cxnSpLocks noChangeShapeType="1"/>
          </p:cNvCxnSpPr>
          <p:nvPr/>
        </p:nvCxnSpPr>
        <p:spPr bwMode="auto">
          <a:xfrm flipV="1">
            <a:off x="3492500" y="2276475"/>
            <a:ext cx="719138" cy="1331913"/>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21" name="Conector recto de flecha 20"/>
          <p:cNvCxnSpPr>
            <a:cxnSpLocks noChangeShapeType="1"/>
          </p:cNvCxnSpPr>
          <p:nvPr/>
        </p:nvCxnSpPr>
        <p:spPr bwMode="auto">
          <a:xfrm flipV="1">
            <a:off x="3492500" y="2960688"/>
            <a:ext cx="719138" cy="64770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24" name="Conector recto de flecha 23"/>
          <p:cNvCxnSpPr>
            <a:cxnSpLocks noChangeShapeType="1"/>
          </p:cNvCxnSpPr>
          <p:nvPr/>
        </p:nvCxnSpPr>
        <p:spPr bwMode="auto">
          <a:xfrm>
            <a:off x="3492500" y="3573463"/>
            <a:ext cx="719138"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28" name="Conector recto de flecha 27"/>
          <p:cNvCxnSpPr>
            <a:cxnSpLocks noChangeShapeType="1"/>
          </p:cNvCxnSpPr>
          <p:nvPr/>
        </p:nvCxnSpPr>
        <p:spPr bwMode="auto">
          <a:xfrm>
            <a:off x="3492500" y="3608388"/>
            <a:ext cx="719138" cy="649287"/>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34" name="Conector recto de flecha 33"/>
          <p:cNvCxnSpPr>
            <a:cxnSpLocks noChangeShapeType="1"/>
          </p:cNvCxnSpPr>
          <p:nvPr/>
        </p:nvCxnSpPr>
        <p:spPr bwMode="auto">
          <a:xfrm>
            <a:off x="3492500" y="3608388"/>
            <a:ext cx="719138" cy="1296987"/>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37" name="Conector recto de flecha 36"/>
          <p:cNvCxnSpPr>
            <a:cxnSpLocks noChangeShapeType="1"/>
          </p:cNvCxnSpPr>
          <p:nvPr/>
        </p:nvCxnSpPr>
        <p:spPr bwMode="auto">
          <a:xfrm>
            <a:off x="5940425" y="2312988"/>
            <a:ext cx="6477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41" name="Conector recto de flecha 40"/>
          <p:cNvCxnSpPr>
            <a:cxnSpLocks noChangeShapeType="1"/>
          </p:cNvCxnSpPr>
          <p:nvPr/>
        </p:nvCxnSpPr>
        <p:spPr bwMode="auto">
          <a:xfrm>
            <a:off x="5940425" y="2997200"/>
            <a:ext cx="6477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42" name="Conector recto de flecha 41"/>
          <p:cNvCxnSpPr>
            <a:cxnSpLocks noChangeShapeType="1"/>
          </p:cNvCxnSpPr>
          <p:nvPr/>
        </p:nvCxnSpPr>
        <p:spPr bwMode="auto">
          <a:xfrm>
            <a:off x="5940425" y="3644900"/>
            <a:ext cx="6477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43" name="Conector recto de flecha 42"/>
          <p:cNvCxnSpPr>
            <a:cxnSpLocks noChangeShapeType="1"/>
          </p:cNvCxnSpPr>
          <p:nvPr/>
        </p:nvCxnSpPr>
        <p:spPr bwMode="auto">
          <a:xfrm>
            <a:off x="5940425" y="4292600"/>
            <a:ext cx="6477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44" name="Conector recto de flecha 43"/>
          <p:cNvCxnSpPr>
            <a:cxnSpLocks noChangeShapeType="1"/>
          </p:cNvCxnSpPr>
          <p:nvPr/>
        </p:nvCxnSpPr>
        <p:spPr bwMode="auto">
          <a:xfrm>
            <a:off x="5940425" y="4941888"/>
            <a:ext cx="6477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spTree>
    <p:extLst>
      <p:ext uri="{BB962C8B-B14F-4D97-AF65-F5344CB8AC3E}">
        <p14:creationId xmlns:p14="http://schemas.microsoft.com/office/powerpoint/2010/main" val="15667264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CuadroTexto 1"/>
          <p:cNvSpPr txBox="1">
            <a:spLocks noChangeArrowheads="1"/>
          </p:cNvSpPr>
          <p:nvPr/>
        </p:nvSpPr>
        <p:spPr bwMode="auto">
          <a:xfrm>
            <a:off x="250825" y="6237288"/>
            <a:ext cx="66246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_tradnl" sz="1600" smtClean="0">
                <a:solidFill>
                  <a:srgbClr val="000000"/>
                </a:solidFill>
              </a:rPr>
              <a:t>1. Griffiths CT. </a:t>
            </a:r>
            <a:r>
              <a:rPr lang="es-ES_tradnl" sz="1600" b="1" smtClean="0">
                <a:solidFill>
                  <a:srgbClr val="000000"/>
                </a:solidFill>
              </a:rPr>
              <a:t>Natl Cancer Inst Monogr</a:t>
            </a:r>
            <a:r>
              <a:rPr lang="es-ES_tradnl" sz="1600" smtClean="0">
                <a:solidFill>
                  <a:srgbClr val="000000"/>
                </a:solidFill>
              </a:rPr>
              <a:t>. 1975 Oct;42:101-4.</a:t>
            </a:r>
          </a:p>
          <a:p>
            <a:pPr eaLnBrk="1" fontAlgn="base" hangingPunct="1">
              <a:spcBef>
                <a:spcPct val="0"/>
              </a:spcBef>
              <a:spcAft>
                <a:spcPct val="0"/>
              </a:spcAft>
            </a:pPr>
            <a:r>
              <a:rPr lang="es-ES_tradnl" sz="1600" smtClean="0">
                <a:solidFill>
                  <a:srgbClr val="000000"/>
                </a:solidFill>
              </a:rPr>
              <a:t> 2. Chi DS, </a:t>
            </a:r>
            <a:r>
              <a:rPr lang="es-ES_tradnl" sz="1600" b="1" smtClean="0">
                <a:solidFill>
                  <a:srgbClr val="000000"/>
                </a:solidFill>
              </a:rPr>
              <a:t>Gynecol Oncol.</a:t>
            </a:r>
            <a:r>
              <a:rPr lang="es-ES_tradnl" sz="1600" smtClean="0">
                <a:solidFill>
                  <a:srgbClr val="000000"/>
                </a:solidFill>
              </a:rPr>
              <a:t> 2006 Nov;103(2):559-64. </a:t>
            </a:r>
            <a:endParaRPr lang="es-ES" sz="1600" smtClean="0">
              <a:solidFill>
                <a:srgbClr val="000000"/>
              </a:solidFill>
            </a:endParaRPr>
          </a:p>
        </p:txBody>
      </p:sp>
      <p:sp>
        <p:nvSpPr>
          <p:cNvPr id="195587" name="Título 2"/>
          <p:cNvSpPr>
            <a:spLocks noGrp="1"/>
          </p:cNvSpPr>
          <p:nvPr>
            <p:ph type="title"/>
          </p:nvPr>
        </p:nvSpPr>
        <p:spPr>
          <a:xfrm>
            <a:off x="0" y="115888"/>
            <a:ext cx="9251950" cy="649287"/>
          </a:xfrm>
        </p:spPr>
        <p:txBody>
          <a:bodyPr>
            <a:noAutofit/>
          </a:bodyPr>
          <a:lstStyle/>
          <a:p>
            <a:r>
              <a:rPr lang="es-ES" sz="3200" dirty="0" err="1">
                <a:latin typeface="Arial" charset="0"/>
              </a:rPr>
              <a:t>Optimal</a:t>
            </a:r>
            <a:r>
              <a:rPr lang="es-ES" sz="3200" dirty="0">
                <a:latin typeface="Arial" charset="0"/>
              </a:rPr>
              <a:t> </a:t>
            </a:r>
            <a:r>
              <a:rPr lang="es-ES" sz="3200" dirty="0" err="1">
                <a:latin typeface="Arial" charset="0"/>
              </a:rPr>
              <a:t>Cytorreduction</a:t>
            </a:r>
            <a:r>
              <a:rPr lang="es-ES" sz="3200" dirty="0">
                <a:latin typeface="Arial" charset="0"/>
              </a:rPr>
              <a:t> in </a:t>
            </a:r>
            <a:r>
              <a:rPr lang="es-ES" sz="3200" dirty="0" err="1">
                <a:latin typeface="Arial" charset="0"/>
              </a:rPr>
              <a:t>Advanced</a:t>
            </a:r>
            <a:r>
              <a:rPr lang="es-ES" sz="3200" dirty="0">
                <a:latin typeface="Arial" charset="0"/>
              </a:rPr>
              <a:t> </a:t>
            </a:r>
            <a:r>
              <a:rPr lang="es-ES" sz="3200" dirty="0" err="1">
                <a:latin typeface="Arial" charset="0"/>
              </a:rPr>
              <a:t>Ovarian</a:t>
            </a:r>
            <a:r>
              <a:rPr lang="es-ES" sz="3200" dirty="0">
                <a:latin typeface="Arial" charset="0"/>
              </a:rPr>
              <a:t> </a:t>
            </a:r>
            <a:r>
              <a:rPr lang="es-ES" sz="3200" dirty="0" err="1">
                <a:latin typeface="Arial" charset="0"/>
              </a:rPr>
              <a:t>Cancer</a:t>
            </a:r>
            <a:endParaRPr lang="es-ES" sz="3200" dirty="0">
              <a:latin typeface="Arial" charset="0"/>
            </a:endParaRPr>
          </a:p>
        </p:txBody>
      </p:sp>
      <p:sp>
        <p:nvSpPr>
          <p:cNvPr id="7" name="Rectángulo redondeado 6"/>
          <p:cNvSpPr/>
          <p:nvPr/>
        </p:nvSpPr>
        <p:spPr>
          <a:xfrm>
            <a:off x="4716016" y="2060848"/>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NED</a:t>
            </a:r>
          </a:p>
        </p:txBody>
      </p:sp>
      <p:sp>
        <p:nvSpPr>
          <p:cNvPr id="8" name="Rectángulo redondeado 7"/>
          <p:cNvSpPr/>
          <p:nvPr/>
        </p:nvSpPr>
        <p:spPr>
          <a:xfrm>
            <a:off x="4716016" y="2708920"/>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&lt;=0.5 cm</a:t>
            </a:r>
          </a:p>
        </p:txBody>
      </p:sp>
      <p:sp>
        <p:nvSpPr>
          <p:cNvPr id="9" name="Rectángulo redondeado 8"/>
          <p:cNvSpPr/>
          <p:nvPr/>
        </p:nvSpPr>
        <p:spPr>
          <a:xfrm>
            <a:off x="4716016" y="3356992"/>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0.6-1.0 cm</a:t>
            </a:r>
          </a:p>
        </p:txBody>
      </p:sp>
      <p:sp>
        <p:nvSpPr>
          <p:cNvPr id="10" name="Rectángulo redondeado 9"/>
          <p:cNvSpPr/>
          <p:nvPr/>
        </p:nvSpPr>
        <p:spPr>
          <a:xfrm>
            <a:off x="4716016" y="4005064"/>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1.1-2.0 cm</a:t>
            </a:r>
          </a:p>
        </p:txBody>
      </p:sp>
      <p:sp>
        <p:nvSpPr>
          <p:cNvPr id="11" name="Rectángulo redondeado 10"/>
          <p:cNvSpPr/>
          <p:nvPr/>
        </p:nvSpPr>
        <p:spPr>
          <a:xfrm>
            <a:off x="4716016" y="4653136"/>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&gt;2.0 cm</a:t>
            </a:r>
          </a:p>
        </p:txBody>
      </p:sp>
      <p:sp>
        <p:nvSpPr>
          <p:cNvPr id="12" name="Rectángulo redondeado 11"/>
          <p:cNvSpPr/>
          <p:nvPr/>
        </p:nvSpPr>
        <p:spPr>
          <a:xfrm>
            <a:off x="7092280" y="2060848"/>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106 mo</a:t>
            </a:r>
          </a:p>
        </p:txBody>
      </p:sp>
      <p:sp>
        <p:nvSpPr>
          <p:cNvPr id="13" name="Rectángulo redondeado 12"/>
          <p:cNvSpPr/>
          <p:nvPr/>
        </p:nvSpPr>
        <p:spPr>
          <a:xfrm>
            <a:off x="7092280" y="2708920"/>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66 mo</a:t>
            </a:r>
          </a:p>
        </p:txBody>
      </p:sp>
      <p:sp>
        <p:nvSpPr>
          <p:cNvPr id="14" name="Rectángulo redondeado 13"/>
          <p:cNvSpPr/>
          <p:nvPr/>
        </p:nvSpPr>
        <p:spPr>
          <a:xfrm>
            <a:off x="7092280" y="3356992"/>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48 mo</a:t>
            </a:r>
          </a:p>
        </p:txBody>
      </p:sp>
      <p:sp>
        <p:nvSpPr>
          <p:cNvPr id="15" name="Rectángulo redondeado 14"/>
          <p:cNvSpPr/>
          <p:nvPr/>
        </p:nvSpPr>
        <p:spPr>
          <a:xfrm>
            <a:off x="7092280" y="4005064"/>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33 mo</a:t>
            </a:r>
          </a:p>
        </p:txBody>
      </p:sp>
      <p:sp>
        <p:nvSpPr>
          <p:cNvPr id="16" name="Rectángulo redondeado 15"/>
          <p:cNvSpPr/>
          <p:nvPr/>
        </p:nvSpPr>
        <p:spPr>
          <a:xfrm>
            <a:off x="7092280" y="4653136"/>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34 mo</a:t>
            </a:r>
          </a:p>
        </p:txBody>
      </p:sp>
      <p:sp>
        <p:nvSpPr>
          <p:cNvPr id="195618" name="CuadroTexto 16"/>
          <p:cNvSpPr txBox="1">
            <a:spLocks noChangeArrowheads="1"/>
          </p:cNvSpPr>
          <p:nvPr/>
        </p:nvSpPr>
        <p:spPr bwMode="auto">
          <a:xfrm>
            <a:off x="4500563" y="1125538"/>
            <a:ext cx="2159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000000"/>
                </a:solidFill>
              </a:rPr>
              <a:t>Gross residual disease</a:t>
            </a:r>
          </a:p>
        </p:txBody>
      </p:sp>
      <p:sp>
        <p:nvSpPr>
          <p:cNvPr id="195619" name="CuadroTexto 17"/>
          <p:cNvSpPr txBox="1">
            <a:spLocks noChangeArrowheads="1"/>
          </p:cNvSpPr>
          <p:nvPr/>
        </p:nvSpPr>
        <p:spPr bwMode="auto">
          <a:xfrm>
            <a:off x="6875463" y="1125538"/>
            <a:ext cx="216058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000000"/>
                </a:solidFill>
              </a:rPr>
              <a:t>Median Survival</a:t>
            </a:r>
          </a:p>
        </p:txBody>
      </p:sp>
      <p:cxnSp>
        <p:nvCxnSpPr>
          <p:cNvPr id="37" name="Conector recto de flecha 36"/>
          <p:cNvCxnSpPr>
            <a:cxnSpLocks noChangeShapeType="1"/>
          </p:cNvCxnSpPr>
          <p:nvPr/>
        </p:nvCxnSpPr>
        <p:spPr bwMode="auto">
          <a:xfrm>
            <a:off x="6443663" y="2312988"/>
            <a:ext cx="649287"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41" name="Conector recto de flecha 40"/>
          <p:cNvCxnSpPr>
            <a:cxnSpLocks noChangeShapeType="1"/>
          </p:cNvCxnSpPr>
          <p:nvPr/>
        </p:nvCxnSpPr>
        <p:spPr bwMode="auto">
          <a:xfrm>
            <a:off x="6443663" y="2997200"/>
            <a:ext cx="649287"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42" name="Conector recto de flecha 41"/>
          <p:cNvCxnSpPr>
            <a:cxnSpLocks noChangeShapeType="1"/>
          </p:cNvCxnSpPr>
          <p:nvPr/>
        </p:nvCxnSpPr>
        <p:spPr bwMode="auto">
          <a:xfrm>
            <a:off x="6443663" y="3644900"/>
            <a:ext cx="649287"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43" name="Conector recto de flecha 42"/>
          <p:cNvCxnSpPr>
            <a:cxnSpLocks noChangeShapeType="1"/>
          </p:cNvCxnSpPr>
          <p:nvPr/>
        </p:nvCxnSpPr>
        <p:spPr bwMode="auto">
          <a:xfrm>
            <a:off x="6443663" y="4292600"/>
            <a:ext cx="649287"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44" name="Conector recto de flecha 43"/>
          <p:cNvCxnSpPr>
            <a:cxnSpLocks noChangeShapeType="1"/>
          </p:cNvCxnSpPr>
          <p:nvPr/>
        </p:nvCxnSpPr>
        <p:spPr bwMode="auto">
          <a:xfrm>
            <a:off x="6443663" y="4941888"/>
            <a:ext cx="649287"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sp>
        <p:nvSpPr>
          <p:cNvPr id="29" name="Rectángulo redondeado 28"/>
          <p:cNvSpPr/>
          <p:nvPr/>
        </p:nvSpPr>
        <p:spPr>
          <a:xfrm>
            <a:off x="179512" y="2060848"/>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NED</a:t>
            </a:r>
          </a:p>
        </p:txBody>
      </p:sp>
      <p:sp>
        <p:nvSpPr>
          <p:cNvPr id="30" name="Rectángulo redondeado 29"/>
          <p:cNvSpPr/>
          <p:nvPr/>
        </p:nvSpPr>
        <p:spPr>
          <a:xfrm>
            <a:off x="179512" y="2708920"/>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&lt;=0.5 cm</a:t>
            </a:r>
          </a:p>
        </p:txBody>
      </p:sp>
      <p:sp>
        <p:nvSpPr>
          <p:cNvPr id="31" name="Rectángulo redondeado 30"/>
          <p:cNvSpPr/>
          <p:nvPr/>
        </p:nvSpPr>
        <p:spPr>
          <a:xfrm>
            <a:off x="179512" y="3356992"/>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0.6-1.0 cm</a:t>
            </a:r>
          </a:p>
        </p:txBody>
      </p:sp>
      <p:sp>
        <p:nvSpPr>
          <p:cNvPr id="32" name="Rectángulo redondeado 31"/>
          <p:cNvSpPr/>
          <p:nvPr/>
        </p:nvSpPr>
        <p:spPr>
          <a:xfrm>
            <a:off x="179512" y="4005064"/>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1.1-1.5 cm</a:t>
            </a:r>
          </a:p>
        </p:txBody>
      </p:sp>
      <p:sp>
        <p:nvSpPr>
          <p:cNvPr id="33" name="Rectángulo redondeado 32"/>
          <p:cNvSpPr/>
          <p:nvPr/>
        </p:nvSpPr>
        <p:spPr>
          <a:xfrm>
            <a:off x="179512" y="4653136"/>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&gt;1.5 cm</a:t>
            </a:r>
          </a:p>
        </p:txBody>
      </p:sp>
      <p:sp>
        <p:nvSpPr>
          <p:cNvPr id="35" name="Rectángulo redondeado 34"/>
          <p:cNvSpPr/>
          <p:nvPr/>
        </p:nvSpPr>
        <p:spPr>
          <a:xfrm>
            <a:off x="2555776" y="2060848"/>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39 mo</a:t>
            </a:r>
          </a:p>
        </p:txBody>
      </p:sp>
      <p:sp>
        <p:nvSpPr>
          <p:cNvPr id="36" name="Rectángulo redondeado 35"/>
          <p:cNvSpPr/>
          <p:nvPr/>
        </p:nvSpPr>
        <p:spPr>
          <a:xfrm>
            <a:off x="2555776" y="2708920"/>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18 mo</a:t>
            </a:r>
          </a:p>
        </p:txBody>
      </p:sp>
      <p:sp>
        <p:nvSpPr>
          <p:cNvPr id="38" name="Rectángulo redondeado 37"/>
          <p:cNvSpPr/>
          <p:nvPr/>
        </p:nvSpPr>
        <p:spPr>
          <a:xfrm>
            <a:off x="2555776" y="3356992"/>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11 mo</a:t>
            </a:r>
          </a:p>
        </p:txBody>
      </p:sp>
      <p:sp>
        <p:nvSpPr>
          <p:cNvPr id="39" name="Rectángulo redondeado 38"/>
          <p:cNvSpPr/>
          <p:nvPr/>
        </p:nvSpPr>
        <p:spPr>
          <a:xfrm>
            <a:off x="2555776" y="4005064"/>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FFFFFF"/>
                </a:solidFill>
                <a:cs typeface="Arial Unicode MS" charset="0"/>
              </a:rPr>
              <a:t>11 mo</a:t>
            </a:r>
          </a:p>
        </p:txBody>
      </p:sp>
      <p:sp>
        <p:nvSpPr>
          <p:cNvPr id="40" name="Rectángulo redondeado 39"/>
          <p:cNvSpPr/>
          <p:nvPr/>
        </p:nvSpPr>
        <p:spPr>
          <a:xfrm>
            <a:off x="2555776" y="4653136"/>
            <a:ext cx="1728192" cy="504056"/>
          </a:xfrm>
          <a:prstGeom prst="roundRect">
            <a:avLst/>
          </a:prstGeom>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z="1600" smtClean="0">
                <a:solidFill>
                  <a:srgbClr val="FFFFFF"/>
                </a:solidFill>
                <a:cs typeface="Arial Unicode MS" charset="0"/>
              </a:rPr>
              <a:t>0 alive @ 26 mo</a:t>
            </a:r>
          </a:p>
        </p:txBody>
      </p:sp>
      <p:sp>
        <p:nvSpPr>
          <p:cNvPr id="195655" name="CuadroTexto 44"/>
          <p:cNvSpPr txBox="1">
            <a:spLocks noChangeArrowheads="1"/>
          </p:cNvSpPr>
          <p:nvPr/>
        </p:nvSpPr>
        <p:spPr bwMode="auto">
          <a:xfrm>
            <a:off x="-36513" y="1125538"/>
            <a:ext cx="216058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000000"/>
                </a:solidFill>
              </a:rPr>
              <a:t>Gross residual disease</a:t>
            </a:r>
          </a:p>
        </p:txBody>
      </p:sp>
      <p:sp>
        <p:nvSpPr>
          <p:cNvPr id="195656" name="CuadroTexto 45"/>
          <p:cNvSpPr txBox="1">
            <a:spLocks noChangeArrowheads="1"/>
          </p:cNvSpPr>
          <p:nvPr/>
        </p:nvSpPr>
        <p:spPr bwMode="auto">
          <a:xfrm>
            <a:off x="2339975" y="1125538"/>
            <a:ext cx="216058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 smtClean="0">
                <a:solidFill>
                  <a:srgbClr val="000000"/>
                </a:solidFill>
              </a:rPr>
              <a:t>Median Survival</a:t>
            </a:r>
          </a:p>
        </p:txBody>
      </p:sp>
      <p:cxnSp>
        <p:nvCxnSpPr>
          <p:cNvPr id="52" name="Conector recto de flecha 51"/>
          <p:cNvCxnSpPr>
            <a:cxnSpLocks noChangeShapeType="1"/>
          </p:cNvCxnSpPr>
          <p:nvPr/>
        </p:nvCxnSpPr>
        <p:spPr bwMode="auto">
          <a:xfrm>
            <a:off x="1908175" y="2312988"/>
            <a:ext cx="6477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53" name="Conector recto de flecha 52"/>
          <p:cNvCxnSpPr>
            <a:cxnSpLocks noChangeShapeType="1"/>
          </p:cNvCxnSpPr>
          <p:nvPr/>
        </p:nvCxnSpPr>
        <p:spPr bwMode="auto">
          <a:xfrm>
            <a:off x="1908175" y="2997200"/>
            <a:ext cx="6477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54" name="Conector recto de flecha 53"/>
          <p:cNvCxnSpPr>
            <a:cxnSpLocks noChangeShapeType="1"/>
          </p:cNvCxnSpPr>
          <p:nvPr/>
        </p:nvCxnSpPr>
        <p:spPr bwMode="auto">
          <a:xfrm>
            <a:off x="1908175" y="3644900"/>
            <a:ext cx="6477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55" name="Conector recto de flecha 54"/>
          <p:cNvCxnSpPr>
            <a:cxnSpLocks noChangeShapeType="1"/>
          </p:cNvCxnSpPr>
          <p:nvPr/>
        </p:nvCxnSpPr>
        <p:spPr bwMode="auto">
          <a:xfrm>
            <a:off x="1908175" y="4292600"/>
            <a:ext cx="6477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56" name="Conector recto de flecha 55"/>
          <p:cNvCxnSpPr>
            <a:cxnSpLocks noChangeShapeType="1"/>
          </p:cNvCxnSpPr>
          <p:nvPr/>
        </p:nvCxnSpPr>
        <p:spPr bwMode="auto">
          <a:xfrm>
            <a:off x="1908175" y="4941888"/>
            <a:ext cx="6477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22" name="Conector recto 21"/>
          <p:cNvCxnSpPr>
            <a:cxnSpLocks noChangeShapeType="1"/>
          </p:cNvCxnSpPr>
          <p:nvPr/>
        </p:nvCxnSpPr>
        <p:spPr bwMode="auto">
          <a:xfrm>
            <a:off x="755650" y="5445125"/>
            <a:ext cx="2808288" cy="0"/>
          </a:xfrm>
          <a:prstGeom prst="line">
            <a:avLst/>
          </a:prstGeom>
          <a:noFill/>
          <a:ln w="25400">
            <a:solidFill>
              <a:schemeClr val="accent1"/>
            </a:solidFill>
            <a:round/>
            <a:headEnd/>
            <a:tailEnd/>
          </a:ln>
          <a:effectLst>
            <a:outerShdw dist="20000" dir="5400000" rotWithShape="0">
              <a:srgbClr val="808080">
                <a:alpha val="37999"/>
              </a:srgbClr>
            </a:outerShdw>
          </a:effectLst>
        </p:spPr>
      </p:cxnSp>
      <p:sp>
        <p:nvSpPr>
          <p:cNvPr id="195663" name="CuadroTexto 22"/>
          <p:cNvSpPr txBox="1">
            <a:spLocks noChangeArrowheads="1"/>
          </p:cNvSpPr>
          <p:nvPr/>
        </p:nvSpPr>
        <p:spPr bwMode="auto">
          <a:xfrm>
            <a:off x="1042988" y="5589588"/>
            <a:ext cx="23447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000000"/>
                </a:solidFill>
              </a:rPr>
              <a:t>Stage I-III:1975</a:t>
            </a:r>
            <a:r>
              <a:rPr lang="es-ES" baseline="30000" smtClean="0">
                <a:solidFill>
                  <a:srgbClr val="000000"/>
                </a:solidFill>
              </a:rPr>
              <a:t>(1)</a:t>
            </a:r>
            <a:endParaRPr lang="es-ES" smtClean="0">
              <a:solidFill>
                <a:srgbClr val="000000"/>
              </a:solidFill>
            </a:endParaRPr>
          </a:p>
        </p:txBody>
      </p:sp>
      <p:cxnSp>
        <p:nvCxnSpPr>
          <p:cNvPr id="57" name="Conector recto 56"/>
          <p:cNvCxnSpPr>
            <a:cxnSpLocks noChangeShapeType="1"/>
          </p:cNvCxnSpPr>
          <p:nvPr/>
        </p:nvCxnSpPr>
        <p:spPr bwMode="auto">
          <a:xfrm>
            <a:off x="5364163" y="5445125"/>
            <a:ext cx="2808287" cy="0"/>
          </a:xfrm>
          <a:prstGeom prst="line">
            <a:avLst/>
          </a:prstGeom>
          <a:noFill/>
          <a:ln w="25400">
            <a:solidFill>
              <a:schemeClr val="accent1"/>
            </a:solidFill>
            <a:round/>
            <a:headEnd/>
            <a:tailEnd/>
          </a:ln>
          <a:effectLst>
            <a:outerShdw dist="20000" dir="5400000" rotWithShape="0">
              <a:srgbClr val="808080">
                <a:alpha val="37999"/>
              </a:srgbClr>
            </a:outerShdw>
          </a:effectLst>
        </p:spPr>
      </p:cxnSp>
      <p:sp>
        <p:nvSpPr>
          <p:cNvPr id="195665" name="CuadroTexto 57"/>
          <p:cNvSpPr txBox="1">
            <a:spLocks noChangeArrowheads="1"/>
          </p:cNvSpPr>
          <p:nvPr/>
        </p:nvSpPr>
        <p:spPr bwMode="auto">
          <a:xfrm>
            <a:off x="5580063" y="5589588"/>
            <a:ext cx="24542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 smtClean="0">
                <a:solidFill>
                  <a:srgbClr val="000000"/>
                </a:solidFill>
              </a:rPr>
              <a:t>Stage IIIC: 2006</a:t>
            </a:r>
            <a:r>
              <a:rPr lang="es-ES" baseline="30000" smtClean="0">
                <a:solidFill>
                  <a:srgbClr val="000000"/>
                </a:solidFill>
              </a:rPr>
              <a:t>(2)</a:t>
            </a:r>
            <a:endParaRPr lang="es-ES" smtClean="0">
              <a:solidFill>
                <a:srgbClr val="000000"/>
              </a:solidFill>
            </a:endParaRPr>
          </a:p>
        </p:txBody>
      </p:sp>
      <p:cxnSp>
        <p:nvCxnSpPr>
          <p:cNvPr id="26" name="Conector recto 25"/>
          <p:cNvCxnSpPr>
            <a:cxnSpLocks noChangeShapeType="1"/>
          </p:cNvCxnSpPr>
          <p:nvPr/>
        </p:nvCxnSpPr>
        <p:spPr bwMode="auto">
          <a:xfrm>
            <a:off x="4500563" y="2060575"/>
            <a:ext cx="0" cy="3168650"/>
          </a:xfrm>
          <a:prstGeom prst="line">
            <a:avLst/>
          </a:prstGeom>
          <a:noFill/>
          <a:ln w="25400">
            <a:solidFill>
              <a:schemeClr val="accent1"/>
            </a:solidFill>
            <a:round/>
            <a:headEnd/>
            <a:tailEnd/>
          </a:ln>
          <a:effectLst>
            <a:outerShdw dist="20000" dir="5400000" rotWithShape="0">
              <a:srgbClr val="808080">
                <a:alpha val="37999"/>
              </a:srgbClr>
            </a:outerShdw>
          </a:effectLst>
        </p:spPr>
      </p:cxnSp>
    </p:spTree>
    <p:extLst>
      <p:ext uri="{BB962C8B-B14F-4D97-AF65-F5344CB8AC3E}">
        <p14:creationId xmlns:p14="http://schemas.microsoft.com/office/powerpoint/2010/main" val="34530279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Rectangle 2"/>
          <p:cNvSpPr>
            <a:spLocks noGrp="1" noChangeArrowheads="1"/>
          </p:cNvSpPr>
          <p:nvPr>
            <p:ph type="title"/>
          </p:nvPr>
        </p:nvSpPr>
        <p:spPr>
          <a:xfrm>
            <a:off x="457200" y="274638"/>
            <a:ext cx="8229600" cy="778098"/>
          </a:xfrm>
        </p:spPr>
        <p:txBody>
          <a:bodyPr>
            <a:normAutofit fontScale="90000"/>
          </a:bodyPr>
          <a:lstStyle/>
          <a:p>
            <a:pPr eaLnBrk="1" hangingPunct="1"/>
            <a:r>
              <a:rPr lang="en-GB" sz="2800" b="1" dirty="0">
                <a:latin typeface="Arial" charset="0"/>
                <a:cs typeface="Arial" charset="0"/>
              </a:rPr>
              <a:t>Surgery is essential to optimise outcomes for women with ovarian cancer</a:t>
            </a:r>
          </a:p>
        </p:txBody>
      </p:sp>
      <p:sp>
        <p:nvSpPr>
          <p:cNvPr id="187396" name="Text Box 5"/>
          <p:cNvSpPr txBox="1">
            <a:spLocks noChangeArrowheads="1"/>
          </p:cNvSpPr>
          <p:nvPr/>
        </p:nvSpPr>
        <p:spPr bwMode="auto">
          <a:xfrm>
            <a:off x="144463" y="6494463"/>
            <a:ext cx="68421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50000"/>
              </a:spcBef>
              <a:spcAft>
                <a:spcPct val="0"/>
              </a:spcAft>
            </a:pPr>
            <a:r>
              <a:rPr lang="en-GB" sz="1000" smtClean="0">
                <a:solidFill>
                  <a:srgbClr val="000000"/>
                </a:solidFill>
                <a:cs typeface="Arial Unicode MS" charset="0"/>
              </a:rPr>
              <a:t>Bristow, et al. JCO 2002</a:t>
            </a:r>
          </a:p>
        </p:txBody>
      </p:sp>
      <p:sp>
        <p:nvSpPr>
          <p:cNvPr id="187397" name="Rectangle 6"/>
          <p:cNvSpPr>
            <a:spLocks noChangeArrowheads="1"/>
          </p:cNvSpPr>
          <p:nvPr/>
        </p:nvSpPr>
        <p:spPr bwMode="auto">
          <a:xfrm>
            <a:off x="250825" y="1069975"/>
            <a:ext cx="8642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57200" fontAlgn="base">
              <a:spcBef>
                <a:spcPct val="50000"/>
              </a:spcBef>
              <a:spcAft>
                <a:spcPct val="0"/>
              </a:spcAft>
            </a:pPr>
            <a:r>
              <a:rPr lang="en-GB" b="1" i="1" smtClean="0">
                <a:solidFill>
                  <a:srgbClr val="000000"/>
                </a:solidFill>
                <a:latin typeface="Arial" charset="0"/>
                <a:ea typeface="ＭＳ Ｐゴシック" charset="0"/>
                <a:cs typeface="Arial Unicode MS" charset="0"/>
              </a:rPr>
              <a:t>Median overall survival increases when the proportion of patients who undergo optimal tumour debulking increases</a:t>
            </a:r>
          </a:p>
        </p:txBody>
      </p:sp>
      <p:graphicFrame>
        <p:nvGraphicFramePr>
          <p:cNvPr id="187394" name="Object 7"/>
          <p:cNvGraphicFramePr>
            <a:graphicFrameLocks noChangeAspect="1"/>
          </p:cNvGraphicFramePr>
          <p:nvPr/>
        </p:nvGraphicFramePr>
        <p:xfrm>
          <a:off x="2114550" y="1884363"/>
          <a:ext cx="4978400" cy="2660650"/>
        </p:xfrm>
        <a:graphic>
          <a:graphicData uri="http://schemas.openxmlformats.org/presentationml/2006/ole">
            <mc:AlternateContent xmlns:mc="http://schemas.openxmlformats.org/markup-compatibility/2006">
              <mc:Choice xmlns:v="urn:schemas-microsoft-com:vml" Requires="v">
                <p:oleObj spid="_x0000_s316422" name="CorelDRAW" r:id="rId4" imgW="5782733" imgH="3090333" progId="">
                  <p:embed/>
                </p:oleObj>
              </mc:Choice>
              <mc:Fallback>
                <p:oleObj name="CorelDRAW" r:id="rId4" imgW="5782733" imgH="309033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4550" y="1884363"/>
                        <a:ext cx="4978400" cy="266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87398" name="Text Box 8"/>
          <p:cNvSpPr txBox="1">
            <a:spLocks noChangeArrowheads="1"/>
          </p:cNvSpPr>
          <p:nvPr/>
        </p:nvSpPr>
        <p:spPr bwMode="auto">
          <a:xfrm>
            <a:off x="1785938" y="1735138"/>
            <a:ext cx="409575"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4000"/>
              </a:spcAft>
            </a:pPr>
            <a:r>
              <a:rPr lang="en-GB" sz="1600" smtClean="0">
                <a:solidFill>
                  <a:srgbClr val="000000"/>
                </a:solidFill>
                <a:cs typeface="Arial Unicode MS" charset="0"/>
              </a:rPr>
              <a:t>40</a:t>
            </a:r>
          </a:p>
          <a:p>
            <a:pPr algn="r" eaLnBrk="1" fontAlgn="base" hangingPunct="1">
              <a:spcBef>
                <a:spcPct val="0"/>
              </a:spcBef>
              <a:spcAft>
                <a:spcPct val="4000"/>
              </a:spcAft>
            </a:pPr>
            <a:endParaRPr lang="en-GB" sz="1600" smtClean="0">
              <a:solidFill>
                <a:srgbClr val="000000"/>
              </a:solidFill>
              <a:cs typeface="Arial Unicode MS" charset="0"/>
            </a:endParaRPr>
          </a:p>
          <a:p>
            <a:pPr algn="r" eaLnBrk="1" fontAlgn="base" hangingPunct="1">
              <a:spcBef>
                <a:spcPct val="0"/>
              </a:spcBef>
              <a:spcAft>
                <a:spcPct val="4000"/>
              </a:spcAft>
            </a:pPr>
            <a:r>
              <a:rPr lang="en-GB" sz="1600" smtClean="0">
                <a:solidFill>
                  <a:srgbClr val="000000"/>
                </a:solidFill>
                <a:cs typeface="Arial Unicode MS" charset="0"/>
              </a:rPr>
              <a:t>36</a:t>
            </a:r>
          </a:p>
          <a:p>
            <a:pPr algn="r" eaLnBrk="1" fontAlgn="base" hangingPunct="1">
              <a:spcBef>
                <a:spcPct val="0"/>
              </a:spcBef>
              <a:spcAft>
                <a:spcPct val="4000"/>
              </a:spcAft>
            </a:pPr>
            <a:endParaRPr lang="en-GB" sz="1600" smtClean="0">
              <a:solidFill>
                <a:srgbClr val="000000"/>
              </a:solidFill>
              <a:cs typeface="Arial Unicode MS" charset="0"/>
            </a:endParaRPr>
          </a:p>
          <a:p>
            <a:pPr algn="r" eaLnBrk="1" fontAlgn="base" hangingPunct="1">
              <a:spcBef>
                <a:spcPct val="0"/>
              </a:spcBef>
              <a:spcAft>
                <a:spcPct val="4000"/>
              </a:spcAft>
            </a:pPr>
            <a:r>
              <a:rPr lang="en-GB" sz="1600" smtClean="0">
                <a:solidFill>
                  <a:srgbClr val="000000"/>
                </a:solidFill>
                <a:cs typeface="Arial Unicode MS" charset="0"/>
              </a:rPr>
              <a:t>32</a:t>
            </a:r>
          </a:p>
          <a:p>
            <a:pPr algn="r" eaLnBrk="1" fontAlgn="base" hangingPunct="1">
              <a:spcBef>
                <a:spcPct val="0"/>
              </a:spcBef>
              <a:spcAft>
                <a:spcPct val="4000"/>
              </a:spcAft>
            </a:pPr>
            <a:endParaRPr lang="en-GB" sz="1600" smtClean="0">
              <a:solidFill>
                <a:srgbClr val="000000"/>
              </a:solidFill>
              <a:cs typeface="Arial Unicode MS" charset="0"/>
            </a:endParaRPr>
          </a:p>
          <a:p>
            <a:pPr algn="r" eaLnBrk="1" fontAlgn="base" hangingPunct="1">
              <a:spcBef>
                <a:spcPct val="0"/>
              </a:spcBef>
              <a:spcAft>
                <a:spcPct val="4000"/>
              </a:spcAft>
            </a:pPr>
            <a:r>
              <a:rPr lang="en-GB" sz="1600" smtClean="0">
                <a:solidFill>
                  <a:srgbClr val="000000"/>
                </a:solidFill>
                <a:cs typeface="Arial Unicode MS" charset="0"/>
              </a:rPr>
              <a:t>28</a:t>
            </a:r>
          </a:p>
          <a:p>
            <a:pPr algn="r" eaLnBrk="1" fontAlgn="base" hangingPunct="1">
              <a:spcBef>
                <a:spcPct val="0"/>
              </a:spcBef>
              <a:spcAft>
                <a:spcPct val="4000"/>
              </a:spcAft>
            </a:pPr>
            <a:endParaRPr lang="en-GB" sz="1600" smtClean="0">
              <a:solidFill>
                <a:srgbClr val="000000"/>
              </a:solidFill>
              <a:cs typeface="Arial Unicode MS" charset="0"/>
            </a:endParaRPr>
          </a:p>
          <a:p>
            <a:pPr algn="r" eaLnBrk="1" fontAlgn="base" hangingPunct="1">
              <a:spcBef>
                <a:spcPct val="0"/>
              </a:spcBef>
              <a:spcAft>
                <a:spcPct val="4000"/>
              </a:spcAft>
            </a:pPr>
            <a:r>
              <a:rPr lang="en-GB" sz="1600" smtClean="0">
                <a:solidFill>
                  <a:srgbClr val="000000"/>
                </a:solidFill>
                <a:cs typeface="Arial Unicode MS" charset="0"/>
              </a:rPr>
              <a:t>24</a:t>
            </a:r>
          </a:p>
          <a:p>
            <a:pPr algn="r" eaLnBrk="1" fontAlgn="base" hangingPunct="1">
              <a:spcBef>
                <a:spcPct val="0"/>
              </a:spcBef>
              <a:spcAft>
                <a:spcPct val="4000"/>
              </a:spcAft>
            </a:pPr>
            <a:endParaRPr lang="en-GB" sz="1600" smtClean="0">
              <a:solidFill>
                <a:srgbClr val="000000"/>
              </a:solidFill>
              <a:cs typeface="Arial Unicode MS" charset="0"/>
            </a:endParaRPr>
          </a:p>
          <a:p>
            <a:pPr algn="r" eaLnBrk="1" fontAlgn="base" hangingPunct="1">
              <a:spcBef>
                <a:spcPct val="0"/>
              </a:spcBef>
              <a:spcAft>
                <a:spcPct val="4000"/>
              </a:spcAft>
            </a:pPr>
            <a:r>
              <a:rPr lang="en-GB" sz="1600" smtClean="0">
                <a:solidFill>
                  <a:srgbClr val="000000"/>
                </a:solidFill>
                <a:cs typeface="Arial Unicode MS" charset="0"/>
              </a:rPr>
              <a:t>20</a:t>
            </a:r>
          </a:p>
        </p:txBody>
      </p:sp>
      <p:sp>
        <p:nvSpPr>
          <p:cNvPr id="187399" name="Text Box 9"/>
          <p:cNvSpPr txBox="1">
            <a:spLocks noChangeArrowheads="1"/>
          </p:cNvSpPr>
          <p:nvPr/>
        </p:nvSpPr>
        <p:spPr bwMode="auto">
          <a:xfrm>
            <a:off x="2051050" y="4508500"/>
            <a:ext cx="6221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tabLst>
                <a:tab pos="255588" algn="ctr"/>
                <a:tab pos="1219200" algn="ctr"/>
                <a:tab pos="2206625" algn="ctr"/>
                <a:tab pos="3163888" algn="ctr"/>
                <a:tab pos="4137025" algn="ctr"/>
                <a:tab pos="5108575" algn="ctr"/>
              </a:tabLst>
              <a:defRPr sz="2200">
                <a:solidFill>
                  <a:schemeClr val="tx1"/>
                </a:solidFill>
                <a:latin typeface="Arial" charset="0"/>
                <a:ea typeface="ＭＳ Ｐゴシック" charset="0"/>
                <a:cs typeface="ＭＳ Ｐゴシック" charset="0"/>
              </a:defRPr>
            </a:lvl1pPr>
            <a:lvl2pPr marL="37931725" indent="-37474525" defTabSz="457200" eaLnBrk="0" hangingPunct="0">
              <a:tabLst>
                <a:tab pos="255588" algn="ctr"/>
                <a:tab pos="1219200" algn="ctr"/>
                <a:tab pos="2206625" algn="ctr"/>
                <a:tab pos="3163888" algn="ctr"/>
                <a:tab pos="4137025" algn="ctr"/>
                <a:tab pos="5108575" algn="ctr"/>
              </a:tabLst>
              <a:defRPr sz="2200">
                <a:solidFill>
                  <a:schemeClr val="tx1"/>
                </a:solidFill>
                <a:latin typeface="Arial" charset="0"/>
                <a:ea typeface="ＭＳ Ｐゴシック" charset="0"/>
              </a:defRPr>
            </a:lvl2pPr>
            <a:lvl3pPr eaLnBrk="0" hangingPunct="0">
              <a:tabLst>
                <a:tab pos="255588" algn="ctr"/>
                <a:tab pos="1219200" algn="ctr"/>
                <a:tab pos="2206625" algn="ctr"/>
                <a:tab pos="3163888" algn="ctr"/>
                <a:tab pos="4137025" algn="ctr"/>
                <a:tab pos="5108575" algn="ctr"/>
              </a:tabLst>
              <a:defRPr sz="2200">
                <a:solidFill>
                  <a:schemeClr val="tx1"/>
                </a:solidFill>
                <a:latin typeface="Arial" charset="0"/>
                <a:ea typeface="ＭＳ Ｐゴシック" charset="0"/>
              </a:defRPr>
            </a:lvl3pPr>
            <a:lvl4pPr eaLnBrk="0" hangingPunct="0">
              <a:tabLst>
                <a:tab pos="255588" algn="ctr"/>
                <a:tab pos="1219200" algn="ctr"/>
                <a:tab pos="2206625" algn="ctr"/>
                <a:tab pos="3163888" algn="ctr"/>
                <a:tab pos="4137025" algn="ctr"/>
                <a:tab pos="5108575" algn="ctr"/>
              </a:tabLst>
              <a:defRPr sz="2200">
                <a:solidFill>
                  <a:schemeClr val="tx1"/>
                </a:solidFill>
                <a:latin typeface="Arial" charset="0"/>
                <a:ea typeface="ＭＳ Ｐゴシック" charset="0"/>
              </a:defRPr>
            </a:lvl4pPr>
            <a:lvl5pPr eaLnBrk="0" hangingPunct="0">
              <a:tabLst>
                <a:tab pos="255588" algn="ctr"/>
                <a:tab pos="1219200" algn="ctr"/>
                <a:tab pos="2206625" algn="ctr"/>
                <a:tab pos="3163888" algn="ctr"/>
                <a:tab pos="4137025" algn="ctr"/>
                <a:tab pos="5108575" algn="ctr"/>
              </a:tabLst>
              <a:defRPr sz="2200">
                <a:solidFill>
                  <a:schemeClr val="tx1"/>
                </a:solidFill>
                <a:latin typeface="Arial" charset="0"/>
                <a:ea typeface="ＭＳ Ｐゴシック" charset="0"/>
              </a:defRPr>
            </a:lvl5pPr>
            <a:lvl6pPr marL="457200" eaLnBrk="0" fontAlgn="base" hangingPunct="0">
              <a:spcBef>
                <a:spcPct val="0"/>
              </a:spcBef>
              <a:spcAft>
                <a:spcPct val="0"/>
              </a:spcAft>
              <a:tabLst>
                <a:tab pos="255588" algn="ctr"/>
                <a:tab pos="1219200" algn="ctr"/>
                <a:tab pos="2206625" algn="ctr"/>
                <a:tab pos="3163888" algn="ctr"/>
                <a:tab pos="4137025" algn="ctr"/>
                <a:tab pos="5108575" algn="ctr"/>
              </a:tabLst>
              <a:defRPr sz="2200">
                <a:solidFill>
                  <a:schemeClr val="tx1"/>
                </a:solidFill>
                <a:latin typeface="Arial" charset="0"/>
                <a:ea typeface="ＭＳ Ｐゴシック" charset="0"/>
              </a:defRPr>
            </a:lvl6pPr>
            <a:lvl7pPr marL="914400" eaLnBrk="0" fontAlgn="base" hangingPunct="0">
              <a:spcBef>
                <a:spcPct val="0"/>
              </a:spcBef>
              <a:spcAft>
                <a:spcPct val="0"/>
              </a:spcAft>
              <a:tabLst>
                <a:tab pos="255588" algn="ctr"/>
                <a:tab pos="1219200" algn="ctr"/>
                <a:tab pos="2206625" algn="ctr"/>
                <a:tab pos="3163888" algn="ctr"/>
                <a:tab pos="4137025" algn="ctr"/>
                <a:tab pos="5108575" algn="ctr"/>
              </a:tabLst>
              <a:defRPr sz="2200">
                <a:solidFill>
                  <a:schemeClr val="tx1"/>
                </a:solidFill>
                <a:latin typeface="Arial" charset="0"/>
                <a:ea typeface="ＭＳ Ｐゴシック" charset="0"/>
              </a:defRPr>
            </a:lvl7pPr>
            <a:lvl8pPr marL="1371600" eaLnBrk="0" fontAlgn="base" hangingPunct="0">
              <a:spcBef>
                <a:spcPct val="0"/>
              </a:spcBef>
              <a:spcAft>
                <a:spcPct val="0"/>
              </a:spcAft>
              <a:tabLst>
                <a:tab pos="255588" algn="ctr"/>
                <a:tab pos="1219200" algn="ctr"/>
                <a:tab pos="2206625" algn="ctr"/>
                <a:tab pos="3163888" algn="ctr"/>
                <a:tab pos="4137025" algn="ctr"/>
                <a:tab pos="5108575" algn="ctr"/>
              </a:tabLst>
              <a:defRPr sz="2200">
                <a:solidFill>
                  <a:schemeClr val="tx1"/>
                </a:solidFill>
                <a:latin typeface="Arial" charset="0"/>
                <a:ea typeface="ＭＳ Ｐゴシック" charset="0"/>
              </a:defRPr>
            </a:lvl8pPr>
            <a:lvl9pPr marL="1828800" eaLnBrk="0" fontAlgn="base" hangingPunct="0">
              <a:spcBef>
                <a:spcPct val="0"/>
              </a:spcBef>
              <a:spcAft>
                <a:spcPct val="0"/>
              </a:spcAft>
              <a:tabLst>
                <a:tab pos="255588" algn="ctr"/>
                <a:tab pos="1219200" algn="ctr"/>
                <a:tab pos="2206625" algn="ctr"/>
                <a:tab pos="3163888" algn="ctr"/>
                <a:tab pos="4137025" algn="ctr"/>
                <a:tab pos="5108575" algn="ctr"/>
              </a:tabLst>
              <a:defRPr sz="2200">
                <a:solidFill>
                  <a:schemeClr val="tx1"/>
                </a:solidFill>
                <a:latin typeface="Arial" charset="0"/>
                <a:ea typeface="ＭＳ Ｐゴシック" charset="0"/>
              </a:defRPr>
            </a:lvl9pPr>
          </a:lstStyle>
          <a:p>
            <a:pPr eaLnBrk="1" fontAlgn="base" hangingPunct="1">
              <a:spcBef>
                <a:spcPct val="0"/>
              </a:spcBef>
              <a:spcAft>
                <a:spcPct val="0"/>
              </a:spcAft>
            </a:pPr>
            <a:r>
              <a:rPr lang="en-GB" sz="1400" smtClean="0">
                <a:solidFill>
                  <a:srgbClr val="000000"/>
                </a:solidFill>
                <a:cs typeface="Arial Unicode MS" charset="0"/>
              </a:rPr>
              <a:t>	0                 20	               40	                 60	               80	             100</a:t>
            </a:r>
          </a:p>
        </p:txBody>
      </p:sp>
      <p:sp>
        <p:nvSpPr>
          <p:cNvPr id="187400" name="Text Box 10"/>
          <p:cNvSpPr txBox="1">
            <a:spLocks noChangeArrowheads="1"/>
          </p:cNvSpPr>
          <p:nvPr/>
        </p:nvSpPr>
        <p:spPr bwMode="auto">
          <a:xfrm>
            <a:off x="2128838" y="4748213"/>
            <a:ext cx="50434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600" smtClean="0">
                <a:solidFill>
                  <a:srgbClr val="000000"/>
                </a:solidFill>
                <a:cs typeface="Arial Unicode MS" charset="0"/>
              </a:rPr>
              <a:t>Percent maximum cytoreductive surgery</a:t>
            </a:r>
          </a:p>
        </p:txBody>
      </p:sp>
      <p:sp>
        <p:nvSpPr>
          <p:cNvPr id="187401" name="Text Box 11"/>
          <p:cNvSpPr txBox="1">
            <a:spLocks noChangeArrowheads="1"/>
          </p:cNvSpPr>
          <p:nvPr/>
        </p:nvSpPr>
        <p:spPr bwMode="auto">
          <a:xfrm rot="-5400000">
            <a:off x="231775" y="3048001"/>
            <a:ext cx="2663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600" smtClean="0">
                <a:solidFill>
                  <a:srgbClr val="000000"/>
                </a:solidFill>
                <a:cs typeface="Arial Unicode MS" charset="0"/>
              </a:rPr>
              <a:t>Median survival (months)</a:t>
            </a:r>
          </a:p>
        </p:txBody>
      </p:sp>
      <p:sp>
        <p:nvSpPr>
          <p:cNvPr id="187402" name="Rectangle 10"/>
          <p:cNvSpPr>
            <a:spLocks noChangeArrowheads="1"/>
          </p:cNvSpPr>
          <p:nvPr/>
        </p:nvSpPr>
        <p:spPr bwMode="auto">
          <a:xfrm>
            <a:off x="250825" y="5373688"/>
            <a:ext cx="85963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lstStyle/>
          <a:p>
            <a:pPr defTabSz="457200" fontAlgn="base">
              <a:spcBef>
                <a:spcPct val="20000"/>
              </a:spcBef>
              <a:spcAft>
                <a:spcPct val="0"/>
              </a:spcAft>
            </a:pPr>
            <a:r>
              <a:rPr lang="en-GB" sz="2200" smtClean="0">
                <a:solidFill>
                  <a:srgbClr val="000000"/>
                </a:solidFill>
                <a:latin typeface="Arial" charset="0"/>
                <a:ea typeface="ＭＳ Ｐゴシック" charset="0"/>
                <a:cs typeface="Arial Unicode MS" charset="0"/>
              </a:rPr>
              <a:t>Optimal tumour debulking is currently defined as no residual tumour remaining following surgery (also termed R0 resection)</a:t>
            </a:r>
          </a:p>
        </p:txBody>
      </p:sp>
    </p:spTree>
    <p:extLst>
      <p:ext uri="{BB962C8B-B14F-4D97-AF65-F5344CB8AC3E}">
        <p14:creationId xmlns:p14="http://schemas.microsoft.com/office/powerpoint/2010/main" val="24855634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pPr eaLnBrk="1" hangingPunct="1"/>
            <a:r>
              <a:rPr lang="es-ES" b="1">
                <a:latin typeface="Arial" charset="0"/>
              </a:rPr>
              <a:t>Carcinoma de ovario</a:t>
            </a:r>
            <a:r>
              <a:rPr lang="es-ES">
                <a:latin typeface="Arial" charset="0"/>
              </a:rPr>
              <a:t> </a:t>
            </a:r>
          </a:p>
        </p:txBody>
      </p:sp>
      <p:sp>
        <p:nvSpPr>
          <p:cNvPr id="287747" name="Rectangle 3"/>
          <p:cNvSpPr>
            <a:spLocks noGrp="1" noChangeArrowheads="1"/>
          </p:cNvSpPr>
          <p:nvPr>
            <p:ph type="body" idx="1"/>
          </p:nvPr>
        </p:nvSpPr>
        <p:spPr>
          <a:xfrm>
            <a:off x="467544" y="1700808"/>
            <a:ext cx="8229600" cy="4391694"/>
          </a:xfrm>
        </p:spPr>
        <p:txBody>
          <a:bodyPr>
            <a:normAutofit/>
          </a:bodyPr>
          <a:lstStyle/>
          <a:p>
            <a:pPr algn="ctr" eaLnBrk="1" hangingPunct="1">
              <a:lnSpc>
                <a:spcPct val="80000"/>
              </a:lnSpc>
              <a:buFontTx/>
              <a:buNone/>
            </a:pPr>
            <a:r>
              <a:rPr lang="es-ES" sz="2000" b="1" dirty="0" err="1">
                <a:latin typeface="Arial" charset="0"/>
              </a:rPr>
              <a:t>Estadificación</a:t>
            </a:r>
            <a:r>
              <a:rPr lang="es-ES" sz="2000" b="1" dirty="0">
                <a:latin typeface="Arial" charset="0"/>
              </a:rPr>
              <a:t> de la FIGO (Federación Internacional de Ginecología y Obstetricia) </a:t>
            </a:r>
          </a:p>
          <a:p>
            <a:pPr lvl="1" eaLnBrk="1" hangingPunct="1">
              <a:lnSpc>
                <a:spcPct val="80000"/>
              </a:lnSpc>
            </a:pPr>
            <a:r>
              <a:rPr lang="es-ES" sz="2000" b="1" dirty="0">
                <a:latin typeface="Arial" charset="0"/>
                <a:ea typeface="ＭＳ Ｐゴシック" charset="0"/>
              </a:rPr>
              <a:t>I:  Limitado a los ovarios</a:t>
            </a:r>
            <a:r>
              <a:rPr lang="es-ES" sz="2000" dirty="0">
                <a:latin typeface="Arial" charset="0"/>
                <a:ea typeface="ＭＳ Ｐゴシック" charset="0"/>
              </a:rPr>
              <a:t>: </a:t>
            </a:r>
          </a:p>
          <a:p>
            <a:pPr lvl="2" eaLnBrk="1" hangingPunct="1">
              <a:lnSpc>
                <a:spcPct val="80000"/>
              </a:lnSpc>
            </a:pPr>
            <a:r>
              <a:rPr lang="es-ES" sz="2000" b="1" dirty="0">
                <a:latin typeface="Arial" charset="0"/>
                <a:ea typeface="ＭＳ Ｐゴシック" charset="0"/>
              </a:rPr>
              <a:t>IA</a:t>
            </a:r>
            <a:r>
              <a:rPr lang="es-ES" sz="2000" dirty="0">
                <a:latin typeface="Arial" charset="0"/>
                <a:ea typeface="ＭＳ Ｐゴシック" charset="0"/>
              </a:rPr>
              <a:t> limitado a </a:t>
            </a:r>
            <a:r>
              <a:rPr lang="es-ES" sz="2000" dirty="0" err="1">
                <a:latin typeface="Arial" charset="0"/>
                <a:ea typeface="ＭＳ Ｐゴシック" charset="0"/>
              </a:rPr>
              <a:t>um</a:t>
            </a:r>
            <a:r>
              <a:rPr lang="es-ES" sz="2000" dirty="0">
                <a:latin typeface="Arial" charset="0"/>
                <a:ea typeface="ＭＳ Ｐゴシック" charset="0"/>
              </a:rPr>
              <a:t> ovario, no ascitis, no ruptura de la cápsula, no tumor en las superficies externas. </a:t>
            </a:r>
          </a:p>
          <a:p>
            <a:pPr lvl="2" eaLnBrk="1" hangingPunct="1">
              <a:lnSpc>
                <a:spcPct val="80000"/>
              </a:lnSpc>
            </a:pPr>
            <a:r>
              <a:rPr lang="es-ES" sz="2000" b="1" dirty="0">
                <a:latin typeface="Arial" charset="0"/>
                <a:ea typeface="ＭＳ Ｐゴシック" charset="0"/>
              </a:rPr>
              <a:t>IB</a:t>
            </a:r>
            <a:r>
              <a:rPr lang="es-ES" sz="2000" dirty="0">
                <a:latin typeface="Arial" charset="0"/>
                <a:ea typeface="ＭＳ Ｐゴシック" charset="0"/>
              </a:rPr>
              <a:t>: Igual que el anterior pero compromiso de ambos ovarios. </a:t>
            </a:r>
          </a:p>
          <a:p>
            <a:pPr lvl="2" eaLnBrk="1" hangingPunct="1">
              <a:lnSpc>
                <a:spcPct val="80000"/>
              </a:lnSpc>
            </a:pPr>
            <a:r>
              <a:rPr lang="es-ES" sz="2000" b="1" dirty="0">
                <a:latin typeface="Arial" charset="0"/>
                <a:ea typeface="ＭＳ Ｐゴシック" charset="0"/>
              </a:rPr>
              <a:t>IC</a:t>
            </a:r>
            <a:r>
              <a:rPr lang="es-ES" sz="2000" dirty="0">
                <a:latin typeface="Arial" charset="0"/>
                <a:ea typeface="ＭＳ Ｐゴシック" charset="0"/>
              </a:rPr>
              <a:t>: Tumor limitado a uno o 2 ovarios </a:t>
            </a:r>
            <a:r>
              <a:rPr lang="es-ES" sz="2000" dirty="0" err="1">
                <a:latin typeface="Arial" charset="0"/>
                <a:ea typeface="ＭＳ Ｐゴシック" charset="0"/>
              </a:rPr>
              <a:t>com</a:t>
            </a:r>
            <a:r>
              <a:rPr lang="es-ES" sz="2000" dirty="0">
                <a:latin typeface="Arial" charset="0"/>
                <a:ea typeface="ＭＳ Ｐゴシック" charset="0"/>
              </a:rPr>
              <a:t> alguno: compromiso de la superficie, cápsula rota, ascitis tumoral, lavados peritoneales positivos. </a:t>
            </a:r>
          </a:p>
          <a:p>
            <a:pPr lvl="1" eaLnBrk="1" hangingPunct="1">
              <a:lnSpc>
                <a:spcPct val="80000"/>
              </a:lnSpc>
            </a:pPr>
            <a:r>
              <a:rPr lang="es-ES" sz="2000" b="1" dirty="0">
                <a:latin typeface="Arial" charset="0"/>
                <a:ea typeface="ＭＳ Ｐゴシック" charset="0"/>
              </a:rPr>
              <a:t>II: Confinado a los ovarios y la pelvis: </a:t>
            </a:r>
          </a:p>
          <a:p>
            <a:pPr lvl="2" eaLnBrk="1" hangingPunct="1">
              <a:lnSpc>
                <a:spcPct val="80000"/>
              </a:lnSpc>
            </a:pPr>
            <a:r>
              <a:rPr lang="es-ES" sz="2000" b="1" dirty="0">
                <a:latin typeface="Arial" charset="0"/>
                <a:ea typeface="ＭＳ Ｐゴシック" charset="0"/>
              </a:rPr>
              <a:t>IIA</a:t>
            </a:r>
            <a:r>
              <a:rPr lang="es-ES" sz="2000" dirty="0">
                <a:latin typeface="Arial" charset="0"/>
                <a:ea typeface="ＭＳ Ｐゴシック" charset="0"/>
              </a:rPr>
              <a:t>: Metástasis a los ovarios o a las trompas de </a:t>
            </a:r>
            <a:r>
              <a:rPr lang="es-ES" sz="2000" dirty="0" err="1">
                <a:latin typeface="Arial" charset="0"/>
                <a:ea typeface="ＭＳ Ｐゴシック" charset="0"/>
              </a:rPr>
              <a:t>falopio</a:t>
            </a:r>
            <a:r>
              <a:rPr lang="es-ES" sz="2000" dirty="0">
                <a:latin typeface="Arial" charset="0"/>
                <a:ea typeface="ＭＳ Ｐゴシック" charset="0"/>
              </a:rPr>
              <a:t>. </a:t>
            </a:r>
          </a:p>
          <a:p>
            <a:pPr lvl="2" eaLnBrk="1" hangingPunct="1">
              <a:lnSpc>
                <a:spcPct val="80000"/>
              </a:lnSpc>
            </a:pPr>
            <a:r>
              <a:rPr lang="es-ES" sz="2000" b="1" dirty="0">
                <a:latin typeface="Arial" charset="0"/>
                <a:ea typeface="ＭＳ Ｐゴシック" charset="0"/>
              </a:rPr>
              <a:t>IIB</a:t>
            </a:r>
            <a:r>
              <a:rPr lang="es-ES" sz="2000" dirty="0">
                <a:latin typeface="Arial" charset="0"/>
                <a:ea typeface="ＭＳ Ｐゴシック" charset="0"/>
              </a:rPr>
              <a:t>: Extensión a otros órganos pélvicos. </a:t>
            </a:r>
          </a:p>
          <a:p>
            <a:pPr lvl="2" eaLnBrk="1" hangingPunct="1">
              <a:lnSpc>
                <a:spcPct val="80000"/>
              </a:lnSpc>
            </a:pPr>
            <a:r>
              <a:rPr lang="es-ES" sz="2000" b="1" dirty="0">
                <a:latin typeface="Arial" charset="0"/>
                <a:ea typeface="ＭＳ Ｐゴシック" charset="0"/>
              </a:rPr>
              <a:t>IIC</a:t>
            </a:r>
            <a:r>
              <a:rPr lang="es-ES" sz="2000" dirty="0">
                <a:latin typeface="Arial" charset="0"/>
                <a:ea typeface="ＭＳ Ｐゴシック" charset="0"/>
              </a:rPr>
              <a:t>: Confinado a la pelvis con alguno de los siguientes: compromiso de la superficie, cápsula rota, ascitis tumoral, lavados peritoneales positivos.</a:t>
            </a:r>
            <a:r>
              <a:rPr lang="es-ES" sz="2000" b="1" dirty="0">
                <a:latin typeface="Arial" charset="0"/>
                <a:ea typeface="ＭＳ Ｐゴシック" charset="0"/>
              </a:rPr>
              <a:t> </a:t>
            </a:r>
          </a:p>
        </p:txBody>
      </p:sp>
    </p:spTree>
    <p:extLst>
      <p:ext uri="{BB962C8B-B14F-4D97-AF65-F5344CB8AC3E}">
        <p14:creationId xmlns:p14="http://schemas.microsoft.com/office/powerpoint/2010/main" val="3776883480"/>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a:xfrm>
            <a:off x="457200" y="274638"/>
            <a:ext cx="8229600" cy="634082"/>
          </a:xfrm>
        </p:spPr>
        <p:txBody>
          <a:bodyPr>
            <a:normAutofit fontScale="90000"/>
          </a:bodyPr>
          <a:lstStyle/>
          <a:p>
            <a:pPr eaLnBrk="1" hangingPunct="1"/>
            <a:r>
              <a:rPr lang="es-ES" b="1" dirty="0">
                <a:latin typeface="Arial" charset="0"/>
              </a:rPr>
              <a:t>Carcinoma de ovario</a:t>
            </a:r>
            <a:r>
              <a:rPr lang="es-ES" dirty="0">
                <a:latin typeface="Arial" charset="0"/>
              </a:rPr>
              <a:t> </a:t>
            </a:r>
          </a:p>
        </p:txBody>
      </p:sp>
      <p:sp>
        <p:nvSpPr>
          <p:cNvPr id="287747" name="Rectangle 3"/>
          <p:cNvSpPr>
            <a:spLocks noGrp="1" noChangeArrowheads="1"/>
          </p:cNvSpPr>
          <p:nvPr>
            <p:ph type="body" idx="1"/>
          </p:nvPr>
        </p:nvSpPr>
        <p:spPr>
          <a:xfrm>
            <a:off x="468313" y="1125538"/>
            <a:ext cx="8229600" cy="5516562"/>
          </a:xfrm>
        </p:spPr>
        <p:txBody>
          <a:bodyPr>
            <a:normAutofit/>
          </a:bodyPr>
          <a:lstStyle/>
          <a:p>
            <a:pPr algn="ctr" eaLnBrk="1" hangingPunct="1">
              <a:lnSpc>
                <a:spcPct val="80000"/>
              </a:lnSpc>
              <a:buFontTx/>
              <a:buNone/>
            </a:pPr>
            <a:r>
              <a:rPr lang="es-ES" sz="2000" b="1" dirty="0" err="1">
                <a:latin typeface="Arial" charset="0"/>
              </a:rPr>
              <a:t>Estadificación</a:t>
            </a:r>
            <a:r>
              <a:rPr lang="es-ES" sz="2000" b="1" dirty="0">
                <a:latin typeface="Arial" charset="0"/>
              </a:rPr>
              <a:t> de la FIGO (Federación Internacional de Ginecología y Obstetricia) </a:t>
            </a:r>
            <a:endParaRPr lang="es-ES" sz="2000" b="1" dirty="0" smtClean="0">
              <a:latin typeface="Arial" charset="0"/>
            </a:endParaRPr>
          </a:p>
          <a:p>
            <a:pPr algn="ctr" eaLnBrk="1" hangingPunct="1">
              <a:lnSpc>
                <a:spcPct val="80000"/>
              </a:lnSpc>
              <a:buFontTx/>
              <a:buNone/>
            </a:pPr>
            <a:endParaRPr lang="es-ES" sz="2000" b="1" dirty="0">
              <a:latin typeface="Arial" charset="0"/>
            </a:endParaRPr>
          </a:p>
          <a:p>
            <a:pPr lvl="1" eaLnBrk="1" hangingPunct="1">
              <a:lnSpc>
                <a:spcPct val="80000"/>
              </a:lnSpc>
            </a:pPr>
            <a:r>
              <a:rPr lang="es-ES" sz="2000" b="1" dirty="0" smtClean="0">
                <a:latin typeface="Arial" charset="0"/>
                <a:ea typeface="ＭＳ Ｐゴシック" charset="0"/>
              </a:rPr>
              <a:t>III</a:t>
            </a:r>
            <a:r>
              <a:rPr lang="es-ES" sz="2000" b="1" dirty="0">
                <a:latin typeface="Arial" charset="0"/>
                <a:ea typeface="ＭＳ Ｐゴシック" charset="0"/>
              </a:rPr>
              <a:t>: Tumor con implantes peritoneales documentados, compromiso superficial del hígado, compromiso de ganglios retroperitoneales o inguinales, compromiso del omento o intestino delgado en la pelvis verdadera. </a:t>
            </a:r>
          </a:p>
          <a:p>
            <a:pPr lvl="2" eaLnBrk="1" hangingPunct="1">
              <a:lnSpc>
                <a:spcPct val="80000"/>
              </a:lnSpc>
            </a:pPr>
            <a:r>
              <a:rPr lang="es-ES" sz="2000" b="1" dirty="0">
                <a:latin typeface="Arial" charset="0"/>
                <a:ea typeface="ＭＳ Ｐゴシック" charset="0"/>
              </a:rPr>
              <a:t>IIIA</a:t>
            </a:r>
            <a:r>
              <a:rPr lang="es-ES" sz="2000" dirty="0">
                <a:latin typeface="Arial" charset="0"/>
                <a:ea typeface="ＭＳ Ｐゴシック" charset="0"/>
              </a:rPr>
              <a:t>: Tumor macroscópicamente confinado a la pelvis, con ganglios retroperitoneales negativos y con compromiso MICROSCÓPICO del peritoneo. </a:t>
            </a:r>
          </a:p>
          <a:p>
            <a:pPr lvl="2" eaLnBrk="1" hangingPunct="1">
              <a:lnSpc>
                <a:spcPct val="80000"/>
              </a:lnSpc>
            </a:pPr>
            <a:r>
              <a:rPr lang="es-ES" sz="2000" b="1" dirty="0">
                <a:latin typeface="Arial" charset="0"/>
                <a:ea typeface="ＭＳ Ｐゴシック" charset="0"/>
              </a:rPr>
              <a:t>IIIB</a:t>
            </a:r>
            <a:r>
              <a:rPr lang="es-ES" sz="2000" dirty="0">
                <a:latin typeface="Arial" charset="0"/>
                <a:ea typeface="ＭＳ Ｐゴシック" charset="0"/>
              </a:rPr>
              <a:t>: Igual que el IIIA pero con implantes peritoneales ninguno mayor de 2 cm de diámetro (ganglios retroperitoneales negativos). </a:t>
            </a:r>
          </a:p>
          <a:p>
            <a:pPr lvl="2" eaLnBrk="1" hangingPunct="1">
              <a:lnSpc>
                <a:spcPct val="80000"/>
              </a:lnSpc>
            </a:pPr>
            <a:r>
              <a:rPr lang="es-ES" sz="2000" b="1" dirty="0">
                <a:latin typeface="Arial" charset="0"/>
                <a:ea typeface="ＭＳ Ｐゴシック" charset="0"/>
              </a:rPr>
              <a:t>IIIC</a:t>
            </a:r>
            <a:r>
              <a:rPr lang="es-ES" sz="2000" dirty="0">
                <a:latin typeface="Arial" charset="0"/>
                <a:ea typeface="ＭＳ Ｐゴシック" charset="0"/>
              </a:rPr>
              <a:t>: Implantes peritoneales mayores de 2 cm, compromiso de ganglios retroperitoneales o inguinales. </a:t>
            </a:r>
          </a:p>
          <a:p>
            <a:pPr lvl="1" eaLnBrk="1" hangingPunct="1">
              <a:lnSpc>
                <a:spcPct val="80000"/>
              </a:lnSpc>
            </a:pPr>
            <a:r>
              <a:rPr lang="es-ES" sz="2000" b="1" dirty="0">
                <a:latin typeface="Arial" charset="0"/>
                <a:ea typeface="ＭＳ Ｐゴシック" charset="0"/>
              </a:rPr>
              <a:t>IV: Con metástasis a otros sitios: </a:t>
            </a:r>
          </a:p>
          <a:p>
            <a:pPr lvl="2" eaLnBrk="1" hangingPunct="1">
              <a:lnSpc>
                <a:spcPct val="80000"/>
              </a:lnSpc>
            </a:pPr>
            <a:r>
              <a:rPr lang="es-ES" sz="2000" dirty="0">
                <a:latin typeface="Arial" charset="0"/>
                <a:ea typeface="ＭＳ Ｐゴシック" charset="0"/>
              </a:rPr>
              <a:t>Metástasis no superficiales al hígado, derrame pleural citológicamente confirmado, metástasis a otros órganos. </a:t>
            </a:r>
          </a:p>
        </p:txBody>
      </p:sp>
    </p:spTree>
    <p:extLst>
      <p:ext uri="{BB962C8B-B14F-4D97-AF65-F5344CB8AC3E}">
        <p14:creationId xmlns:p14="http://schemas.microsoft.com/office/powerpoint/2010/main" val="259813563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HISTOLOGIA</a:t>
            </a:r>
            <a:endParaRPr lang="es-ES" b="1"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3114666473"/>
              </p:ext>
            </p:extLst>
          </p:nvPr>
        </p:nvGraphicFramePr>
        <p:xfrm>
          <a:off x="457200" y="1600201"/>
          <a:ext cx="8219256" cy="4277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Rectángulo"/>
          <p:cNvSpPr/>
          <p:nvPr/>
        </p:nvSpPr>
        <p:spPr>
          <a:xfrm>
            <a:off x="539552" y="6021288"/>
            <a:ext cx="7848872" cy="646331"/>
          </a:xfrm>
          <a:prstGeom prst="rect">
            <a:avLst/>
          </a:prstGeom>
        </p:spPr>
        <p:txBody>
          <a:bodyPr wrap="square">
            <a:spAutoFit/>
          </a:bodyPr>
          <a:lstStyle/>
          <a:p>
            <a:r>
              <a:rPr lang="es-ES" b="1" dirty="0"/>
              <a:t>Todos los tipos de tumores indicados están </a:t>
            </a:r>
            <a:r>
              <a:rPr lang="es-ES" b="1" dirty="0" smtClean="0"/>
              <a:t>relacionados con  PVH </a:t>
            </a:r>
            <a:r>
              <a:rPr lang="es-ES" b="1" dirty="0"/>
              <a:t>de alto riesgo oncogénico </a:t>
            </a:r>
            <a:r>
              <a:rPr lang="es-ES" b="1" dirty="0" smtClean="0"/>
              <a:t>( </a:t>
            </a:r>
            <a:r>
              <a:rPr lang="es-ES" b="1" dirty="0"/>
              <a:t>VPH 16 y 18). </a:t>
            </a:r>
          </a:p>
        </p:txBody>
      </p:sp>
    </p:spTree>
    <p:extLst>
      <p:ext uri="{BB962C8B-B14F-4D97-AF65-F5344CB8AC3E}">
        <p14:creationId xmlns:p14="http://schemas.microsoft.com/office/powerpoint/2010/main" val="42639526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2"/>
          <p:cNvPicPr>
            <a:picLocks noChangeAspect="1" noChangeArrowheads="1"/>
          </p:cNvPicPr>
          <p:nvPr/>
        </p:nvPicPr>
        <p:blipFill>
          <a:blip r:embed="rId3"/>
          <a:srcRect/>
          <a:stretch>
            <a:fillRect/>
          </a:stretch>
        </p:blipFill>
        <p:spPr bwMode="auto">
          <a:xfrm>
            <a:off x="366713" y="2071688"/>
            <a:ext cx="3960812" cy="3314700"/>
          </a:xfrm>
          <a:prstGeom prst="rect">
            <a:avLst/>
          </a:prstGeom>
          <a:noFill/>
          <a:ln w="9525">
            <a:noFill/>
            <a:miter lim="800000"/>
            <a:headEnd/>
            <a:tailEnd/>
          </a:ln>
          <a:effectLst/>
        </p:spPr>
      </p:pic>
      <p:sp>
        <p:nvSpPr>
          <p:cNvPr id="226307" name="Rectangle 9"/>
          <p:cNvSpPr>
            <a:spLocks noGrp="1" noChangeArrowheads="1"/>
          </p:cNvSpPr>
          <p:nvPr>
            <p:ph type="title" idx="4294967295"/>
          </p:nvPr>
        </p:nvSpPr>
        <p:spPr>
          <a:xfrm>
            <a:off x="457200" y="274638"/>
            <a:ext cx="8229600" cy="634082"/>
          </a:xfrm>
        </p:spPr>
        <p:txBody>
          <a:bodyPr>
            <a:noAutofit/>
          </a:bodyPr>
          <a:lstStyle/>
          <a:p>
            <a:r>
              <a:rPr lang="en-GB" sz="3600" dirty="0"/>
              <a:t>FIGO staging of ovarian cancer: stage III</a:t>
            </a:r>
          </a:p>
        </p:txBody>
      </p:sp>
      <p:sp>
        <p:nvSpPr>
          <p:cNvPr id="226308" name="Rectangle 10"/>
          <p:cNvSpPr>
            <a:spLocks noGrp="1" noChangeArrowheads="1"/>
          </p:cNvSpPr>
          <p:nvPr>
            <p:ph type="body" idx="4294967295"/>
          </p:nvPr>
        </p:nvSpPr>
        <p:spPr>
          <a:xfrm>
            <a:off x="4572000" y="2268538"/>
            <a:ext cx="4300538" cy="3390900"/>
          </a:xfrm>
        </p:spPr>
        <p:txBody>
          <a:bodyPr>
            <a:normAutofit lnSpcReduction="10000"/>
          </a:bodyPr>
          <a:lstStyle/>
          <a:p>
            <a:pPr>
              <a:spcAft>
                <a:spcPct val="75000"/>
              </a:spcAft>
            </a:pPr>
            <a:r>
              <a:rPr lang="en-GB" sz="2000"/>
              <a:t>IIIA: microscopic peritoneal metastasis beyond pelvis</a:t>
            </a:r>
          </a:p>
          <a:p>
            <a:pPr>
              <a:spcAft>
                <a:spcPct val="75000"/>
              </a:spcAft>
            </a:pPr>
            <a:r>
              <a:rPr lang="en-GB" sz="2000"/>
              <a:t>IIIB: macroscopic peritoneal metastasis beyond pelvis </a:t>
            </a:r>
            <a:r>
              <a:rPr lang="en-GB" sz="2000">
                <a:ea typeface="Arial" charset="0"/>
                <a:cs typeface="Arial" charset="0"/>
              </a:rPr>
              <a:t>≤</a:t>
            </a:r>
            <a:r>
              <a:rPr lang="en-GB" sz="2000"/>
              <a:t>2cm in greatest dimension</a:t>
            </a:r>
          </a:p>
          <a:p>
            <a:pPr>
              <a:spcAft>
                <a:spcPct val="75000"/>
              </a:spcAft>
            </a:pPr>
            <a:r>
              <a:rPr lang="en-GB" sz="2000"/>
              <a:t>IIIC: peritoneal metastasis beyond pelvis &gt;2cm in greatest dimension or regional lymph node metastasis, or both</a:t>
            </a:r>
          </a:p>
        </p:txBody>
      </p:sp>
      <p:sp>
        <p:nvSpPr>
          <p:cNvPr id="226309" name="Text Box 9"/>
          <p:cNvSpPr txBox="1">
            <a:spLocks noChangeArrowheads="1"/>
          </p:cNvSpPr>
          <p:nvPr/>
        </p:nvSpPr>
        <p:spPr bwMode="auto">
          <a:xfrm>
            <a:off x="423863" y="1036638"/>
            <a:ext cx="8324850" cy="1006475"/>
          </a:xfrm>
          <a:prstGeom prst="rect">
            <a:avLst/>
          </a:prstGeom>
          <a:noFill/>
          <a:ln w="9525">
            <a:noFill/>
            <a:miter lim="800000"/>
            <a:headEnd/>
            <a:tailEnd/>
          </a:ln>
        </p:spPr>
        <p:txBody>
          <a:bodyPr>
            <a:prstTxWarp prst="textNoShape">
              <a:avLst/>
            </a:prstTxWarp>
            <a:spAutoFit/>
          </a:bodyPr>
          <a:lstStyle/>
          <a:p>
            <a:pPr algn="ctr">
              <a:spcBef>
                <a:spcPct val="50000"/>
              </a:spcBef>
            </a:pPr>
            <a:r>
              <a:rPr lang="en-GB" sz="2000" b="1" i="1"/>
              <a:t>Stage III: tumour involves one or both ovaries with peritoneal metastasis outside the pelvis or retroperitoneal or inguinal node metastasis (approximately 50% of patients)</a:t>
            </a:r>
          </a:p>
        </p:txBody>
      </p:sp>
      <p:sp>
        <p:nvSpPr>
          <p:cNvPr id="226310" name="Text Box 26"/>
          <p:cNvSpPr txBox="1">
            <a:spLocks noChangeArrowheads="1"/>
          </p:cNvSpPr>
          <p:nvPr/>
        </p:nvSpPr>
        <p:spPr bwMode="auto">
          <a:xfrm>
            <a:off x="146050" y="6492875"/>
            <a:ext cx="8445500" cy="246063"/>
          </a:xfrm>
          <a:prstGeom prst="rect">
            <a:avLst/>
          </a:prstGeom>
          <a:noFill/>
          <a:ln w="9525">
            <a:noFill/>
            <a:miter lim="800000"/>
            <a:headEnd/>
            <a:tailEnd/>
          </a:ln>
        </p:spPr>
        <p:txBody>
          <a:bodyPr anchor="b">
            <a:prstTxWarp prst="textNoShape">
              <a:avLst/>
            </a:prstTxWarp>
            <a:spAutoFit/>
          </a:bodyPr>
          <a:lstStyle/>
          <a:p>
            <a:r>
              <a:rPr lang="en-GB" sz="1000">
                <a:solidFill>
                  <a:schemeClr val="bg1"/>
                </a:solidFill>
              </a:rPr>
              <a:t>Ovarian cancer staging by International Federation of Gynecology and Obstetrics criteria (2002)</a:t>
            </a:r>
          </a:p>
        </p:txBody>
      </p:sp>
      <p:sp>
        <p:nvSpPr>
          <p:cNvPr id="226311" name="TextBox 8"/>
          <p:cNvSpPr txBox="1">
            <a:spLocks noChangeArrowheads="1"/>
          </p:cNvSpPr>
          <p:nvPr/>
        </p:nvSpPr>
        <p:spPr bwMode="auto">
          <a:xfrm>
            <a:off x="142875" y="5343525"/>
            <a:ext cx="1143000" cy="822325"/>
          </a:xfrm>
          <a:prstGeom prst="rect">
            <a:avLst/>
          </a:prstGeom>
          <a:noFill/>
          <a:ln w="9525">
            <a:noFill/>
            <a:miter lim="800000"/>
            <a:headEnd/>
            <a:tailEnd/>
          </a:ln>
        </p:spPr>
        <p:txBody>
          <a:bodyPr>
            <a:prstTxWarp prst="textNoShape">
              <a:avLst/>
            </a:prstTxWarp>
            <a:spAutoFit/>
          </a:bodyPr>
          <a:lstStyle/>
          <a:p>
            <a:pPr algn="ctr"/>
            <a:r>
              <a:rPr lang="en-GB" sz="1200" b="1"/>
              <a:t>Stage IIIA:</a:t>
            </a:r>
          </a:p>
          <a:p>
            <a:pPr algn="ctr"/>
            <a:r>
              <a:rPr lang="en-GB" sz="1200" b="1"/>
              <a:t>cancer cells in the peritoneum</a:t>
            </a:r>
          </a:p>
        </p:txBody>
      </p:sp>
      <p:sp>
        <p:nvSpPr>
          <p:cNvPr id="226312" name="TextBox 9"/>
          <p:cNvSpPr txBox="1">
            <a:spLocks noChangeArrowheads="1"/>
          </p:cNvSpPr>
          <p:nvPr/>
        </p:nvSpPr>
        <p:spPr bwMode="auto">
          <a:xfrm>
            <a:off x="1749425" y="5343525"/>
            <a:ext cx="1143000" cy="822325"/>
          </a:xfrm>
          <a:prstGeom prst="rect">
            <a:avLst/>
          </a:prstGeom>
          <a:noFill/>
          <a:ln w="9525">
            <a:noFill/>
            <a:miter lim="800000"/>
            <a:headEnd/>
            <a:tailEnd/>
          </a:ln>
        </p:spPr>
        <p:txBody>
          <a:bodyPr>
            <a:prstTxWarp prst="textNoShape">
              <a:avLst/>
            </a:prstTxWarp>
            <a:spAutoFit/>
          </a:bodyPr>
          <a:lstStyle/>
          <a:p>
            <a:pPr algn="ctr"/>
            <a:r>
              <a:rPr lang="en-GB" sz="1200" b="1"/>
              <a:t>Stage IIIB:</a:t>
            </a:r>
          </a:p>
          <a:p>
            <a:pPr algn="ctr"/>
            <a:r>
              <a:rPr lang="en-GB" sz="1200" b="1"/>
              <a:t>tumours of ≤2cm in the peritoneum</a:t>
            </a:r>
          </a:p>
        </p:txBody>
      </p:sp>
      <p:sp>
        <p:nvSpPr>
          <p:cNvPr id="226313" name="TextBox 10"/>
          <p:cNvSpPr txBox="1">
            <a:spLocks noChangeArrowheads="1"/>
          </p:cNvSpPr>
          <p:nvPr/>
        </p:nvSpPr>
        <p:spPr bwMode="auto">
          <a:xfrm>
            <a:off x="3357563" y="5343525"/>
            <a:ext cx="1143000" cy="639763"/>
          </a:xfrm>
          <a:prstGeom prst="rect">
            <a:avLst/>
          </a:prstGeom>
          <a:noFill/>
          <a:ln w="9525">
            <a:noFill/>
            <a:miter lim="800000"/>
            <a:headEnd/>
            <a:tailEnd/>
          </a:ln>
        </p:spPr>
        <p:txBody>
          <a:bodyPr>
            <a:prstTxWarp prst="textNoShape">
              <a:avLst/>
            </a:prstTxWarp>
            <a:spAutoFit/>
          </a:bodyPr>
          <a:lstStyle/>
          <a:p>
            <a:pPr algn="ctr"/>
            <a:r>
              <a:rPr lang="en-GB" sz="1200" b="1"/>
              <a:t>Stage IIIC:</a:t>
            </a:r>
          </a:p>
          <a:p>
            <a:pPr algn="ctr"/>
            <a:r>
              <a:rPr lang="en-GB" sz="1200" b="1"/>
              <a:t>cancer in the lymph nodes</a:t>
            </a:r>
          </a:p>
        </p:txBody>
      </p:sp>
      <p:cxnSp>
        <p:nvCxnSpPr>
          <p:cNvPr id="15" name="Straight Connector 14"/>
          <p:cNvCxnSpPr/>
          <p:nvPr/>
        </p:nvCxnSpPr>
        <p:spPr>
          <a:xfrm rot="5400000" flipH="1" flipV="1">
            <a:off x="3148013" y="4595813"/>
            <a:ext cx="15557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2957513" y="3827463"/>
            <a:ext cx="9715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1328737" y="3987801"/>
            <a:ext cx="2371725" cy="4000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2714625" y="3001963"/>
            <a:ext cx="6429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0800000">
            <a:off x="577850" y="2667000"/>
            <a:ext cx="7143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5400000">
            <a:off x="-782638" y="4016376"/>
            <a:ext cx="27146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13053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p:nvPr>
        </p:nvSpPr>
        <p:spPr/>
        <p:txBody>
          <a:bodyPr/>
          <a:lstStyle/>
          <a:p>
            <a:pPr eaLnBrk="1" hangingPunct="1"/>
            <a:r>
              <a:rPr lang="es-ES" b="1">
                <a:latin typeface="Arial" charset="0"/>
              </a:rPr>
              <a:t>Carcinoma de ovario</a:t>
            </a:r>
            <a:r>
              <a:rPr lang="es-ES">
                <a:latin typeface="Arial" charset="0"/>
              </a:rPr>
              <a:t> </a:t>
            </a:r>
          </a:p>
        </p:txBody>
      </p:sp>
      <p:sp>
        <p:nvSpPr>
          <p:cNvPr id="289795" name="Rectangle 4"/>
          <p:cNvSpPr>
            <a:spLocks noGrp="1" noChangeArrowheads="1"/>
          </p:cNvSpPr>
          <p:nvPr>
            <p:ph type="body" idx="1"/>
          </p:nvPr>
        </p:nvSpPr>
        <p:spPr>
          <a:xfrm>
            <a:off x="468313" y="1557338"/>
            <a:ext cx="8229600" cy="4895850"/>
          </a:xfrm>
        </p:spPr>
        <p:txBody>
          <a:bodyPr/>
          <a:lstStyle/>
          <a:p>
            <a:pPr eaLnBrk="1" hangingPunct="1"/>
            <a:r>
              <a:rPr lang="es-ES" b="1">
                <a:latin typeface="Arial" charset="0"/>
              </a:rPr>
              <a:t>Estadío Temprano de bajo riesgo:</a:t>
            </a:r>
          </a:p>
          <a:p>
            <a:pPr lvl="2" eaLnBrk="1" hangingPunct="1"/>
            <a:r>
              <a:rPr lang="es-ES" b="1">
                <a:latin typeface="Arial" charset="0"/>
                <a:ea typeface="ＭＳ Ｐゴシック" charset="0"/>
              </a:rPr>
              <a:t>Estadío IA o IB con histología que 	no incluya células claras, grado histológico I o II. </a:t>
            </a:r>
          </a:p>
          <a:p>
            <a:pPr eaLnBrk="1" hangingPunct="1"/>
            <a:r>
              <a:rPr lang="es-ES" b="1">
                <a:latin typeface="Arial" charset="0"/>
              </a:rPr>
              <a:t>Estadío Temprano de alto riesgo:</a:t>
            </a:r>
          </a:p>
          <a:p>
            <a:pPr lvl="2" eaLnBrk="1" hangingPunct="1"/>
            <a:r>
              <a:rPr lang="es-ES" b="1">
                <a:latin typeface="Arial" charset="0"/>
                <a:ea typeface="ＭＳ Ｐゴシック" charset="0"/>
              </a:rPr>
              <a:t>Estadío II, estadío IC o cualquier estadío I con histología de células claras o grado III. </a:t>
            </a:r>
          </a:p>
          <a:p>
            <a:pPr eaLnBrk="1" hangingPunct="1"/>
            <a:r>
              <a:rPr lang="es-ES" b="1">
                <a:latin typeface="Arial" charset="0"/>
              </a:rPr>
              <a:t>Avanzado: </a:t>
            </a:r>
          </a:p>
          <a:p>
            <a:pPr lvl="2" eaLnBrk="1" hangingPunct="1"/>
            <a:r>
              <a:rPr lang="es-ES" b="1">
                <a:latin typeface="Arial" charset="0"/>
                <a:ea typeface="ＭＳ Ｐゴシック" charset="0"/>
              </a:rPr>
              <a:t>Estadío III y IV. </a:t>
            </a:r>
          </a:p>
          <a:p>
            <a:pPr eaLnBrk="1" hangingPunct="1"/>
            <a:r>
              <a:rPr lang="es-ES" b="1">
                <a:latin typeface="Arial" charset="0"/>
              </a:rPr>
              <a:t>Metastásico: </a:t>
            </a:r>
          </a:p>
          <a:p>
            <a:pPr lvl="2" eaLnBrk="1" hangingPunct="1"/>
            <a:r>
              <a:rPr lang="es-ES" b="1">
                <a:latin typeface="Arial" charset="0"/>
                <a:ea typeface="ＭＳ Ｐゴシック" charset="0"/>
              </a:rPr>
              <a:t>Estadío IV.</a:t>
            </a:r>
            <a:r>
              <a:rPr lang="es-ES">
                <a:latin typeface="Arial" charset="0"/>
                <a:ea typeface="ＭＳ Ｐゴシック" charset="0"/>
              </a:rPr>
              <a:t> </a:t>
            </a:r>
          </a:p>
        </p:txBody>
      </p:sp>
    </p:spTree>
    <p:extLst>
      <p:ext uri="{BB962C8B-B14F-4D97-AF65-F5344CB8AC3E}">
        <p14:creationId xmlns:p14="http://schemas.microsoft.com/office/powerpoint/2010/main" val="396032983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p:txBody>
          <a:bodyPr/>
          <a:lstStyle/>
          <a:p>
            <a:pPr eaLnBrk="1" hangingPunct="1"/>
            <a:r>
              <a:rPr lang="es-ES" b="1">
                <a:latin typeface="Arial" charset="0"/>
              </a:rPr>
              <a:t>Carcinoma de ovario</a:t>
            </a:r>
            <a:r>
              <a:rPr lang="es-ES">
                <a:latin typeface="Arial" charset="0"/>
              </a:rPr>
              <a:t> </a:t>
            </a:r>
          </a:p>
        </p:txBody>
      </p:sp>
      <p:sp>
        <p:nvSpPr>
          <p:cNvPr id="291843" name="Rectangle 3"/>
          <p:cNvSpPr>
            <a:spLocks noGrp="1" noChangeArrowheads="1"/>
          </p:cNvSpPr>
          <p:nvPr>
            <p:ph type="body" idx="1"/>
          </p:nvPr>
        </p:nvSpPr>
        <p:spPr>
          <a:xfrm>
            <a:off x="468313" y="1557338"/>
            <a:ext cx="8229600" cy="4895850"/>
          </a:xfrm>
        </p:spPr>
        <p:txBody>
          <a:bodyPr/>
          <a:lstStyle/>
          <a:p>
            <a:pPr algn="ctr" eaLnBrk="1" hangingPunct="1">
              <a:buFontTx/>
              <a:buNone/>
            </a:pPr>
            <a:r>
              <a:rPr lang="es-ES" sz="2800" b="1">
                <a:latin typeface="Arial" charset="0"/>
              </a:rPr>
              <a:t>Sobrevida a 5 años por estadío quirúrgico</a:t>
            </a:r>
            <a:r>
              <a:rPr lang="es-ES" b="1">
                <a:latin typeface="Arial" charset="0"/>
              </a:rPr>
              <a:t> </a:t>
            </a:r>
          </a:p>
          <a:p>
            <a:pPr lvl="2" eaLnBrk="1" hangingPunct="1"/>
            <a:r>
              <a:rPr lang="es-ES" b="1">
                <a:latin typeface="Arial" charset="0"/>
                <a:ea typeface="ＭＳ Ｐゴシック" charset="0"/>
              </a:rPr>
              <a:t>Estadío IA o IB grado I o II: 90%, </a:t>
            </a:r>
          </a:p>
          <a:p>
            <a:pPr lvl="2" eaLnBrk="1" hangingPunct="1"/>
            <a:r>
              <a:rPr lang="es-ES" b="1">
                <a:latin typeface="Arial" charset="0"/>
                <a:ea typeface="ＭＳ Ｐゴシック" charset="0"/>
              </a:rPr>
              <a:t>Estadío I de alto riesgo (IC o grado III) y estadío II: 80%,  </a:t>
            </a:r>
          </a:p>
          <a:p>
            <a:pPr lvl="2" eaLnBrk="1" hangingPunct="1"/>
            <a:r>
              <a:rPr lang="es-ES" b="1">
                <a:latin typeface="Arial" charset="0"/>
                <a:ea typeface="ＭＳ Ｐゴシック" charset="0"/>
              </a:rPr>
              <a:t>Estadío III: </a:t>
            </a:r>
          </a:p>
          <a:p>
            <a:pPr lvl="3" eaLnBrk="1" hangingPunct="1"/>
            <a:r>
              <a:rPr lang="es-ES" b="1">
                <a:latin typeface="Arial" charset="0"/>
                <a:ea typeface="ＭＳ Ｐゴシック" charset="0"/>
              </a:rPr>
              <a:t>30-50% si hay citorreducción óptima. </a:t>
            </a:r>
          </a:p>
          <a:p>
            <a:pPr lvl="3" eaLnBrk="1" hangingPunct="1"/>
            <a:r>
              <a:rPr lang="es-ES" b="1">
                <a:latin typeface="Arial" charset="0"/>
                <a:ea typeface="ＭＳ Ｐゴシック" charset="0"/>
              </a:rPr>
              <a:t>Se disminuye a 10% si no hay citorreducción óptima. </a:t>
            </a:r>
          </a:p>
          <a:p>
            <a:pPr lvl="3" eaLnBrk="1" hangingPunct="1"/>
            <a:r>
              <a:rPr lang="es-ES" b="1">
                <a:latin typeface="Arial" charset="0"/>
                <a:ea typeface="ＭＳ Ｐゴシック" charset="0"/>
              </a:rPr>
              <a:t>Como agregado el Estadío III tiene supervivencia de 15-20%, </a:t>
            </a:r>
          </a:p>
          <a:p>
            <a:pPr lvl="2" eaLnBrk="1" hangingPunct="1"/>
            <a:r>
              <a:rPr lang="es-ES" b="1">
                <a:latin typeface="Arial" charset="0"/>
                <a:ea typeface="ＭＳ Ｐゴシック" charset="0"/>
              </a:rPr>
              <a:t>Estadío IV: 1-5%</a:t>
            </a:r>
            <a:r>
              <a:rPr lang="es-ES">
                <a:latin typeface="Arial" charset="0"/>
                <a:ea typeface="ＭＳ Ｐゴシック" charset="0"/>
              </a:rPr>
              <a:t> </a:t>
            </a:r>
          </a:p>
        </p:txBody>
      </p:sp>
    </p:spTree>
    <p:extLst>
      <p:ext uri="{BB962C8B-B14F-4D97-AF65-F5344CB8AC3E}">
        <p14:creationId xmlns:p14="http://schemas.microsoft.com/office/powerpoint/2010/main" val="1423006450"/>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3890" name="Object 2"/>
          <p:cNvGraphicFramePr>
            <a:graphicFrameLocks noChangeAspect="1"/>
          </p:cNvGraphicFramePr>
          <p:nvPr/>
        </p:nvGraphicFramePr>
        <p:xfrm>
          <a:off x="250825" y="725488"/>
          <a:ext cx="8642350" cy="5407025"/>
        </p:xfrm>
        <a:graphic>
          <a:graphicData uri="http://schemas.openxmlformats.org/presentationml/2006/ole">
            <mc:AlternateContent xmlns:mc="http://schemas.openxmlformats.org/markup-compatibility/2006">
              <mc:Choice xmlns:v="urn:schemas-microsoft-com:vml" Requires="v">
                <p:oleObj spid="_x0000_s26643" name="Gráfico" r:id="rId4" imgW="5953049" imgH="3724351" progId="Excel.Chart.8">
                  <p:embed/>
                </p:oleObj>
              </mc:Choice>
              <mc:Fallback>
                <p:oleObj name="Gráfico" r:id="rId4" imgW="5953049" imgH="3724351"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5" y="725488"/>
                        <a:ext cx="8642350" cy="540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93891" name="Text Box 3"/>
          <p:cNvSpPr txBox="1">
            <a:spLocks noChangeArrowheads="1"/>
          </p:cNvSpPr>
          <p:nvPr/>
        </p:nvSpPr>
        <p:spPr bwMode="auto">
          <a:xfrm>
            <a:off x="6659563" y="3644900"/>
            <a:ext cx="1871662" cy="1108075"/>
          </a:xfrm>
          <a:prstGeom prst="rect">
            <a:avLst/>
          </a:prstGeom>
          <a:solidFill>
            <a:schemeClr val="bg1"/>
          </a:solidFill>
          <a:ln w="38100">
            <a:solidFill>
              <a:schemeClr val="tx1"/>
            </a:solidFill>
            <a:miter lim="800000"/>
            <a:headEnd/>
            <a:tailEnd/>
          </a:ln>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s-ES" sz="1600"/>
              <a:t>Casos: 1050</a:t>
            </a:r>
          </a:p>
          <a:p>
            <a:pPr algn="ctr" eaLnBrk="1" hangingPunct="1">
              <a:spcBef>
                <a:spcPct val="50000"/>
              </a:spcBef>
            </a:pPr>
            <a:r>
              <a:rPr lang="es-ES" sz="1600"/>
              <a:t>Muertes: 689</a:t>
            </a:r>
          </a:p>
          <a:p>
            <a:pPr algn="ctr" eaLnBrk="1" hangingPunct="1">
              <a:spcBef>
                <a:spcPct val="50000"/>
              </a:spcBef>
            </a:pPr>
            <a:r>
              <a:rPr lang="es-ES" sz="1600"/>
              <a:t>Puesto: 11</a:t>
            </a:r>
          </a:p>
        </p:txBody>
      </p:sp>
      <p:sp>
        <p:nvSpPr>
          <p:cNvPr id="293892" name="Text Box 4"/>
          <p:cNvSpPr txBox="1">
            <a:spLocks noChangeArrowheads="1"/>
          </p:cNvSpPr>
          <p:nvPr/>
        </p:nvSpPr>
        <p:spPr bwMode="auto">
          <a:xfrm>
            <a:off x="7308850" y="6308725"/>
            <a:ext cx="1414463" cy="333375"/>
          </a:xfrm>
          <a:prstGeom prst="rect">
            <a:avLst/>
          </a:prstGeom>
          <a:solidFill>
            <a:schemeClr val="accent1"/>
          </a:solidFill>
          <a:ln w="28575">
            <a:solidFill>
              <a:schemeClr val="tx1"/>
            </a:solidFill>
            <a:miter lim="800000"/>
            <a:headEnd/>
            <a:tailEnd/>
          </a:ln>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s-ES" sz="1400"/>
              <a:t>Globocan 2000</a:t>
            </a:r>
          </a:p>
        </p:txBody>
      </p:sp>
    </p:spTree>
    <p:extLst>
      <p:ext uri="{BB962C8B-B14F-4D97-AF65-F5344CB8AC3E}">
        <p14:creationId xmlns:p14="http://schemas.microsoft.com/office/powerpoint/2010/main" val="1350670003"/>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3663" y="1223963"/>
            <a:ext cx="38766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299" name="Line 12"/>
          <p:cNvSpPr>
            <a:spLocks noChangeShapeType="1"/>
          </p:cNvSpPr>
          <p:nvPr/>
        </p:nvSpPr>
        <p:spPr bwMode="auto">
          <a:xfrm>
            <a:off x="4572000" y="1700213"/>
            <a:ext cx="0" cy="277812"/>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83300" name="Rectangle 2"/>
          <p:cNvSpPr>
            <a:spLocks noGrp="1" noChangeArrowheads="1"/>
          </p:cNvSpPr>
          <p:nvPr>
            <p:ph type="title"/>
          </p:nvPr>
        </p:nvSpPr>
        <p:spPr/>
        <p:txBody>
          <a:bodyPr>
            <a:normAutofit/>
          </a:bodyPr>
          <a:lstStyle/>
          <a:p>
            <a:pPr defTabSz="912813" eaLnBrk="1" hangingPunct="1"/>
            <a:r>
              <a:rPr lang="en-GB" dirty="0">
                <a:latin typeface="Arial" charset="0"/>
              </a:rPr>
              <a:t>Primary treatment for </a:t>
            </a:r>
            <a:r>
              <a:rPr lang="en-GB" dirty="0" smtClean="0">
                <a:latin typeface="Arial" charset="0"/>
              </a:rPr>
              <a:t>ovarian</a:t>
            </a:r>
            <a:endParaRPr lang="en-GB" sz="1800" baseline="60000" dirty="0">
              <a:latin typeface="Arial" charset="0"/>
            </a:endParaRPr>
          </a:p>
        </p:txBody>
      </p:sp>
      <p:sp>
        <p:nvSpPr>
          <p:cNvPr id="183301" name="Text Box 11"/>
          <p:cNvSpPr txBox="1">
            <a:spLocks noChangeArrowheads="1"/>
          </p:cNvSpPr>
          <p:nvPr/>
        </p:nvSpPr>
        <p:spPr bwMode="auto">
          <a:xfrm>
            <a:off x="2654300" y="1223963"/>
            <a:ext cx="3797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rPr>
              <a:t>Newly diagnosed ovarian cancer</a:t>
            </a:r>
          </a:p>
        </p:txBody>
      </p:sp>
      <p:sp>
        <p:nvSpPr>
          <p:cNvPr id="183302" name="Line 24"/>
          <p:cNvSpPr>
            <a:spLocks noChangeShapeType="1"/>
          </p:cNvSpPr>
          <p:nvPr/>
        </p:nvSpPr>
        <p:spPr bwMode="auto">
          <a:xfrm>
            <a:off x="1066800" y="4719638"/>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183303" name="Picture 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775" y="4173538"/>
            <a:ext cx="16700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04" name="Picture 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363" y="5124450"/>
            <a:ext cx="16700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05" name="Text Box 17"/>
          <p:cNvSpPr txBox="1">
            <a:spLocks noChangeArrowheads="1"/>
          </p:cNvSpPr>
          <p:nvPr/>
        </p:nvSpPr>
        <p:spPr bwMode="auto">
          <a:xfrm>
            <a:off x="322263" y="5394325"/>
            <a:ext cx="14890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400" b="1" smtClean="0">
                <a:solidFill>
                  <a:srgbClr val="FFFFFF"/>
                </a:solidFill>
              </a:rPr>
              <a:t>Observation</a:t>
            </a:r>
            <a:r>
              <a:rPr lang="en-GB" sz="1400" b="1" baseline="30000" smtClean="0">
                <a:solidFill>
                  <a:srgbClr val="FFFFFF"/>
                </a:solidFill>
              </a:rPr>
              <a:t>2</a:t>
            </a:r>
            <a:endParaRPr lang="en-GB" sz="1400" b="1" smtClean="0">
              <a:solidFill>
                <a:srgbClr val="FFFFFF"/>
              </a:solidFill>
            </a:endParaRPr>
          </a:p>
        </p:txBody>
      </p:sp>
      <p:sp>
        <p:nvSpPr>
          <p:cNvPr id="183306" name="Line 24"/>
          <p:cNvSpPr>
            <a:spLocks noChangeShapeType="1"/>
          </p:cNvSpPr>
          <p:nvPr/>
        </p:nvSpPr>
        <p:spPr bwMode="auto">
          <a:xfrm>
            <a:off x="1066800" y="3789363"/>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83307" name="Text Box 14"/>
          <p:cNvSpPr txBox="1">
            <a:spLocks noChangeArrowheads="1"/>
          </p:cNvSpPr>
          <p:nvPr/>
        </p:nvSpPr>
        <p:spPr bwMode="auto">
          <a:xfrm>
            <a:off x="334963" y="4221163"/>
            <a:ext cx="14636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rPr>
              <a:t>Stage IA or IB, low grade</a:t>
            </a:r>
          </a:p>
        </p:txBody>
      </p:sp>
      <p:sp>
        <p:nvSpPr>
          <p:cNvPr id="183308" name="Line 24"/>
          <p:cNvSpPr>
            <a:spLocks noChangeShapeType="1"/>
          </p:cNvSpPr>
          <p:nvPr/>
        </p:nvSpPr>
        <p:spPr bwMode="auto">
          <a:xfrm>
            <a:off x="2814638" y="4719638"/>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183309" name="Picture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613" y="4173538"/>
            <a:ext cx="16700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10" name="Picture 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5124450"/>
            <a:ext cx="16700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11" name="Line 24"/>
          <p:cNvSpPr>
            <a:spLocks noChangeShapeType="1"/>
          </p:cNvSpPr>
          <p:nvPr/>
        </p:nvSpPr>
        <p:spPr bwMode="auto">
          <a:xfrm>
            <a:off x="2814638" y="3789363"/>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83312" name="Text Box 28"/>
          <p:cNvSpPr txBox="1">
            <a:spLocks noChangeArrowheads="1"/>
          </p:cNvSpPr>
          <p:nvPr/>
        </p:nvSpPr>
        <p:spPr bwMode="auto">
          <a:xfrm>
            <a:off x="2082800" y="4221163"/>
            <a:ext cx="14636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rPr>
              <a:t>Stage IA or IB, medium grade</a:t>
            </a:r>
          </a:p>
        </p:txBody>
      </p:sp>
      <p:sp>
        <p:nvSpPr>
          <p:cNvPr id="183313" name="Text Box 31"/>
          <p:cNvSpPr txBox="1">
            <a:spLocks noChangeArrowheads="1"/>
          </p:cNvSpPr>
          <p:nvPr/>
        </p:nvSpPr>
        <p:spPr bwMode="auto">
          <a:xfrm>
            <a:off x="2120900" y="5373688"/>
            <a:ext cx="1443038"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6000" rIns="0" bIns="36000" anchorCtr="1">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400" b="1" smtClean="0">
                <a:solidFill>
                  <a:srgbClr val="FFFF00"/>
                </a:solidFill>
              </a:rPr>
              <a:t>Observation</a:t>
            </a:r>
            <a:r>
              <a:rPr lang="en-GB" sz="1400" b="1" baseline="30000" smtClean="0">
                <a:solidFill>
                  <a:srgbClr val="FFFF00"/>
                </a:solidFill>
              </a:rPr>
              <a:t>2</a:t>
            </a:r>
            <a:endParaRPr lang="en-GB" sz="1400" b="1" smtClean="0">
              <a:solidFill>
                <a:srgbClr val="FFFF00"/>
              </a:solidFill>
            </a:endParaRPr>
          </a:p>
        </p:txBody>
      </p:sp>
      <p:sp>
        <p:nvSpPr>
          <p:cNvPr id="183314" name="Line 24"/>
          <p:cNvSpPr>
            <a:spLocks noChangeShapeType="1"/>
          </p:cNvSpPr>
          <p:nvPr/>
        </p:nvSpPr>
        <p:spPr bwMode="auto">
          <a:xfrm>
            <a:off x="4562475" y="4719638"/>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183315" name="Picture 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9038" y="4173538"/>
            <a:ext cx="16700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16" name="Picture 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7450" y="5124450"/>
            <a:ext cx="16700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17" name="Line 24"/>
          <p:cNvSpPr>
            <a:spLocks noChangeShapeType="1"/>
          </p:cNvSpPr>
          <p:nvPr/>
        </p:nvSpPr>
        <p:spPr bwMode="auto">
          <a:xfrm>
            <a:off x="4562475" y="3789363"/>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83318" name="Text Box 34"/>
          <p:cNvSpPr txBox="1">
            <a:spLocks noChangeArrowheads="1"/>
          </p:cNvSpPr>
          <p:nvPr/>
        </p:nvSpPr>
        <p:spPr bwMode="auto">
          <a:xfrm>
            <a:off x="3829050" y="4222750"/>
            <a:ext cx="14668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rPr>
              <a:t>Stage IA or IB, high grade</a:t>
            </a:r>
          </a:p>
        </p:txBody>
      </p:sp>
      <p:sp>
        <p:nvSpPr>
          <p:cNvPr id="183319" name="Text Box 37"/>
          <p:cNvSpPr txBox="1">
            <a:spLocks noChangeArrowheads="1"/>
          </p:cNvSpPr>
          <p:nvPr/>
        </p:nvSpPr>
        <p:spPr bwMode="auto">
          <a:xfrm>
            <a:off x="3851275" y="5373688"/>
            <a:ext cx="1460500"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6000" rIns="0" bIns="36000" anchorCtr="1">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400" b="1" smtClean="0">
                <a:solidFill>
                  <a:srgbClr val="FFFF00"/>
                </a:solidFill>
              </a:rPr>
              <a:t>Cisplatin</a:t>
            </a:r>
            <a:r>
              <a:rPr lang="en-GB" sz="1400" b="1" baseline="30000" smtClean="0">
                <a:solidFill>
                  <a:srgbClr val="FFFF00"/>
                </a:solidFill>
              </a:rPr>
              <a:t>3</a:t>
            </a:r>
            <a:endParaRPr lang="en-GB" sz="1400" b="1" smtClean="0">
              <a:solidFill>
                <a:srgbClr val="FFFF00"/>
              </a:solidFill>
            </a:endParaRPr>
          </a:p>
        </p:txBody>
      </p:sp>
      <p:sp>
        <p:nvSpPr>
          <p:cNvPr id="183320" name="Line 24"/>
          <p:cNvSpPr>
            <a:spLocks noChangeShapeType="1"/>
          </p:cNvSpPr>
          <p:nvPr/>
        </p:nvSpPr>
        <p:spPr bwMode="auto">
          <a:xfrm>
            <a:off x="8058150" y="4719638"/>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183321" name="Picture 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3125" y="5124450"/>
            <a:ext cx="16700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22" name="Line 24"/>
          <p:cNvSpPr>
            <a:spLocks noChangeShapeType="1"/>
          </p:cNvSpPr>
          <p:nvPr/>
        </p:nvSpPr>
        <p:spPr bwMode="auto">
          <a:xfrm>
            <a:off x="8058150" y="3789363"/>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183323" name="Picture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3125" y="4173538"/>
            <a:ext cx="16700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24" name="Text Box 46"/>
          <p:cNvSpPr txBox="1">
            <a:spLocks noChangeArrowheads="1"/>
          </p:cNvSpPr>
          <p:nvPr/>
        </p:nvSpPr>
        <p:spPr bwMode="auto">
          <a:xfrm>
            <a:off x="7324725" y="4222750"/>
            <a:ext cx="14668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rPr>
              <a:t>Stage II, III or IV, any grade</a:t>
            </a:r>
          </a:p>
        </p:txBody>
      </p:sp>
      <p:sp>
        <p:nvSpPr>
          <p:cNvPr id="183325" name="Text Box 49"/>
          <p:cNvSpPr txBox="1">
            <a:spLocks noChangeArrowheads="1"/>
          </p:cNvSpPr>
          <p:nvPr/>
        </p:nvSpPr>
        <p:spPr bwMode="auto">
          <a:xfrm>
            <a:off x="7278688" y="5181600"/>
            <a:ext cx="1558925"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6000" rIns="0" bIns="36000" anchorCtr="1">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400" b="1" smtClean="0">
                <a:solidFill>
                  <a:srgbClr val="FFFF00"/>
                </a:solidFill>
              </a:rPr>
              <a:t>i.v. carboplatin or cisplatin</a:t>
            </a:r>
            <a:r>
              <a:rPr lang="en-GB" sz="1400" b="1" baseline="30000" smtClean="0">
                <a:solidFill>
                  <a:srgbClr val="FFFF00"/>
                </a:solidFill>
              </a:rPr>
              <a:t>4-7</a:t>
            </a:r>
            <a:r>
              <a:rPr lang="en-GB" sz="1400" b="1" smtClean="0">
                <a:solidFill>
                  <a:srgbClr val="FFFF00"/>
                </a:solidFill>
              </a:rPr>
              <a:t>/</a:t>
            </a:r>
          </a:p>
          <a:p>
            <a:pPr algn="ctr" eaLnBrk="1" fontAlgn="base" hangingPunct="1">
              <a:spcBef>
                <a:spcPct val="0"/>
              </a:spcBef>
              <a:spcAft>
                <a:spcPct val="0"/>
              </a:spcAft>
            </a:pPr>
            <a:r>
              <a:rPr lang="en-GB" sz="1400" b="1" smtClean="0">
                <a:solidFill>
                  <a:srgbClr val="FFFF00"/>
                </a:solidFill>
              </a:rPr>
              <a:t>paclitaxel</a:t>
            </a:r>
            <a:r>
              <a:rPr lang="en-GB" sz="1400" b="1" baseline="30000" smtClean="0">
                <a:solidFill>
                  <a:srgbClr val="FFFF00"/>
                </a:solidFill>
              </a:rPr>
              <a:t>8</a:t>
            </a:r>
            <a:r>
              <a:rPr lang="en-GB" sz="1400" b="1" smtClean="0">
                <a:solidFill>
                  <a:srgbClr val="FFFF00"/>
                </a:solidFill>
              </a:rPr>
              <a:t> x6</a:t>
            </a:r>
          </a:p>
        </p:txBody>
      </p:sp>
      <p:sp>
        <p:nvSpPr>
          <p:cNvPr id="183326" name="Text Box 6"/>
          <p:cNvSpPr txBox="1">
            <a:spLocks noChangeArrowheads="1"/>
          </p:cNvSpPr>
          <p:nvPr/>
        </p:nvSpPr>
        <p:spPr bwMode="auto">
          <a:xfrm>
            <a:off x="163513" y="6186488"/>
            <a:ext cx="72294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GB" sz="900" smtClean="0">
                <a:solidFill>
                  <a:srgbClr val="000000"/>
                </a:solidFill>
              </a:rPr>
              <a:t>TAH = total abdominal hysterectomy; BSO = bilateral salphingo-oophorectomy; USO = unilateral salphingo-oophorectomy;</a:t>
            </a:r>
          </a:p>
          <a:p>
            <a:pPr eaLnBrk="1" fontAlgn="base" hangingPunct="1">
              <a:spcBef>
                <a:spcPct val="0"/>
              </a:spcBef>
              <a:spcAft>
                <a:spcPct val="0"/>
              </a:spcAft>
            </a:pPr>
            <a:r>
              <a:rPr lang="en-GB" sz="900" smtClean="0">
                <a:solidFill>
                  <a:srgbClr val="000000"/>
                </a:solidFill>
              </a:rPr>
              <a:t>i.v. = intravenous. 1, Hoskins WJ, et al. Gynecol Oncol 1992; 47: 159. 2, Young BC, et al. N Engl J Med 1990; 322: 1021. 3. Vergote IB, et al. Cancer 1992 69(3): 741-9. 4. Alberts DS et al. J Clin Oncol 1992:10; 706. 5.  Swenerton K, et al. J Clin Oncol 1992: 10; 718. 6. Hakes T, et al. Gynecol Oncol 1992 42;284. 7. Nejit JP. et al. J Clin Oncol 2000:18; 3084 8. McGuire WP et al. N Engl J Med 1996;334:1</a:t>
            </a:r>
          </a:p>
        </p:txBody>
      </p:sp>
      <p:pic>
        <p:nvPicPr>
          <p:cNvPr id="183327" name="Picture 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188" y="1989138"/>
            <a:ext cx="8682037"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28" name="Text Box 25"/>
          <p:cNvSpPr txBox="1">
            <a:spLocks noChangeArrowheads="1"/>
          </p:cNvSpPr>
          <p:nvPr/>
        </p:nvSpPr>
        <p:spPr bwMode="auto">
          <a:xfrm>
            <a:off x="296863" y="2055813"/>
            <a:ext cx="8556625"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195263" indent="-192088"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20000"/>
              </a:spcBef>
              <a:spcAft>
                <a:spcPct val="20000"/>
              </a:spcAft>
            </a:pPr>
            <a:r>
              <a:rPr lang="en-GB" sz="1600" b="1" smtClean="0">
                <a:solidFill>
                  <a:srgbClr val="FFFFFF"/>
                </a:solidFill>
              </a:rPr>
              <a:t>Primary surgery</a:t>
            </a:r>
          </a:p>
          <a:p>
            <a:pPr lvl="1" eaLnBrk="1" fontAlgn="base" hangingPunct="1">
              <a:spcBef>
                <a:spcPct val="20000"/>
              </a:spcBef>
              <a:spcAft>
                <a:spcPct val="20000"/>
              </a:spcAft>
              <a:buFont typeface="Arial" charset="0"/>
              <a:buChar char="•"/>
            </a:pPr>
            <a:r>
              <a:rPr lang="en-GB" sz="1400" smtClean="0">
                <a:solidFill>
                  <a:srgbClr val="FFFFFF"/>
                </a:solidFill>
                <a:cs typeface="ＭＳ Ｐゴシック" charset="0"/>
              </a:rPr>
              <a:t>Laparotomy/TAH/BSO (stage IA, IB or IC) or USO</a:t>
            </a:r>
            <a:endParaRPr lang="en-GB" sz="1400" i="1" smtClean="0">
              <a:solidFill>
                <a:srgbClr val="FFFFFF"/>
              </a:solidFill>
              <a:cs typeface="ＭＳ Ｐゴシック" charset="0"/>
            </a:endParaRPr>
          </a:p>
          <a:p>
            <a:pPr lvl="1" eaLnBrk="1" fontAlgn="base" hangingPunct="1">
              <a:spcBef>
                <a:spcPct val="20000"/>
              </a:spcBef>
              <a:spcAft>
                <a:spcPct val="20000"/>
              </a:spcAft>
              <a:buFont typeface="Arial" charset="0"/>
              <a:buChar char="•"/>
            </a:pPr>
            <a:r>
              <a:rPr lang="en-GB" sz="1400" smtClean="0">
                <a:solidFill>
                  <a:srgbClr val="FFFFFF"/>
                </a:solidFill>
                <a:cs typeface="ＭＳ Ｐゴシック" charset="0"/>
              </a:rPr>
              <a:t>Cytoreductive surgery (optimal debulking where possible) if stage II, III or IV – </a:t>
            </a:r>
            <a:r>
              <a:rPr lang="en-GB" sz="1400" b="1" smtClean="0">
                <a:solidFill>
                  <a:srgbClr val="FFFF00"/>
                </a:solidFill>
                <a:cs typeface="ＭＳ Ｐゴシック" charset="0"/>
              </a:rPr>
              <a:t>MAXIMAL RESIDUAL DISEASE &lt; 1 cm</a:t>
            </a:r>
            <a:r>
              <a:rPr lang="en-GB" sz="1400" b="1" baseline="30000" smtClean="0">
                <a:solidFill>
                  <a:srgbClr val="FFFF00"/>
                </a:solidFill>
                <a:cs typeface="ＭＳ Ｐゴシック" charset="0"/>
              </a:rPr>
              <a:t>1</a:t>
            </a:r>
            <a:endParaRPr lang="en-GB" sz="1400" b="1" smtClean="0">
              <a:solidFill>
                <a:srgbClr val="FFFF00"/>
              </a:solidFill>
              <a:cs typeface="ＭＳ Ｐゴシック" charset="0"/>
            </a:endParaRPr>
          </a:p>
          <a:p>
            <a:pPr lvl="1" eaLnBrk="1" fontAlgn="base" hangingPunct="1">
              <a:spcBef>
                <a:spcPct val="20000"/>
              </a:spcBef>
              <a:spcAft>
                <a:spcPct val="20000"/>
              </a:spcAft>
              <a:buFont typeface="Arial" charset="0"/>
              <a:buChar char="•"/>
            </a:pPr>
            <a:r>
              <a:rPr lang="en-GB" sz="1400" smtClean="0">
                <a:solidFill>
                  <a:srgbClr val="FFFFFF"/>
                </a:solidFill>
                <a:cs typeface="ＭＳ Ｐゴシック" charset="0"/>
              </a:rPr>
              <a:t>Consider neoadjuvant chemotherapy/primary interval cytoreduction for bulky stage III/IV in </a:t>
            </a:r>
            <a:br>
              <a:rPr lang="en-GB" sz="1400" smtClean="0">
                <a:solidFill>
                  <a:srgbClr val="FFFFFF"/>
                </a:solidFill>
                <a:cs typeface="ＭＳ Ｐゴシック" charset="0"/>
              </a:rPr>
            </a:br>
            <a:r>
              <a:rPr lang="en-GB" sz="1400" smtClean="0">
                <a:solidFill>
                  <a:srgbClr val="FFFFFF"/>
                </a:solidFill>
                <a:cs typeface="ＭＳ Ｐゴシック" charset="0"/>
              </a:rPr>
              <a:t>non-surgical </a:t>
            </a:r>
            <a:r>
              <a:rPr lang="en-GB" sz="1400" b="1" smtClean="0">
                <a:solidFill>
                  <a:srgbClr val="FFFF00"/>
                </a:solidFill>
                <a:cs typeface="ＭＳ Ｐゴシック" charset="0"/>
              </a:rPr>
              <a:t>candidates based on anecdotes</a:t>
            </a:r>
          </a:p>
        </p:txBody>
      </p:sp>
    </p:spTree>
    <p:extLst>
      <p:ext uri="{BB962C8B-B14F-4D97-AF65-F5344CB8AC3E}">
        <p14:creationId xmlns:p14="http://schemas.microsoft.com/office/powerpoint/2010/main" val="29216198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itle 16"/>
          <p:cNvSpPr>
            <a:spLocks noGrp="1"/>
          </p:cNvSpPr>
          <p:nvPr>
            <p:ph type="title"/>
          </p:nvPr>
        </p:nvSpPr>
        <p:spPr>
          <a:xfrm>
            <a:off x="1547813" y="9525"/>
            <a:ext cx="7473950" cy="755650"/>
          </a:xfrm>
        </p:spPr>
        <p:txBody>
          <a:bodyPr/>
          <a:lstStyle/>
          <a:p>
            <a:pPr eaLnBrk="1" hangingPunct="1"/>
            <a:r>
              <a:rPr lang="en-US" sz="2000">
                <a:latin typeface="Arial" charset="0"/>
                <a:cs typeface="ＭＳ Ｐゴシック" charset="0"/>
              </a:rPr>
              <a:t>GOG111: Cisplatin + Ciclophosfamide vs Cisplatin + Paclitaxel in Advanced Ovarian Cancer</a:t>
            </a:r>
          </a:p>
        </p:txBody>
      </p:sp>
      <p:sp>
        <p:nvSpPr>
          <p:cNvPr id="189443" name="Content Placeholder 17"/>
          <p:cNvSpPr>
            <a:spLocks noGrp="1"/>
          </p:cNvSpPr>
          <p:nvPr>
            <p:ph idx="1"/>
          </p:nvPr>
        </p:nvSpPr>
        <p:spPr>
          <a:xfrm>
            <a:off x="4003675" y="1060450"/>
            <a:ext cx="4946650" cy="1128713"/>
          </a:xfrm>
        </p:spPr>
        <p:txBody>
          <a:bodyPr/>
          <a:lstStyle/>
          <a:p>
            <a:pPr eaLnBrk="1" hangingPunct="1">
              <a:buClr>
                <a:srgbClr val="8B3D9A"/>
              </a:buClr>
            </a:pPr>
            <a:r>
              <a:rPr lang="en-US" sz="1600">
                <a:latin typeface="Arial" charset="0"/>
                <a:cs typeface="ＭＳ Ｐゴシック" charset="0"/>
              </a:rPr>
              <a:t>Primary outcome: PFS</a:t>
            </a:r>
          </a:p>
          <a:p>
            <a:pPr eaLnBrk="1" hangingPunct="1">
              <a:buClr>
                <a:srgbClr val="8B3D9A"/>
              </a:buClr>
            </a:pPr>
            <a:r>
              <a:rPr lang="en-US" sz="1600">
                <a:latin typeface="Arial" charset="0"/>
                <a:cs typeface="ＭＳ Ｐゴシック" charset="0"/>
              </a:rPr>
              <a:t>Secondary outcomes: RR / OS</a:t>
            </a:r>
          </a:p>
        </p:txBody>
      </p:sp>
      <p:sp>
        <p:nvSpPr>
          <p:cNvPr id="189444" name="Text Box 2"/>
          <p:cNvSpPr txBox="1">
            <a:spLocks noChangeArrowheads="1"/>
          </p:cNvSpPr>
          <p:nvPr/>
        </p:nvSpPr>
        <p:spPr bwMode="auto">
          <a:xfrm>
            <a:off x="395288" y="2473325"/>
            <a:ext cx="2047875" cy="954088"/>
          </a:xfrm>
          <a:prstGeom prst="rect">
            <a:avLst/>
          </a:prstGeom>
          <a:noFill/>
          <a:ln w="5715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400" smtClean="0">
                <a:solidFill>
                  <a:srgbClr val="000000"/>
                </a:solidFill>
                <a:cs typeface="Arial" charset="0"/>
              </a:rPr>
              <a:t>Stage III/IV Ovarian Cancer with sub-optimal resection</a:t>
            </a:r>
          </a:p>
          <a:p>
            <a:pPr algn="ctr" eaLnBrk="1" fontAlgn="base" hangingPunct="1">
              <a:spcBef>
                <a:spcPct val="0"/>
              </a:spcBef>
              <a:spcAft>
                <a:spcPct val="0"/>
              </a:spcAft>
            </a:pPr>
            <a:r>
              <a:rPr lang="en-GB" sz="1400" smtClean="0">
                <a:solidFill>
                  <a:srgbClr val="000000"/>
                </a:solidFill>
                <a:cs typeface="Arial" charset="0"/>
              </a:rPr>
              <a:t>(N = 410)</a:t>
            </a:r>
            <a:endParaRPr lang="en-US" sz="1400" smtClean="0">
              <a:solidFill>
                <a:srgbClr val="000000"/>
              </a:solidFill>
              <a:cs typeface="Arial" charset="0"/>
            </a:endParaRPr>
          </a:p>
        </p:txBody>
      </p:sp>
      <p:sp>
        <p:nvSpPr>
          <p:cNvPr id="189445" name="Rectangle 3"/>
          <p:cNvSpPr>
            <a:spLocks noChangeArrowheads="1"/>
          </p:cNvSpPr>
          <p:nvPr/>
        </p:nvSpPr>
        <p:spPr bwMode="auto">
          <a:xfrm>
            <a:off x="3011488" y="1773238"/>
            <a:ext cx="3983037" cy="1082675"/>
          </a:xfrm>
          <a:prstGeom prst="rect">
            <a:avLst/>
          </a:prstGeom>
          <a:solidFill>
            <a:schemeClr val="accent2"/>
          </a:solidFill>
          <a:ln w="38100">
            <a:solidFill>
              <a:srgbClr val="000000"/>
            </a:solidFill>
            <a:miter lim="800000"/>
            <a:headEnd/>
            <a:tailEnd/>
          </a:ln>
        </p:spPr>
        <p:txBody>
          <a:bodyPr wrap="none" anchor="ctr"/>
          <a:lstStyle/>
          <a:p>
            <a:pPr algn="ctr" defTabSz="457200" fontAlgn="base">
              <a:spcBef>
                <a:spcPct val="0"/>
              </a:spcBef>
              <a:spcAft>
                <a:spcPct val="0"/>
              </a:spcAft>
            </a:pPr>
            <a:r>
              <a:rPr lang="en-US" smtClean="0">
                <a:solidFill>
                  <a:srgbClr val="FFFFFF"/>
                </a:solidFill>
                <a:latin typeface="Arial" charset="0"/>
                <a:ea typeface="ＭＳ Ｐゴシック" charset="0"/>
                <a:cs typeface="Arial" charset="0"/>
              </a:rPr>
              <a:t>Cyclophosphamide 750 mg/m</a:t>
            </a:r>
            <a:r>
              <a:rPr lang="en-US" baseline="30000" smtClean="0">
                <a:solidFill>
                  <a:srgbClr val="FFFFFF"/>
                </a:solidFill>
                <a:latin typeface="Arial" charset="0"/>
                <a:ea typeface="ＭＳ Ｐゴシック" charset="0"/>
                <a:cs typeface="Arial" charset="0"/>
              </a:rPr>
              <a:t>2 </a:t>
            </a:r>
            <a:r>
              <a:rPr lang="en-US" smtClean="0">
                <a:solidFill>
                  <a:srgbClr val="FFFFFF"/>
                </a:solidFill>
                <a:latin typeface="Arial" charset="0"/>
                <a:ea typeface="ＭＳ Ｐゴシック" charset="0"/>
                <a:cs typeface="Arial" charset="0"/>
              </a:rPr>
              <a:t>q3w +</a:t>
            </a:r>
          </a:p>
          <a:p>
            <a:pPr algn="ctr" defTabSz="457200" fontAlgn="base">
              <a:spcBef>
                <a:spcPct val="0"/>
              </a:spcBef>
              <a:spcAft>
                <a:spcPct val="0"/>
              </a:spcAft>
            </a:pPr>
            <a:r>
              <a:rPr lang="en-US" smtClean="0">
                <a:solidFill>
                  <a:srgbClr val="FFFFFF"/>
                </a:solidFill>
                <a:latin typeface="Arial" charset="0"/>
                <a:ea typeface="ＭＳ Ｐゴシック" charset="0"/>
                <a:cs typeface="Arial" charset="0"/>
              </a:rPr>
              <a:t>Cisplatin 75 mg/m</a:t>
            </a:r>
            <a:r>
              <a:rPr lang="en-US" baseline="30000" smtClean="0">
                <a:solidFill>
                  <a:srgbClr val="FFFFFF"/>
                </a:solidFill>
                <a:latin typeface="Arial" charset="0"/>
                <a:ea typeface="ＭＳ Ｐゴシック" charset="0"/>
                <a:cs typeface="Arial" charset="0"/>
              </a:rPr>
              <a:t>2</a:t>
            </a:r>
            <a:r>
              <a:rPr lang="en-US" smtClean="0">
                <a:solidFill>
                  <a:srgbClr val="FFFFFF"/>
                </a:solidFill>
                <a:latin typeface="Arial" charset="0"/>
                <a:ea typeface="ＭＳ Ｐゴシック" charset="0"/>
                <a:cs typeface="Arial" charset="0"/>
              </a:rPr>
              <a:t> q3w</a:t>
            </a:r>
            <a:endParaRPr lang="en-US" baseline="30000" smtClean="0">
              <a:solidFill>
                <a:srgbClr val="FFFFFF"/>
              </a:solidFill>
              <a:latin typeface="Arial" charset="0"/>
              <a:ea typeface="ＭＳ Ｐゴシック" charset="0"/>
              <a:cs typeface="Arial" charset="0"/>
            </a:endParaRPr>
          </a:p>
        </p:txBody>
      </p:sp>
      <p:sp>
        <p:nvSpPr>
          <p:cNvPr id="101380" name="Rectangle 4"/>
          <p:cNvSpPr>
            <a:spLocks noChangeArrowheads="1"/>
          </p:cNvSpPr>
          <p:nvPr/>
        </p:nvSpPr>
        <p:spPr bwMode="auto">
          <a:xfrm>
            <a:off x="3011488" y="3016250"/>
            <a:ext cx="3983037" cy="1106488"/>
          </a:xfrm>
          <a:prstGeom prst="rect">
            <a:avLst/>
          </a:prstGeom>
          <a:solidFill>
            <a:schemeClr val="accent3"/>
          </a:solidFill>
          <a:ln w="31750" cmpd="sng">
            <a:solidFill>
              <a:schemeClr val="tx1"/>
            </a:solidFill>
            <a:miter lim="800000"/>
            <a:headEnd/>
            <a:tailEnd/>
          </a:ln>
        </p:spPr>
        <p:txBody>
          <a:bodyPr wrap="none" anchor="ctr"/>
          <a:lstStyle/>
          <a:p>
            <a:pPr algn="ctr" defTabSz="457200" fontAlgn="base">
              <a:spcBef>
                <a:spcPct val="0"/>
              </a:spcBef>
              <a:spcAft>
                <a:spcPct val="0"/>
              </a:spcAft>
            </a:pPr>
            <a:r>
              <a:rPr lang="en-US" sz="1600" smtClean="0">
                <a:solidFill>
                  <a:srgbClr val="141415"/>
                </a:solidFill>
                <a:latin typeface="Arial" charset="0"/>
                <a:ea typeface="ＭＳ Ｐゴシック" charset="0"/>
                <a:cs typeface="Arial" charset="0"/>
              </a:rPr>
              <a:t>Cisplatin 75 mg/m</a:t>
            </a:r>
            <a:r>
              <a:rPr lang="en-US" sz="1600" baseline="30000" smtClean="0">
                <a:solidFill>
                  <a:srgbClr val="141415"/>
                </a:solidFill>
                <a:latin typeface="Arial" charset="0"/>
                <a:ea typeface="ＭＳ Ｐゴシック" charset="0"/>
                <a:cs typeface="Arial" charset="0"/>
              </a:rPr>
              <a:t>2 </a:t>
            </a:r>
            <a:r>
              <a:rPr lang="en-US" sz="1600" smtClean="0">
                <a:solidFill>
                  <a:srgbClr val="141415"/>
                </a:solidFill>
                <a:latin typeface="Arial" charset="0"/>
                <a:ea typeface="ＭＳ Ｐゴシック" charset="0"/>
                <a:cs typeface="Arial" charset="0"/>
              </a:rPr>
              <a:t>q3w +</a:t>
            </a:r>
          </a:p>
          <a:p>
            <a:pPr algn="ctr" defTabSz="457200" fontAlgn="base">
              <a:spcBef>
                <a:spcPct val="0"/>
              </a:spcBef>
              <a:spcAft>
                <a:spcPct val="0"/>
              </a:spcAft>
            </a:pPr>
            <a:r>
              <a:rPr lang="en-US" sz="1600" smtClean="0">
                <a:solidFill>
                  <a:srgbClr val="141415"/>
                </a:solidFill>
                <a:latin typeface="Arial" charset="0"/>
                <a:ea typeface="ＭＳ Ｐゴシック" charset="0"/>
                <a:cs typeface="Arial" charset="0"/>
              </a:rPr>
              <a:t>Paclitaxel 135 mg/m</a:t>
            </a:r>
            <a:r>
              <a:rPr lang="en-US" sz="1600" baseline="30000" smtClean="0">
                <a:solidFill>
                  <a:srgbClr val="141415"/>
                </a:solidFill>
                <a:latin typeface="Arial" charset="0"/>
                <a:ea typeface="ＭＳ Ｐゴシック" charset="0"/>
                <a:cs typeface="Arial" charset="0"/>
              </a:rPr>
              <a:t>2</a:t>
            </a:r>
            <a:r>
              <a:rPr lang="en-US" sz="1600" smtClean="0">
                <a:solidFill>
                  <a:srgbClr val="141415"/>
                </a:solidFill>
                <a:latin typeface="Arial" charset="0"/>
                <a:ea typeface="ＭＳ Ｐゴシック" charset="0"/>
                <a:cs typeface="Arial" charset="0"/>
              </a:rPr>
              <a:t>  CIV 24 hr q3w</a:t>
            </a:r>
            <a:endParaRPr lang="en-US" sz="1600" baseline="30000" smtClean="0">
              <a:solidFill>
                <a:srgbClr val="141415"/>
              </a:solidFill>
              <a:latin typeface="Arial" charset="0"/>
              <a:ea typeface="ＭＳ Ｐゴシック" charset="0"/>
              <a:cs typeface="Arial" charset="0"/>
            </a:endParaRPr>
          </a:p>
        </p:txBody>
      </p:sp>
      <p:sp>
        <p:nvSpPr>
          <p:cNvPr id="189447" name="Rectangle 6"/>
          <p:cNvSpPr>
            <a:spLocks noChangeArrowheads="1"/>
          </p:cNvSpPr>
          <p:nvPr/>
        </p:nvSpPr>
        <p:spPr bwMode="auto">
          <a:xfrm>
            <a:off x="7194550" y="2789238"/>
            <a:ext cx="1949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defTabSz="457200" fontAlgn="base">
              <a:spcBef>
                <a:spcPct val="0"/>
              </a:spcBef>
              <a:spcAft>
                <a:spcPct val="0"/>
              </a:spcAft>
              <a:buClr>
                <a:srgbClr val="600030"/>
              </a:buClr>
              <a:buFont typeface="Wingdings" charset="0"/>
              <a:buNone/>
              <a:tabLst>
                <a:tab pos="228600" algn="l"/>
              </a:tabLst>
            </a:pPr>
            <a:r>
              <a:rPr lang="en-US" sz="1400" i="1" smtClean="0">
                <a:solidFill>
                  <a:srgbClr val="000000"/>
                </a:solidFill>
                <a:latin typeface="Arial" charset="0"/>
                <a:ea typeface="ＭＳ Ｐゴシック" charset="0"/>
                <a:cs typeface="Arial" charset="0"/>
              </a:rPr>
              <a:t>Treatment for 6 cycles</a:t>
            </a:r>
          </a:p>
        </p:txBody>
      </p:sp>
      <p:sp>
        <p:nvSpPr>
          <p:cNvPr id="189448" name="Line 7"/>
          <p:cNvSpPr>
            <a:spLocks noChangeShapeType="1"/>
          </p:cNvSpPr>
          <p:nvPr/>
        </p:nvSpPr>
        <p:spPr bwMode="auto">
          <a:xfrm>
            <a:off x="6804025" y="2935288"/>
            <a:ext cx="42227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89449" name="Line 8"/>
          <p:cNvSpPr>
            <a:spLocks noChangeShapeType="1"/>
          </p:cNvSpPr>
          <p:nvPr/>
        </p:nvSpPr>
        <p:spPr bwMode="auto">
          <a:xfrm>
            <a:off x="2435225" y="2982913"/>
            <a:ext cx="431800" cy="7826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89450" name="Line 9"/>
          <p:cNvSpPr>
            <a:spLocks noChangeShapeType="1"/>
          </p:cNvSpPr>
          <p:nvPr/>
        </p:nvSpPr>
        <p:spPr bwMode="auto">
          <a:xfrm flipV="1">
            <a:off x="2435225" y="1998663"/>
            <a:ext cx="504825" cy="863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89451" name="Text Box 2"/>
          <p:cNvSpPr txBox="1">
            <a:spLocks noChangeArrowheads="1"/>
          </p:cNvSpPr>
          <p:nvPr/>
        </p:nvSpPr>
        <p:spPr bwMode="auto">
          <a:xfrm>
            <a:off x="493713" y="4405313"/>
            <a:ext cx="81041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endParaRPr lang="es-ES" sz="1400" smtClean="0">
              <a:solidFill>
                <a:srgbClr val="000000"/>
              </a:solidFill>
              <a:cs typeface="Arial" charset="0"/>
            </a:endParaRPr>
          </a:p>
        </p:txBody>
      </p:sp>
      <p:sp>
        <p:nvSpPr>
          <p:cNvPr id="189452" name="Text Box 15"/>
          <p:cNvSpPr txBox="1">
            <a:spLocks noChangeArrowheads="1"/>
          </p:cNvSpPr>
          <p:nvPr/>
        </p:nvSpPr>
        <p:spPr bwMode="auto">
          <a:xfrm>
            <a:off x="284163" y="6448425"/>
            <a:ext cx="4745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400" smtClean="0">
                <a:solidFill>
                  <a:srgbClr val="000000"/>
                </a:solidFill>
              </a:rPr>
              <a:t>McGuire WP, et al. GOG111. N Engl J Med 1996; 334:1-6</a:t>
            </a:r>
          </a:p>
        </p:txBody>
      </p:sp>
      <p:graphicFrame>
        <p:nvGraphicFramePr>
          <p:cNvPr id="15" name="Table 9"/>
          <p:cNvGraphicFramePr>
            <a:graphicFrameLocks noGrp="1"/>
          </p:cNvGraphicFramePr>
          <p:nvPr/>
        </p:nvGraphicFramePr>
        <p:xfrm>
          <a:off x="384175" y="4186238"/>
          <a:ext cx="8462963" cy="1585032"/>
        </p:xfrm>
        <a:graphic>
          <a:graphicData uri="http://schemas.openxmlformats.org/drawingml/2006/table">
            <a:tbl>
              <a:tblPr/>
              <a:tblGrid>
                <a:gridCol w="2500313"/>
                <a:gridCol w="2351087"/>
                <a:gridCol w="2087563"/>
                <a:gridCol w="1524000"/>
              </a:tblGrid>
              <a:tr h="273050">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Outcome</a:t>
                      </a:r>
                      <a:endParaRPr kumimoji="0" lang="en-US" sz="1600" b="1" i="0" u="none" strike="noStrike" cap="none" normalizeH="0" baseline="0">
                        <a:ln>
                          <a:noFill/>
                        </a:ln>
                        <a:solidFill>
                          <a:srgbClr val="FFFFFF"/>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Cyclophosphamide + Cisplatin</a:t>
                      </a:r>
                      <a:endParaRPr kumimoji="0" lang="en-US" sz="1600" b="1" i="0" u="none" strike="noStrike" cap="none" normalizeH="0" baseline="0">
                        <a:ln>
                          <a:noFill/>
                        </a:ln>
                        <a:solidFill>
                          <a:srgbClr val="FFFFFF"/>
                        </a:solidFill>
                        <a:effectLst/>
                        <a:latin typeface="Arial" charset="0"/>
                        <a:ea typeface="ＭＳ Ｐゴシック" charset="0"/>
                        <a:cs typeface="ＭＳ Ｐゴシック"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Paclitaxel + Cisplatin</a:t>
                      </a:r>
                      <a:endParaRPr kumimoji="0" lang="en-US" sz="1600" b="1" i="0" u="none" strike="noStrike" cap="none" normalizeH="0" baseline="0">
                        <a:ln>
                          <a:noFill/>
                        </a:ln>
                        <a:solidFill>
                          <a:srgbClr val="FFFFFF"/>
                        </a:solidFill>
                        <a:effectLst/>
                        <a:latin typeface="Arial" charset="0"/>
                        <a:ea typeface="ＭＳ Ｐゴシック" charset="0"/>
                        <a:cs typeface="ＭＳ Ｐゴシック"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P</a:t>
                      </a:r>
                      <a:endParaRPr kumimoji="0" lang="en-US" sz="1600" b="1" i="0" u="none" strike="noStrike" cap="none" normalizeH="0" baseline="0">
                        <a:ln>
                          <a:noFill/>
                        </a:ln>
                        <a:solidFill>
                          <a:srgbClr val="FFFFFF"/>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r>
              <a:tr h="157163">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Median PFS (Mo)</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13</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18</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&lt;= 0.001</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r>
              <a:tr h="157163">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Median OS (Mo)</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24</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38</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&lt;= 0.001</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r>
              <a:tr h="157163">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RR (%)</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60</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73</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0.01</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r>
            </a:tbl>
          </a:graphicData>
        </a:graphic>
      </p:graphicFrame>
    </p:spTree>
    <p:extLst>
      <p:ext uri="{BB962C8B-B14F-4D97-AF65-F5344CB8AC3E}">
        <p14:creationId xmlns:p14="http://schemas.microsoft.com/office/powerpoint/2010/main" val="2768311394"/>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itle 16"/>
          <p:cNvSpPr>
            <a:spLocks noGrp="1"/>
          </p:cNvSpPr>
          <p:nvPr>
            <p:ph type="title"/>
          </p:nvPr>
        </p:nvSpPr>
        <p:spPr>
          <a:xfrm>
            <a:off x="1547813" y="9525"/>
            <a:ext cx="7473950" cy="755650"/>
          </a:xfrm>
        </p:spPr>
        <p:txBody>
          <a:bodyPr/>
          <a:lstStyle/>
          <a:p>
            <a:pPr eaLnBrk="1" hangingPunct="1"/>
            <a:r>
              <a:rPr lang="en-US" sz="2000">
                <a:latin typeface="Arial" charset="0"/>
                <a:cs typeface="ＭＳ Ｐゴシック" charset="0"/>
              </a:rPr>
              <a:t>OV10: Cisplatin + Ciclophosfamide vs Cisplatin + Paclitaxel in Advanced Ovarian Cancer</a:t>
            </a:r>
          </a:p>
        </p:txBody>
      </p:sp>
      <p:sp>
        <p:nvSpPr>
          <p:cNvPr id="191491" name="Content Placeholder 17"/>
          <p:cNvSpPr>
            <a:spLocks noGrp="1"/>
          </p:cNvSpPr>
          <p:nvPr>
            <p:ph idx="1"/>
          </p:nvPr>
        </p:nvSpPr>
        <p:spPr>
          <a:xfrm>
            <a:off x="4003675" y="1060450"/>
            <a:ext cx="4946650" cy="1128713"/>
          </a:xfrm>
        </p:spPr>
        <p:txBody>
          <a:bodyPr/>
          <a:lstStyle/>
          <a:p>
            <a:pPr eaLnBrk="1" hangingPunct="1">
              <a:buClr>
                <a:srgbClr val="8B3D9A"/>
              </a:buClr>
            </a:pPr>
            <a:r>
              <a:rPr lang="en-US" sz="1600">
                <a:latin typeface="Arial" charset="0"/>
                <a:cs typeface="ＭＳ Ｐゴシック" charset="0"/>
              </a:rPr>
              <a:t>Primary outcome: PFS</a:t>
            </a:r>
          </a:p>
          <a:p>
            <a:pPr eaLnBrk="1" hangingPunct="1">
              <a:buClr>
                <a:srgbClr val="8B3D9A"/>
              </a:buClr>
            </a:pPr>
            <a:r>
              <a:rPr lang="en-US" sz="1600">
                <a:latin typeface="Arial" charset="0"/>
                <a:cs typeface="ＭＳ Ｐゴシック" charset="0"/>
              </a:rPr>
              <a:t>Secondary outcomes: RR / OS</a:t>
            </a:r>
          </a:p>
        </p:txBody>
      </p:sp>
      <p:sp>
        <p:nvSpPr>
          <p:cNvPr id="191492" name="Text Box 2"/>
          <p:cNvSpPr txBox="1">
            <a:spLocks noChangeArrowheads="1"/>
          </p:cNvSpPr>
          <p:nvPr/>
        </p:nvSpPr>
        <p:spPr bwMode="auto">
          <a:xfrm>
            <a:off x="395288" y="2546350"/>
            <a:ext cx="2047875" cy="738188"/>
          </a:xfrm>
          <a:prstGeom prst="rect">
            <a:avLst/>
          </a:prstGeom>
          <a:noFill/>
          <a:ln w="5715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400" smtClean="0">
                <a:solidFill>
                  <a:srgbClr val="000000"/>
                </a:solidFill>
                <a:cs typeface="Arial" charset="0"/>
              </a:rPr>
              <a:t>Stage IIB-IV Ovarian Cancer</a:t>
            </a:r>
          </a:p>
          <a:p>
            <a:pPr algn="ctr" eaLnBrk="1" fontAlgn="base" hangingPunct="1">
              <a:spcBef>
                <a:spcPct val="0"/>
              </a:spcBef>
              <a:spcAft>
                <a:spcPct val="0"/>
              </a:spcAft>
            </a:pPr>
            <a:r>
              <a:rPr lang="en-GB" sz="1400" smtClean="0">
                <a:solidFill>
                  <a:srgbClr val="000000"/>
                </a:solidFill>
                <a:cs typeface="Arial" charset="0"/>
              </a:rPr>
              <a:t>(N = 668)</a:t>
            </a:r>
            <a:endParaRPr lang="en-US" sz="1400" smtClean="0">
              <a:solidFill>
                <a:srgbClr val="000000"/>
              </a:solidFill>
              <a:cs typeface="Arial" charset="0"/>
            </a:endParaRPr>
          </a:p>
        </p:txBody>
      </p:sp>
      <p:sp>
        <p:nvSpPr>
          <p:cNvPr id="191493" name="Rectangle 3"/>
          <p:cNvSpPr>
            <a:spLocks noChangeArrowheads="1"/>
          </p:cNvSpPr>
          <p:nvPr/>
        </p:nvSpPr>
        <p:spPr bwMode="auto">
          <a:xfrm>
            <a:off x="3011488" y="1773238"/>
            <a:ext cx="3983037" cy="1082675"/>
          </a:xfrm>
          <a:prstGeom prst="rect">
            <a:avLst/>
          </a:prstGeom>
          <a:solidFill>
            <a:schemeClr val="accent2"/>
          </a:solidFill>
          <a:ln w="38100">
            <a:solidFill>
              <a:srgbClr val="000000"/>
            </a:solidFill>
            <a:miter lim="800000"/>
            <a:headEnd/>
            <a:tailEnd/>
          </a:ln>
        </p:spPr>
        <p:txBody>
          <a:bodyPr wrap="none" anchor="ctr"/>
          <a:lstStyle/>
          <a:p>
            <a:pPr algn="ctr" defTabSz="457200" fontAlgn="base">
              <a:spcBef>
                <a:spcPct val="0"/>
              </a:spcBef>
              <a:spcAft>
                <a:spcPct val="0"/>
              </a:spcAft>
            </a:pPr>
            <a:r>
              <a:rPr lang="en-US" smtClean="0">
                <a:solidFill>
                  <a:srgbClr val="FFFFFF"/>
                </a:solidFill>
                <a:latin typeface="Arial" charset="0"/>
                <a:ea typeface="ＭＳ Ｐゴシック" charset="0"/>
                <a:cs typeface="Arial" charset="0"/>
              </a:rPr>
              <a:t>Cyclophosphamide 750 mg/m</a:t>
            </a:r>
            <a:r>
              <a:rPr lang="en-US" baseline="30000" smtClean="0">
                <a:solidFill>
                  <a:srgbClr val="FFFFFF"/>
                </a:solidFill>
                <a:latin typeface="Arial" charset="0"/>
                <a:ea typeface="ＭＳ Ｐゴシック" charset="0"/>
                <a:cs typeface="Arial" charset="0"/>
              </a:rPr>
              <a:t>2 </a:t>
            </a:r>
            <a:r>
              <a:rPr lang="en-US" smtClean="0">
                <a:solidFill>
                  <a:srgbClr val="FFFFFF"/>
                </a:solidFill>
                <a:latin typeface="Arial" charset="0"/>
                <a:ea typeface="ＭＳ Ｐゴシック" charset="0"/>
                <a:cs typeface="Arial" charset="0"/>
              </a:rPr>
              <a:t>q3w +</a:t>
            </a:r>
          </a:p>
          <a:p>
            <a:pPr algn="ctr" defTabSz="457200" fontAlgn="base">
              <a:spcBef>
                <a:spcPct val="0"/>
              </a:spcBef>
              <a:spcAft>
                <a:spcPct val="0"/>
              </a:spcAft>
            </a:pPr>
            <a:r>
              <a:rPr lang="en-US" smtClean="0">
                <a:solidFill>
                  <a:srgbClr val="FFFFFF"/>
                </a:solidFill>
                <a:latin typeface="Arial" charset="0"/>
                <a:ea typeface="ＭＳ Ｐゴシック" charset="0"/>
                <a:cs typeface="Arial" charset="0"/>
              </a:rPr>
              <a:t>Cisplatin 75 mg/m</a:t>
            </a:r>
            <a:r>
              <a:rPr lang="en-US" baseline="30000" smtClean="0">
                <a:solidFill>
                  <a:srgbClr val="FFFFFF"/>
                </a:solidFill>
                <a:latin typeface="Arial" charset="0"/>
                <a:ea typeface="ＭＳ Ｐゴシック" charset="0"/>
                <a:cs typeface="Arial" charset="0"/>
              </a:rPr>
              <a:t>2</a:t>
            </a:r>
            <a:r>
              <a:rPr lang="en-US" smtClean="0">
                <a:solidFill>
                  <a:srgbClr val="FFFFFF"/>
                </a:solidFill>
                <a:latin typeface="Arial" charset="0"/>
                <a:ea typeface="ＭＳ Ｐゴシック" charset="0"/>
                <a:cs typeface="Arial" charset="0"/>
              </a:rPr>
              <a:t> q3w</a:t>
            </a:r>
            <a:endParaRPr lang="en-US" baseline="30000" smtClean="0">
              <a:solidFill>
                <a:srgbClr val="FFFFFF"/>
              </a:solidFill>
              <a:latin typeface="Arial" charset="0"/>
              <a:ea typeface="ＭＳ Ｐゴシック" charset="0"/>
              <a:cs typeface="Arial" charset="0"/>
            </a:endParaRPr>
          </a:p>
        </p:txBody>
      </p:sp>
      <p:sp>
        <p:nvSpPr>
          <p:cNvPr id="101380" name="Rectangle 4"/>
          <p:cNvSpPr>
            <a:spLocks noChangeArrowheads="1"/>
          </p:cNvSpPr>
          <p:nvPr/>
        </p:nvSpPr>
        <p:spPr bwMode="auto">
          <a:xfrm>
            <a:off x="3011488" y="3016250"/>
            <a:ext cx="3983037" cy="1106488"/>
          </a:xfrm>
          <a:prstGeom prst="rect">
            <a:avLst/>
          </a:prstGeom>
          <a:solidFill>
            <a:schemeClr val="accent3"/>
          </a:solidFill>
          <a:ln w="31750" cmpd="sng">
            <a:solidFill>
              <a:schemeClr val="tx1"/>
            </a:solidFill>
            <a:miter lim="800000"/>
            <a:headEnd/>
            <a:tailEnd/>
          </a:ln>
        </p:spPr>
        <p:txBody>
          <a:bodyPr wrap="none" anchor="ctr"/>
          <a:lstStyle/>
          <a:p>
            <a:pPr algn="ctr" defTabSz="457200" fontAlgn="base">
              <a:spcBef>
                <a:spcPct val="0"/>
              </a:spcBef>
              <a:spcAft>
                <a:spcPct val="0"/>
              </a:spcAft>
            </a:pPr>
            <a:r>
              <a:rPr lang="en-US" sz="1600" smtClean="0">
                <a:solidFill>
                  <a:srgbClr val="141415"/>
                </a:solidFill>
                <a:latin typeface="Arial" charset="0"/>
                <a:ea typeface="ＭＳ Ｐゴシック" charset="0"/>
                <a:cs typeface="Arial" charset="0"/>
              </a:rPr>
              <a:t>Cisplatino 75 mg/m</a:t>
            </a:r>
            <a:r>
              <a:rPr lang="en-US" sz="1600" baseline="30000" smtClean="0">
                <a:solidFill>
                  <a:srgbClr val="141415"/>
                </a:solidFill>
                <a:latin typeface="Arial" charset="0"/>
                <a:ea typeface="ＭＳ Ｐゴシック" charset="0"/>
                <a:cs typeface="Arial" charset="0"/>
              </a:rPr>
              <a:t>2 </a:t>
            </a:r>
            <a:r>
              <a:rPr lang="en-US" sz="1600" smtClean="0">
                <a:solidFill>
                  <a:srgbClr val="141415"/>
                </a:solidFill>
                <a:latin typeface="Arial" charset="0"/>
                <a:ea typeface="ＭＳ Ｐゴシック" charset="0"/>
                <a:cs typeface="Arial" charset="0"/>
              </a:rPr>
              <a:t>q3w +</a:t>
            </a:r>
          </a:p>
          <a:p>
            <a:pPr algn="ctr" defTabSz="457200" fontAlgn="base">
              <a:spcBef>
                <a:spcPct val="0"/>
              </a:spcBef>
              <a:spcAft>
                <a:spcPct val="0"/>
              </a:spcAft>
            </a:pPr>
            <a:r>
              <a:rPr lang="en-US" sz="1600" smtClean="0">
                <a:solidFill>
                  <a:srgbClr val="141415"/>
                </a:solidFill>
                <a:latin typeface="Arial" charset="0"/>
                <a:ea typeface="ＭＳ Ｐゴシック" charset="0"/>
                <a:cs typeface="Arial" charset="0"/>
              </a:rPr>
              <a:t>Paclitaxel 175 mg/m</a:t>
            </a:r>
            <a:r>
              <a:rPr lang="en-US" sz="1600" baseline="30000" smtClean="0">
                <a:solidFill>
                  <a:srgbClr val="141415"/>
                </a:solidFill>
                <a:latin typeface="Arial" charset="0"/>
                <a:ea typeface="ＭＳ Ｐゴシック" charset="0"/>
                <a:cs typeface="Arial" charset="0"/>
              </a:rPr>
              <a:t>2</a:t>
            </a:r>
            <a:r>
              <a:rPr lang="en-US" sz="1600" smtClean="0">
                <a:solidFill>
                  <a:srgbClr val="141415"/>
                </a:solidFill>
                <a:latin typeface="Arial" charset="0"/>
                <a:ea typeface="ＭＳ Ｐゴシック" charset="0"/>
                <a:cs typeface="Arial" charset="0"/>
              </a:rPr>
              <a:t>  3-hr infusion q3w</a:t>
            </a:r>
            <a:endParaRPr lang="en-US" sz="1600" baseline="30000" smtClean="0">
              <a:solidFill>
                <a:srgbClr val="141415"/>
              </a:solidFill>
              <a:latin typeface="Arial" charset="0"/>
              <a:ea typeface="ＭＳ Ｐゴシック" charset="0"/>
              <a:cs typeface="Arial" charset="0"/>
            </a:endParaRPr>
          </a:p>
        </p:txBody>
      </p:sp>
      <p:sp>
        <p:nvSpPr>
          <p:cNvPr id="191495" name="Rectangle 6"/>
          <p:cNvSpPr>
            <a:spLocks noChangeArrowheads="1"/>
          </p:cNvSpPr>
          <p:nvPr/>
        </p:nvSpPr>
        <p:spPr bwMode="auto">
          <a:xfrm>
            <a:off x="7194550" y="2789238"/>
            <a:ext cx="1949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defTabSz="457200" fontAlgn="base">
              <a:spcBef>
                <a:spcPct val="0"/>
              </a:spcBef>
              <a:spcAft>
                <a:spcPct val="0"/>
              </a:spcAft>
              <a:buClr>
                <a:srgbClr val="600030"/>
              </a:buClr>
              <a:buFont typeface="Wingdings" charset="0"/>
              <a:buNone/>
              <a:tabLst>
                <a:tab pos="228600" algn="l"/>
              </a:tabLst>
            </a:pPr>
            <a:r>
              <a:rPr lang="en-US" sz="1400" i="1" smtClean="0">
                <a:solidFill>
                  <a:srgbClr val="000000"/>
                </a:solidFill>
                <a:latin typeface="Arial" charset="0"/>
                <a:ea typeface="ＭＳ Ｐゴシック" charset="0"/>
                <a:cs typeface="Arial" charset="0"/>
              </a:rPr>
              <a:t>Treatment for 6 cycles</a:t>
            </a:r>
          </a:p>
        </p:txBody>
      </p:sp>
      <p:sp>
        <p:nvSpPr>
          <p:cNvPr id="191496" name="Line 7"/>
          <p:cNvSpPr>
            <a:spLocks noChangeShapeType="1"/>
          </p:cNvSpPr>
          <p:nvPr/>
        </p:nvSpPr>
        <p:spPr bwMode="auto">
          <a:xfrm>
            <a:off x="6804025" y="2935288"/>
            <a:ext cx="42227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91497" name="Line 8"/>
          <p:cNvSpPr>
            <a:spLocks noChangeShapeType="1"/>
          </p:cNvSpPr>
          <p:nvPr/>
        </p:nvSpPr>
        <p:spPr bwMode="auto">
          <a:xfrm>
            <a:off x="2435225" y="2982913"/>
            <a:ext cx="431800" cy="7826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91498" name="Line 9"/>
          <p:cNvSpPr>
            <a:spLocks noChangeShapeType="1"/>
          </p:cNvSpPr>
          <p:nvPr/>
        </p:nvSpPr>
        <p:spPr bwMode="auto">
          <a:xfrm flipV="1">
            <a:off x="2435225" y="1998663"/>
            <a:ext cx="504825" cy="863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91499" name="Text Box 2"/>
          <p:cNvSpPr txBox="1">
            <a:spLocks noChangeArrowheads="1"/>
          </p:cNvSpPr>
          <p:nvPr/>
        </p:nvSpPr>
        <p:spPr bwMode="auto">
          <a:xfrm>
            <a:off x="493713" y="4405313"/>
            <a:ext cx="81041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endParaRPr lang="es-ES" sz="1400" smtClean="0">
              <a:solidFill>
                <a:srgbClr val="000000"/>
              </a:solidFill>
              <a:cs typeface="Arial" charset="0"/>
            </a:endParaRPr>
          </a:p>
        </p:txBody>
      </p:sp>
      <p:graphicFrame>
        <p:nvGraphicFramePr>
          <p:cNvPr id="15" name="Table 9"/>
          <p:cNvGraphicFramePr>
            <a:graphicFrameLocks noGrp="1"/>
          </p:cNvGraphicFramePr>
          <p:nvPr/>
        </p:nvGraphicFramePr>
        <p:xfrm>
          <a:off x="384175" y="4186238"/>
          <a:ext cx="8462963" cy="1585032"/>
        </p:xfrm>
        <a:graphic>
          <a:graphicData uri="http://schemas.openxmlformats.org/drawingml/2006/table">
            <a:tbl>
              <a:tblPr/>
              <a:tblGrid>
                <a:gridCol w="2500313"/>
                <a:gridCol w="2351087"/>
                <a:gridCol w="2087563"/>
                <a:gridCol w="1524000"/>
              </a:tblGrid>
              <a:tr h="273050">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Outcome</a:t>
                      </a:r>
                      <a:endParaRPr kumimoji="0" lang="en-US" sz="1600" b="1" i="0" u="none" strike="noStrike" cap="none" normalizeH="0" baseline="0">
                        <a:ln>
                          <a:noFill/>
                        </a:ln>
                        <a:solidFill>
                          <a:srgbClr val="FFFFFF"/>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Cyclophosphamide + Cisplatin</a:t>
                      </a:r>
                      <a:endParaRPr kumimoji="0" lang="en-US" sz="1600" b="1" i="0" u="none" strike="noStrike" cap="none" normalizeH="0" baseline="0">
                        <a:ln>
                          <a:noFill/>
                        </a:ln>
                        <a:solidFill>
                          <a:srgbClr val="FFFFFF"/>
                        </a:solidFill>
                        <a:effectLst/>
                        <a:latin typeface="Arial" charset="0"/>
                        <a:ea typeface="ＭＳ Ｐゴシック" charset="0"/>
                        <a:cs typeface="ＭＳ Ｐゴシック"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Paclitaxel + Cisplatin</a:t>
                      </a:r>
                      <a:endParaRPr kumimoji="0" lang="en-US" sz="1600" b="1" i="0" u="none" strike="noStrike" cap="none" normalizeH="0" baseline="0">
                        <a:ln>
                          <a:noFill/>
                        </a:ln>
                        <a:solidFill>
                          <a:srgbClr val="FFFFFF"/>
                        </a:solidFill>
                        <a:effectLst/>
                        <a:latin typeface="Arial" charset="0"/>
                        <a:ea typeface="ＭＳ Ｐゴシック" charset="0"/>
                        <a:cs typeface="ＭＳ Ｐゴシック"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P</a:t>
                      </a:r>
                      <a:endParaRPr kumimoji="0" lang="en-US" sz="1600" b="1" i="0" u="none" strike="noStrike" cap="none" normalizeH="0" baseline="0">
                        <a:ln>
                          <a:noFill/>
                        </a:ln>
                        <a:solidFill>
                          <a:srgbClr val="FFFFFF"/>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r>
              <a:tr h="157163">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Median PFS (Mo)</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12</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15</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&lt;= 0.005</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r>
              <a:tr h="157163">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Median OS (Mo)</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25</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35</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&lt;= 0.0016</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r>
              <a:tr h="157163">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RR (%)</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27</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40</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1600" b="0" i="0" u="none" strike="noStrike" cap="none" normalizeH="0" baseline="0">
                          <a:ln>
                            <a:noFill/>
                          </a:ln>
                          <a:solidFill>
                            <a:srgbClr val="000000"/>
                          </a:solidFill>
                          <a:effectLst/>
                          <a:latin typeface="Arial" charset="0"/>
                          <a:ea typeface="ＭＳ Ｐゴシック" charset="0"/>
                          <a:cs typeface="Arial Unicode MS" charset="0"/>
                        </a:rPr>
                        <a:t>0.01</a:t>
                      </a:r>
                      <a:endParaRPr kumimoji="0" lang="en-US" sz="1600" b="0" i="0" u="none" strike="noStrike" cap="none" normalizeH="0" baseline="0">
                        <a:ln>
                          <a:noFill/>
                        </a:ln>
                        <a:solidFill>
                          <a:srgbClr val="141415"/>
                        </a:solidFill>
                        <a:effectLst/>
                        <a:latin typeface="Arial" charset="0"/>
                        <a:ea typeface="ＭＳ Ｐゴシック" charset="0"/>
                        <a:cs typeface="Times New Roman" charset="0"/>
                      </a:endParaRPr>
                    </a:p>
                  </a:txBody>
                  <a:tcPr marT="45729" marB="45729" horzOverflow="overflow">
                    <a:lnL w="12700" cap="flat" cmpd="sng" algn="ctr">
                      <a:solidFill>
                        <a:srgbClr val="007078"/>
                      </a:solidFill>
                      <a:prstDash val="solid"/>
                      <a:round/>
                      <a:headEnd type="none" w="med" len="med"/>
                      <a:tailEnd type="none" w="med" len="med"/>
                    </a:lnL>
                    <a:lnR w="12700" cap="flat" cmpd="sng" algn="ctr">
                      <a:solidFill>
                        <a:srgbClr val="007078"/>
                      </a:solidFill>
                      <a:prstDash val="solid"/>
                      <a:round/>
                      <a:headEnd type="none" w="med" len="med"/>
                      <a:tailEnd type="none" w="med" len="med"/>
                    </a:lnR>
                    <a:lnT w="12700" cap="flat" cmpd="sng" algn="ctr">
                      <a:solidFill>
                        <a:srgbClr val="007078"/>
                      </a:solidFill>
                      <a:prstDash val="solid"/>
                      <a:round/>
                      <a:headEnd type="none" w="med" len="med"/>
                      <a:tailEnd type="none" w="med" len="med"/>
                    </a:lnT>
                    <a:lnB w="12700" cap="flat" cmpd="sng" algn="ctr">
                      <a:solidFill>
                        <a:srgbClr val="007078"/>
                      </a:solidFill>
                      <a:prstDash val="solid"/>
                      <a:round/>
                      <a:headEnd type="none" w="med" len="med"/>
                      <a:tailEnd type="none" w="med" len="med"/>
                    </a:lnB>
                    <a:lnTlToBr>
                      <a:noFill/>
                    </a:lnTlToBr>
                    <a:lnBlToTr>
                      <a:noFill/>
                    </a:lnBlToTr>
                    <a:solidFill>
                      <a:srgbClr val="E7EBEC"/>
                    </a:solidFill>
                  </a:tcPr>
                </a:tc>
              </a:tr>
            </a:tbl>
          </a:graphicData>
        </a:graphic>
      </p:graphicFrame>
      <p:sp>
        <p:nvSpPr>
          <p:cNvPr id="191527" name="Text Box 15"/>
          <p:cNvSpPr txBox="1">
            <a:spLocks noChangeArrowheads="1"/>
          </p:cNvSpPr>
          <p:nvPr/>
        </p:nvSpPr>
        <p:spPr bwMode="auto">
          <a:xfrm>
            <a:off x="128588" y="6407150"/>
            <a:ext cx="84851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 sz="1400" smtClean="0">
                <a:solidFill>
                  <a:srgbClr val="000000"/>
                </a:solidFill>
              </a:rPr>
              <a:t>Piccart MJ, et al. </a:t>
            </a:r>
            <a:r>
              <a:rPr lang="es-ES" sz="1400" b="1" smtClean="0">
                <a:solidFill>
                  <a:srgbClr val="000000"/>
                </a:solidFill>
              </a:rPr>
              <a:t>OV10</a:t>
            </a:r>
            <a:r>
              <a:rPr lang="es-ES" sz="1400" smtClean="0">
                <a:solidFill>
                  <a:srgbClr val="000000"/>
                </a:solidFill>
              </a:rPr>
              <a:t>. </a:t>
            </a:r>
            <a:r>
              <a:rPr lang="es-ES" sz="1400" i="1" smtClean="0">
                <a:solidFill>
                  <a:srgbClr val="000000"/>
                </a:solidFill>
              </a:rPr>
              <a:t>J. Natl Cancer Inst.</a:t>
            </a:r>
            <a:r>
              <a:rPr lang="es-ES" sz="1400" smtClean="0">
                <a:solidFill>
                  <a:srgbClr val="000000"/>
                </a:solidFill>
              </a:rPr>
              <a:t>92,699–708 (2000).</a:t>
            </a:r>
            <a:endParaRPr lang="en-US" sz="1400" smtClean="0">
              <a:solidFill>
                <a:srgbClr val="000000"/>
              </a:solidFill>
            </a:endParaRPr>
          </a:p>
        </p:txBody>
      </p:sp>
    </p:spTree>
    <p:extLst>
      <p:ext uri="{BB962C8B-B14F-4D97-AF65-F5344CB8AC3E}">
        <p14:creationId xmlns:p14="http://schemas.microsoft.com/office/powerpoint/2010/main" val="534106309"/>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Rectangle 2"/>
          <p:cNvSpPr>
            <a:spLocks noGrp="1" noChangeArrowheads="1"/>
          </p:cNvSpPr>
          <p:nvPr>
            <p:ph type="title"/>
          </p:nvPr>
        </p:nvSpPr>
        <p:spPr/>
        <p:txBody>
          <a:bodyPr/>
          <a:lstStyle/>
          <a:p>
            <a:pPr eaLnBrk="1" hangingPunct="1"/>
            <a:r>
              <a:rPr lang="en-GB" sz="2400">
                <a:latin typeface="Arial" charset="0"/>
                <a:cs typeface="Arial" charset="0"/>
              </a:rPr>
              <a:t>Gynecologic Cancer Intergroup suggests that carboplatin/paclitaxel should be used first line</a:t>
            </a:r>
          </a:p>
        </p:txBody>
      </p:sp>
      <p:sp>
        <p:nvSpPr>
          <p:cNvPr id="199684" name="Rectangle 5"/>
          <p:cNvSpPr>
            <a:spLocks noChangeArrowheads="1"/>
          </p:cNvSpPr>
          <p:nvPr/>
        </p:nvSpPr>
        <p:spPr bwMode="auto">
          <a:xfrm>
            <a:off x="242888" y="1069975"/>
            <a:ext cx="8642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57200" fontAlgn="base">
              <a:spcBef>
                <a:spcPct val="50000"/>
              </a:spcBef>
              <a:spcAft>
                <a:spcPct val="0"/>
              </a:spcAft>
            </a:pPr>
            <a:r>
              <a:rPr lang="en-GB" b="1" i="1" smtClean="0">
                <a:solidFill>
                  <a:srgbClr val="000000"/>
                </a:solidFill>
                <a:latin typeface="Arial" charset="0"/>
                <a:ea typeface="ＭＳ Ｐゴシック" charset="0"/>
                <a:cs typeface="Arial Unicode MS" charset="0"/>
              </a:rPr>
              <a:t>Carboplatin/paclitaxel has similar efficacy to cisplatin/paclitaxel, </a:t>
            </a:r>
            <a:br>
              <a:rPr lang="en-GB" b="1" i="1" smtClean="0">
                <a:solidFill>
                  <a:srgbClr val="000000"/>
                </a:solidFill>
                <a:latin typeface="Arial" charset="0"/>
                <a:ea typeface="ＭＳ Ｐゴシック" charset="0"/>
                <a:cs typeface="Arial Unicode MS" charset="0"/>
              </a:rPr>
            </a:br>
            <a:r>
              <a:rPr lang="en-GB" b="1" i="1" smtClean="0">
                <a:solidFill>
                  <a:srgbClr val="000000"/>
                </a:solidFill>
                <a:latin typeface="Arial" charset="0"/>
                <a:ea typeface="ＭＳ Ｐゴシック" charset="0"/>
                <a:cs typeface="Arial Unicode MS" charset="0"/>
              </a:rPr>
              <a:t>but less toxicity</a:t>
            </a:r>
          </a:p>
        </p:txBody>
      </p:sp>
      <p:sp>
        <p:nvSpPr>
          <p:cNvPr id="199685" name="Text Box 6"/>
          <p:cNvSpPr txBox="1">
            <a:spLocks noChangeArrowheads="1"/>
          </p:cNvSpPr>
          <p:nvPr/>
        </p:nvSpPr>
        <p:spPr bwMode="auto">
          <a:xfrm>
            <a:off x="147638" y="6334125"/>
            <a:ext cx="6842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20000"/>
              </a:spcBef>
              <a:spcAft>
                <a:spcPct val="0"/>
              </a:spcAft>
            </a:pPr>
            <a:r>
              <a:rPr lang="en-GB" sz="1000" smtClean="0">
                <a:solidFill>
                  <a:srgbClr val="000000"/>
                </a:solidFill>
                <a:cs typeface="Arial Unicode MS" charset="0"/>
              </a:rPr>
              <a:t>Cis/pac = cisplatin + paclitaxel; carbo/pac = carboplatin + paclitaxel</a:t>
            </a:r>
            <a:br>
              <a:rPr lang="en-GB" sz="1000" smtClean="0">
                <a:solidFill>
                  <a:srgbClr val="000000"/>
                </a:solidFill>
                <a:cs typeface="Arial Unicode MS" charset="0"/>
              </a:rPr>
            </a:br>
            <a:r>
              <a:rPr lang="en-GB" sz="1000" smtClean="0">
                <a:solidFill>
                  <a:srgbClr val="000000"/>
                </a:solidFill>
                <a:cs typeface="Arial Unicode MS" charset="0"/>
              </a:rPr>
              <a:t>Ozols, et al. JCO 2003</a:t>
            </a:r>
          </a:p>
        </p:txBody>
      </p:sp>
      <p:graphicFrame>
        <p:nvGraphicFramePr>
          <p:cNvPr id="199682" name="Object 8"/>
          <p:cNvGraphicFramePr>
            <a:graphicFrameLocks/>
          </p:cNvGraphicFramePr>
          <p:nvPr/>
        </p:nvGraphicFramePr>
        <p:xfrm>
          <a:off x="873125" y="2001838"/>
          <a:ext cx="3770313" cy="3379787"/>
        </p:xfrm>
        <a:graphic>
          <a:graphicData uri="http://schemas.openxmlformats.org/presentationml/2006/ole">
            <mc:AlternateContent xmlns:mc="http://schemas.openxmlformats.org/markup-compatibility/2006">
              <mc:Choice xmlns:v="urn:schemas-microsoft-com:vml" Requires="v">
                <p:oleObj spid="_x0000_s324612" name="CorelDRAW" r:id="rId4" imgW="3784600" imgH="3378200" progId="">
                  <p:embed/>
                </p:oleObj>
              </mc:Choice>
              <mc:Fallback>
                <p:oleObj name="CorelDRAW" r:id="rId4" imgW="3784600" imgH="3378200" progI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125" y="2001838"/>
                        <a:ext cx="3770313" cy="337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99686" name="Text Box 9"/>
          <p:cNvSpPr txBox="1">
            <a:spLocks noChangeArrowheads="1"/>
          </p:cNvSpPr>
          <p:nvPr/>
        </p:nvSpPr>
        <p:spPr bwMode="auto">
          <a:xfrm>
            <a:off x="471488" y="1860550"/>
            <a:ext cx="466725"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166000"/>
              </a:spcAft>
            </a:pPr>
            <a:r>
              <a:rPr lang="en-GB" sz="1600" smtClean="0">
                <a:solidFill>
                  <a:srgbClr val="000000"/>
                </a:solidFill>
                <a:cs typeface="Arial Unicode MS" charset="0"/>
              </a:rPr>
              <a:t>1.0</a:t>
            </a:r>
          </a:p>
          <a:p>
            <a:pPr algn="r" eaLnBrk="1" fontAlgn="base" hangingPunct="1">
              <a:spcBef>
                <a:spcPct val="0"/>
              </a:spcBef>
              <a:spcAft>
                <a:spcPct val="166000"/>
              </a:spcAft>
            </a:pPr>
            <a:r>
              <a:rPr lang="en-GB" sz="1600" smtClean="0">
                <a:solidFill>
                  <a:srgbClr val="000000"/>
                </a:solidFill>
                <a:cs typeface="Arial Unicode MS" charset="0"/>
              </a:rPr>
              <a:t>0.8</a:t>
            </a:r>
          </a:p>
          <a:p>
            <a:pPr algn="r" eaLnBrk="1" fontAlgn="base" hangingPunct="1">
              <a:spcBef>
                <a:spcPct val="0"/>
              </a:spcBef>
              <a:spcAft>
                <a:spcPct val="166000"/>
              </a:spcAft>
            </a:pPr>
            <a:r>
              <a:rPr lang="en-GB" sz="1600" smtClean="0">
                <a:solidFill>
                  <a:srgbClr val="000000"/>
                </a:solidFill>
                <a:cs typeface="Arial Unicode MS" charset="0"/>
              </a:rPr>
              <a:t>0.6</a:t>
            </a:r>
          </a:p>
          <a:p>
            <a:pPr algn="r" eaLnBrk="1" fontAlgn="base" hangingPunct="1">
              <a:spcBef>
                <a:spcPct val="0"/>
              </a:spcBef>
              <a:spcAft>
                <a:spcPct val="166000"/>
              </a:spcAft>
            </a:pPr>
            <a:r>
              <a:rPr lang="en-GB" sz="1600" smtClean="0">
                <a:solidFill>
                  <a:srgbClr val="000000"/>
                </a:solidFill>
                <a:cs typeface="Arial Unicode MS" charset="0"/>
              </a:rPr>
              <a:t>0.4</a:t>
            </a:r>
          </a:p>
          <a:p>
            <a:pPr algn="r" eaLnBrk="1" fontAlgn="base" hangingPunct="1">
              <a:spcBef>
                <a:spcPct val="0"/>
              </a:spcBef>
              <a:spcAft>
                <a:spcPct val="166000"/>
              </a:spcAft>
            </a:pPr>
            <a:r>
              <a:rPr lang="en-GB" sz="1600" smtClean="0">
                <a:solidFill>
                  <a:srgbClr val="000000"/>
                </a:solidFill>
                <a:cs typeface="Arial Unicode MS" charset="0"/>
              </a:rPr>
              <a:t>0.2</a:t>
            </a:r>
          </a:p>
          <a:p>
            <a:pPr algn="r" eaLnBrk="1" fontAlgn="base" hangingPunct="1">
              <a:spcBef>
                <a:spcPct val="0"/>
              </a:spcBef>
              <a:spcAft>
                <a:spcPct val="166000"/>
              </a:spcAft>
            </a:pPr>
            <a:r>
              <a:rPr lang="en-GB" sz="1600" smtClean="0">
                <a:solidFill>
                  <a:srgbClr val="000000"/>
                </a:solidFill>
                <a:cs typeface="Arial Unicode MS" charset="0"/>
              </a:rPr>
              <a:t>0</a:t>
            </a:r>
          </a:p>
        </p:txBody>
      </p:sp>
      <p:sp>
        <p:nvSpPr>
          <p:cNvPr id="199687" name="Text Box 10"/>
          <p:cNvSpPr txBox="1">
            <a:spLocks noChangeArrowheads="1"/>
          </p:cNvSpPr>
          <p:nvPr/>
        </p:nvSpPr>
        <p:spPr bwMode="auto">
          <a:xfrm rot="-5400000">
            <a:off x="-657225" y="3476626"/>
            <a:ext cx="19780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600" smtClean="0">
                <a:solidFill>
                  <a:srgbClr val="000000"/>
                </a:solidFill>
                <a:cs typeface="Arial Unicode MS" charset="0"/>
              </a:rPr>
              <a:t>Proportion surviving</a:t>
            </a:r>
          </a:p>
        </p:txBody>
      </p:sp>
      <p:sp>
        <p:nvSpPr>
          <p:cNvPr id="199688" name="Text Box 11"/>
          <p:cNvSpPr txBox="1">
            <a:spLocks noChangeArrowheads="1"/>
          </p:cNvSpPr>
          <p:nvPr/>
        </p:nvSpPr>
        <p:spPr bwMode="auto">
          <a:xfrm>
            <a:off x="690563" y="5332413"/>
            <a:ext cx="4368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tabLst>
                <a:tab pos="187325" algn="ctr"/>
                <a:tab pos="900113" algn="ctr"/>
                <a:tab pos="1655763" algn="ctr"/>
                <a:tab pos="2382838" algn="ctr"/>
                <a:tab pos="3109913" algn="ctr"/>
                <a:tab pos="3830638" algn="ctr"/>
              </a:tabLst>
              <a:defRPr sz="2200">
                <a:solidFill>
                  <a:schemeClr val="tx1"/>
                </a:solidFill>
                <a:latin typeface="Arial" charset="0"/>
                <a:ea typeface="ＭＳ Ｐゴシック" charset="0"/>
                <a:cs typeface="ＭＳ Ｐゴシック" charset="0"/>
              </a:defRPr>
            </a:lvl1pPr>
            <a:lvl2pPr marL="37931725" indent="-37474525" defTabSz="457200" eaLnBrk="0" hangingPunct="0">
              <a:tabLst>
                <a:tab pos="187325" algn="ctr"/>
                <a:tab pos="900113" algn="ctr"/>
                <a:tab pos="1655763" algn="ctr"/>
                <a:tab pos="2382838" algn="ctr"/>
                <a:tab pos="3109913" algn="ctr"/>
                <a:tab pos="3830638" algn="ctr"/>
              </a:tabLst>
              <a:defRPr sz="2200">
                <a:solidFill>
                  <a:schemeClr val="tx1"/>
                </a:solidFill>
                <a:latin typeface="Arial" charset="0"/>
                <a:ea typeface="ＭＳ Ｐゴシック" charset="0"/>
              </a:defRPr>
            </a:lvl2pPr>
            <a:lvl3pPr eaLnBrk="0" hangingPunct="0">
              <a:tabLst>
                <a:tab pos="187325" algn="ctr"/>
                <a:tab pos="900113" algn="ctr"/>
                <a:tab pos="1655763" algn="ctr"/>
                <a:tab pos="2382838" algn="ctr"/>
                <a:tab pos="3109913" algn="ctr"/>
                <a:tab pos="3830638" algn="ctr"/>
              </a:tabLst>
              <a:defRPr sz="2200">
                <a:solidFill>
                  <a:schemeClr val="tx1"/>
                </a:solidFill>
                <a:latin typeface="Arial" charset="0"/>
                <a:ea typeface="ＭＳ Ｐゴシック" charset="0"/>
              </a:defRPr>
            </a:lvl3pPr>
            <a:lvl4pPr eaLnBrk="0" hangingPunct="0">
              <a:tabLst>
                <a:tab pos="187325" algn="ctr"/>
                <a:tab pos="900113" algn="ctr"/>
                <a:tab pos="1655763" algn="ctr"/>
                <a:tab pos="2382838" algn="ctr"/>
                <a:tab pos="3109913" algn="ctr"/>
                <a:tab pos="3830638" algn="ctr"/>
              </a:tabLst>
              <a:defRPr sz="2200">
                <a:solidFill>
                  <a:schemeClr val="tx1"/>
                </a:solidFill>
                <a:latin typeface="Arial" charset="0"/>
                <a:ea typeface="ＭＳ Ｐゴシック" charset="0"/>
              </a:defRPr>
            </a:lvl4pPr>
            <a:lvl5pPr eaLnBrk="0" hangingPunct="0">
              <a:tabLst>
                <a:tab pos="187325" algn="ctr"/>
                <a:tab pos="900113" algn="ctr"/>
                <a:tab pos="1655763" algn="ctr"/>
                <a:tab pos="2382838" algn="ctr"/>
                <a:tab pos="3109913" algn="ctr"/>
                <a:tab pos="3830638" algn="ctr"/>
              </a:tabLst>
              <a:defRPr sz="2200">
                <a:solidFill>
                  <a:schemeClr val="tx1"/>
                </a:solidFill>
                <a:latin typeface="Arial" charset="0"/>
                <a:ea typeface="ＭＳ Ｐゴシック" charset="0"/>
              </a:defRPr>
            </a:lvl5pPr>
            <a:lvl6pPr marL="457200" eaLnBrk="0" fontAlgn="base" hangingPunct="0">
              <a:spcBef>
                <a:spcPct val="0"/>
              </a:spcBef>
              <a:spcAft>
                <a:spcPct val="0"/>
              </a:spcAft>
              <a:tabLst>
                <a:tab pos="187325" algn="ctr"/>
                <a:tab pos="900113" algn="ctr"/>
                <a:tab pos="1655763" algn="ctr"/>
                <a:tab pos="2382838" algn="ctr"/>
                <a:tab pos="3109913" algn="ctr"/>
                <a:tab pos="3830638" algn="ctr"/>
              </a:tabLst>
              <a:defRPr sz="2200">
                <a:solidFill>
                  <a:schemeClr val="tx1"/>
                </a:solidFill>
                <a:latin typeface="Arial" charset="0"/>
                <a:ea typeface="ＭＳ Ｐゴシック" charset="0"/>
              </a:defRPr>
            </a:lvl6pPr>
            <a:lvl7pPr marL="914400" eaLnBrk="0" fontAlgn="base" hangingPunct="0">
              <a:spcBef>
                <a:spcPct val="0"/>
              </a:spcBef>
              <a:spcAft>
                <a:spcPct val="0"/>
              </a:spcAft>
              <a:tabLst>
                <a:tab pos="187325" algn="ctr"/>
                <a:tab pos="900113" algn="ctr"/>
                <a:tab pos="1655763" algn="ctr"/>
                <a:tab pos="2382838" algn="ctr"/>
                <a:tab pos="3109913" algn="ctr"/>
                <a:tab pos="3830638" algn="ctr"/>
              </a:tabLst>
              <a:defRPr sz="2200">
                <a:solidFill>
                  <a:schemeClr val="tx1"/>
                </a:solidFill>
                <a:latin typeface="Arial" charset="0"/>
                <a:ea typeface="ＭＳ Ｐゴシック" charset="0"/>
              </a:defRPr>
            </a:lvl7pPr>
            <a:lvl8pPr marL="1371600" eaLnBrk="0" fontAlgn="base" hangingPunct="0">
              <a:spcBef>
                <a:spcPct val="0"/>
              </a:spcBef>
              <a:spcAft>
                <a:spcPct val="0"/>
              </a:spcAft>
              <a:tabLst>
                <a:tab pos="187325" algn="ctr"/>
                <a:tab pos="900113" algn="ctr"/>
                <a:tab pos="1655763" algn="ctr"/>
                <a:tab pos="2382838" algn="ctr"/>
                <a:tab pos="3109913" algn="ctr"/>
                <a:tab pos="3830638" algn="ctr"/>
              </a:tabLst>
              <a:defRPr sz="2200">
                <a:solidFill>
                  <a:schemeClr val="tx1"/>
                </a:solidFill>
                <a:latin typeface="Arial" charset="0"/>
                <a:ea typeface="ＭＳ Ｐゴシック" charset="0"/>
              </a:defRPr>
            </a:lvl8pPr>
            <a:lvl9pPr marL="1828800" eaLnBrk="0" fontAlgn="base" hangingPunct="0">
              <a:spcBef>
                <a:spcPct val="0"/>
              </a:spcBef>
              <a:spcAft>
                <a:spcPct val="0"/>
              </a:spcAft>
              <a:tabLst>
                <a:tab pos="187325" algn="ctr"/>
                <a:tab pos="900113" algn="ctr"/>
                <a:tab pos="1655763" algn="ctr"/>
                <a:tab pos="2382838" algn="ctr"/>
                <a:tab pos="3109913" algn="ctr"/>
                <a:tab pos="3830638" algn="ctr"/>
              </a:tabLst>
              <a:defRPr sz="2200">
                <a:solidFill>
                  <a:schemeClr val="tx1"/>
                </a:solidFill>
                <a:latin typeface="Arial" charset="0"/>
                <a:ea typeface="ＭＳ Ｐゴシック" charset="0"/>
              </a:defRPr>
            </a:lvl9pPr>
          </a:lstStyle>
          <a:p>
            <a:pPr eaLnBrk="1" fontAlgn="base" hangingPunct="1">
              <a:spcBef>
                <a:spcPct val="0"/>
              </a:spcBef>
              <a:spcAft>
                <a:spcPct val="0"/>
              </a:spcAft>
            </a:pPr>
            <a:r>
              <a:rPr lang="en-GB" sz="1600" smtClean="0">
                <a:solidFill>
                  <a:srgbClr val="000000"/>
                </a:solidFill>
                <a:cs typeface="Arial Unicode MS" charset="0"/>
              </a:rPr>
              <a:t>	0	12	24	36	48	60</a:t>
            </a:r>
          </a:p>
        </p:txBody>
      </p:sp>
      <p:sp>
        <p:nvSpPr>
          <p:cNvPr id="199689" name="Text Box 12"/>
          <p:cNvSpPr txBox="1">
            <a:spLocks noChangeArrowheads="1"/>
          </p:cNvSpPr>
          <p:nvPr/>
        </p:nvSpPr>
        <p:spPr bwMode="auto">
          <a:xfrm>
            <a:off x="903288" y="5554663"/>
            <a:ext cx="38052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600" smtClean="0">
                <a:solidFill>
                  <a:srgbClr val="000000"/>
                </a:solidFill>
                <a:cs typeface="Arial Unicode MS" charset="0"/>
              </a:rPr>
              <a:t>Months on study</a:t>
            </a:r>
          </a:p>
        </p:txBody>
      </p:sp>
      <p:sp>
        <p:nvSpPr>
          <p:cNvPr id="199690" name="Text Box 13"/>
          <p:cNvSpPr txBox="1">
            <a:spLocks noChangeArrowheads="1"/>
          </p:cNvSpPr>
          <p:nvPr/>
        </p:nvSpPr>
        <p:spPr bwMode="auto">
          <a:xfrm>
            <a:off x="1366838" y="4298950"/>
            <a:ext cx="2122487"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b="1" smtClean="0">
                <a:solidFill>
                  <a:srgbClr val="000000"/>
                </a:solidFill>
                <a:cs typeface="Arial Unicode MS" charset="0"/>
              </a:rPr>
              <a:t>Treatment group</a:t>
            </a:r>
          </a:p>
          <a:p>
            <a:pPr eaLnBrk="1" fontAlgn="base" hangingPunct="1">
              <a:spcBef>
                <a:spcPct val="0"/>
              </a:spcBef>
              <a:spcAft>
                <a:spcPct val="0"/>
              </a:spcAft>
            </a:pPr>
            <a:r>
              <a:rPr lang="en-US" sz="1600" smtClean="0">
                <a:solidFill>
                  <a:srgbClr val="000000"/>
                </a:solidFill>
                <a:cs typeface="Arial Unicode MS" charset="0"/>
              </a:rPr>
              <a:t>Cisplatin/paclitaxel</a:t>
            </a:r>
          </a:p>
          <a:p>
            <a:pPr eaLnBrk="1" fontAlgn="base" hangingPunct="1">
              <a:spcBef>
                <a:spcPct val="0"/>
              </a:spcBef>
              <a:spcAft>
                <a:spcPct val="0"/>
              </a:spcAft>
            </a:pPr>
            <a:r>
              <a:rPr lang="en-US" sz="1600" smtClean="0">
                <a:solidFill>
                  <a:srgbClr val="000000"/>
                </a:solidFill>
                <a:cs typeface="Arial Unicode MS" charset="0"/>
              </a:rPr>
              <a:t>Carboplatin/paclitaxel</a:t>
            </a:r>
            <a:endParaRPr lang="en-GB" sz="1600" smtClean="0">
              <a:solidFill>
                <a:srgbClr val="000000"/>
              </a:solidFill>
              <a:cs typeface="Arial Unicode MS" charset="0"/>
            </a:endParaRPr>
          </a:p>
        </p:txBody>
      </p:sp>
      <p:sp>
        <p:nvSpPr>
          <p:cNvPr id="199691" name="Line 18"/>
          <p:cNvSpPr>
            <a:spLocks noChangeShapeType="1"/>
          </p:cNvSpPr>
          <p:nvPr/>
        </p:nvSpPr>
        <p:spPr bwMode="auto">
          <a:xfrm flipH="1">
            <a:off x="1128713" y="4718050"/>
            <a:ext cx="261937" cy="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99692" name="Line 19"/>
          <p:cNvSpPr>
            <a:spLocks noChangeShapeType="1"/>
          </p:cNvSpPr>
          <p:nvPr/>
        </p:nvSpPr>
        <p:spPr bwMode="auto">
          <a:xfrm flipH="1">
            <a:off x="1128713" y="4973638"/>
            <a:ext cx="261937" cy="0"/>
          </a:xfrm>
          <a:prstGeom prst="line">
            <a:avLst/>
          </a:prstGeom>
          <a:noFill/>
          <a:ln w="28575">
            <a:solidFill>
              <a:srgbClr val="FF66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graphicFrame>
        <p:nvGraphicFramePr>
          <p:cNvPr id="278541" name="Group 13"/>
          <p:cNvGraphicFramePr>
            <a:graphicFrameLocks noGrp="1"/>
          </p:cNvGraphicFramePr>
          <p:nvPr/>
        </p:nvGraphicFramePr>
        <p:xfrm>
          <a:off x="5003800" y="1762125"/>
          <a:ext cx="3889375" cy="3552828"/>
        </p:xfrm>
        <a:graphic>
          <a:graphicData uri="http://schemas.openxmlformats.org/drawingml/2006/table">
            <a:tbl>
              <a:tblPr/>
              <a:tblGrid>
                <a:gridCol w="1728788"/>
                <a:gridCol w="1152525"/>
                <a:gridCol w="1008062"/>
              </a:tblGrid>
              <a:tr h="630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a:ln>
                            <a:noFill/>
                          </a:ln>
                          <a:solidFill>
                            <a:schemeClr val="tx1"/>
                          </a:solidFill>
                          <a:effectLst/>
                          <a:latin typeface="Arial" charset="0"/>
                          <a:ea typeface="ＭＳ Ｐゴシック" charset="0"/>
                          <a:cs typeface="Arial Unicode MS" charset="0"/>
                        </a:rPr>
                        <a:t>Grade 3/4 adverse event (%)</a:t>
                      </a:r>
                    </a:p>
                  </a:txBody>
                  <a:tcPr marL="0" anchor="b" horzOverflow="overflow">
                    <a:lnL>
                      <a:noFill/>
                    </a:lnL>
                    <a:lnR>
                      <a:noFill/>
                    </a:lnR>
                    <a:lnT>
                      <a:noFill/>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a:ln>
                            <a:noFill/>
                          </a:ln>
                          <a:solidFill>
                            <a:schemeClr val="tx1"/>
                          </a:solidFill>
                          <a:effectLst/>
                          <a:latin typeface="Arial" charset="0"/>
                          <a:ea typeface="ＭＳ Ｐゴシック" charset="0"/>
                          <a:cs typeface="Arial Unicode MS" charset="0"/>
                        </a:rPr>
                        <a:t>Cis/pac (n=400)</a:t>
                      </a:r>
                    </a:p>
                  </a:txBody>
                  <a:tcPr marL="0" anchor="b" horzOverflow="overflow">
                    <a:lnL>
                      <a:noFill/>
                    </a:lnL>
                    <a:lnR>
                      <a:noFill/>
                    </a:lnR>
                    <a:lnT>
                      <a:noFill/>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1" i="0" u="none" strike="noStrike" cap="none" normalizeH="0" baseline="0">
                          <a:ln>
                            <a:noFill/>
                          </a:ln>
                          <a:solidFill>
                            <a:schemeClr val="tx1"/>
                          </a:solidFill>
                          <a:effectLst/>
                          <a:latin typeface="Arial" charset="0"/>
                          <a:ea typeface="ＭＳ Ｐゴシック" charset="0"/>
                          <a:cs typeface="Arial Unicode MS" charset="0"/>
                        </a:rPr>
                        <a:t>Carbo/pac (n=392)</a:t>
                      </a:r>
                    </a:p>
                  </a:txBody>
                  <a:tcPr marL="0" anchor="b" horzOverflow="overflow">
                    <a:lnL>
                      <a:noFill/>
                    </a:lnL>
                    <a:lnR>
                      <a:noFill/>
                    </a:lnR>
                    <a:lnT>
                      <a:noFill/>
                    </a:lnT>
                    <a:lnB w="28575" cap="flat" cmpd="sng" algn="ctr">
                      <a:solidFill>
                        <a:schemeClr val="folHlink"/>
                      </a:solidFill>
                      <a:prstDash val="solid"/>
                      <a:round/>
                      <a:headEnd type="none" w="med" len="med"/>
                      <a:tailEnd type="none" w="med" len="med"/>
                    </a:lnB>
                    <a:lnTlToBr>
                      <a:noFill/>
                    </a:lnTlToBr>
                    <a:lnBlToTr>
                      <a:noFill/>
                    </a:lnBlToTr>
                    <a:noFill/>
                  </a:tcPr>
                </a:tc>
              </a:tr>
              <a:tr h="3317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Leucopenia*</a:t>
                      </a:r>
                      <a:endParaRPr kumimoji="0" lang="en-GB" sz="1400" b="0" i="0" u="none" strike="noStrike" cap="none" normalizeH="0" baseline="40000">
                        <a:ln>
                          <a:noFill/>
                        </a:ln>
                        <a:solidFill>
                          <a:schemeClr val="tx1"/>
                        </a:solidFill>
                        <a:effectLst/>
                        <a:latin typeface="Arial" charset="0"/>
                        <a:ea typeface="ＭＳ Ｐゴシック" charset="0"/>
                        <a:cs typeface="Arial Unicode MS" charset="0"/>
                      </a:endParaRPr>
                    </a:p>
                  </a:txBody>
                  <a:tcPr marL="0" horzOverflow="overflow">
                    <a:lnL>
                      <a:noFill/>
                    </a:lnL>
                    <a:lnR>
                      <a:noFill/>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63.5</a:t>
                      </a:r>
                    </a:p>
                  </a:txBody>
                  <a:tcPr marL="0" horzOverflow="overflow">
                    <a:lnL>
                      <a:noFill/>
                    </a:lnL>
                    <a:lnR>
                      <a:noFill/>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58.7</a:t>
                      </a:r>
                    </a:p>
                  </a:txBody>
                  <a:tcPr marL="0" horzOverflow="overflow">
                    <a:lnL>
                      <a:noFill/>
                    </a:lnL>
                    <a:lnR>
                      <a:noFill/>
                    </a:lnR>
                    <a:lnT w="28575"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127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Thrombocytopenia*</a:t>
                      </a:r>
                      <a:endParaRPr kumimoji="0" lang="en-GB" sz="1400" b="0" i="0" u="none" strike="noStrike" cap="none" normalizeH="0" baseline="40000">
                        <a:ln>
                          <a:noFill/>
                        </a:ln>
                        <a:solidFill>
                          <a:schemeClr val="tx1"/>
                        </a:solidFill>
                        <a:effectLst/>
                        <a:latin typeface="Arial" charset="0"/>
                        <a:ea typeface="ＭＳ Ｐゴシック" charset="0"/>
                        <a:cs typeface="Arial Unicode MS" charset="0"/>
                      </a:endParaRP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5.0</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39.3</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127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Granulocytopenia</a:t>
                      </a:r>
                      <a:endParaRPr kumimoji="0" lang="en-GB" sz="1400" b="0" i="0" u="none" strike="noStrike" cap="none" normalizeH="0" baseline="40000">
                        <a:ln>
                          <a:noFill/>
                        </a:ln>
                        <a:solidFill>
                          <a:schemeClr val="tx1"/>
                        </a:solidFill>
                        <a:effectLst/>
                        <a:latin typeface="Arial" charset="0"/>
                        <a:ea typeface="ＭＳ Ｐゴシック" charset="0"/>
                        <a:cs typeface="Arial Unicode MS" charset="0"/>
                      </a:endParaRP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93.0</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89.5</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11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Gastrointestinal*</a:t>
                      </a:r>
                      <a:endParaRPr kumimoji="0" lang="en-GB" sz="1400" b="0" i="0" u="none" strike="noStrike" cap="none" normalizeH="0" baseline="30000">
                        <a:ln>
                          <a:noFill/>
                        </a:ln>
                        <a:solidFill>
                          <a:schemeClr val="tx1"/>
                        </a:solidFill>
                        <a:effectLst/>
                        <a:latin typeface="Arial" charset="0"/>
                        <a:ea typeface="ＭＳ Ｐゴシック" charset="0"/>
                        <a:cs typeface="Arial Unicode MS" charset="0"/>
                      </a:endParaRP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22.5</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10.0</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127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Neurologic</a:t>
                      </a:r>
                      <a:endParaRPr kumimoji="0" lang="en-GB" sz="1400" b="0" i="0" u="none" strike="noStrike" cap="none" normalizeH="0" baseline="40000">
                        <a:ln>
                          <a:noFill/>
                        </a:ln>
                        <a:solidFill>
                          <a:schemeClr val="tx1"/>
                        </a:solidFill>
                        <a:effectLst/>
                        <a:latin typeface="Arial" charset="0"/>
                        <a:ea typeface="ＭＳ Ｐゴシック" charset="0"/>
                        <a:cs typeface="Arial Unicode MS" charset="0"/>
                      </a:endParaRP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7.8</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6.9</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52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Alopecia</a:t>
                      </a:r>
                      <a:endParaRPr kumimoji="0" lang="en-GB" sz="1400" b="0" i="0" u="none" strike="noStrike" cap="none" normalizeH="0" baseline="30000">
                        <a:ln>
                          <a:noFill/>
                        </a:ln>
                        <a:solidFill>
                          <a:schemeClr val="tx1"/>
                        </a:solidFill>
                        <a:effectLst/>
                        <a:latin typeface="Arial" charset="0"/>
                        <a:ea typeface="ＭＳ Ｐゴシック" charset="0"/>
                        <a:cs typeface="Arial Unicode MS" charset="0"/>
                      </a:endParaRP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0</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0</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Metabolic*</a:t>
                      </a:r>
                      <a:endParaRPr kumimoji="0" lang="en-GB" sz="1400" b="0" i="0" u="none" strike="noStrike" cap="none" normalizeH="0" baseline="40000">
                        <a:ln>
                          <a:noFill/>
                        </a:ln>
                        <a:solidFill>
                          <a:schemeClr val="tx1"/>
                        </a:solidFill>
                        <a:effectLst/>
                        <a:latin typeface="Arial" charset="0"/>
                        <a:ea typeface="ＭＳ Ｐゴシック" charset="0"/>
                        <a:cs typeface="Arial Unicode MS" charset="0"/>
                      </a:endParaRP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7.8</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charset="0"/>
                        </a:rPr>
                        <a:t>2.3</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11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Genitourinary*</a:t>
                      </a:r>
                      <a:endParaRPr kumimoji="0" lang="en-GB" sz="1400" b="0" i="0" u="none" strike="noStrike" cap="none" normalizeH="0" baseline="40000">
                        <a:ln>
                          <a:noFill/>
                        </a:ln>
                        <a:solidFill>
                          <a:schemeClr val="tx1"/>
                        </a:solidFill>
                        <a:effectLst/>
                        <a:latin typeface="Arial" charset="0"/>
                        <a:ea typeface="ＭＳ Ｐゴシック" charset="0"/>
                        <a:cs typeface="Arial Unicode MS" charset="0"/>
                      </a:endParaRP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3.0</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0.8</a:t>
                      </a:r>
                    </a:p>
                  </a:txBody>
                  <a:tcPr marL="0" horzOverflow="overflow">
                    <a:lnL>
                      <a:noFill/>
                    </a:lnL>
                    <a:lnR>
                      <a:noFill/>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23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Pain*</a:t>
                      </a:r>
                      <a:r>
                        <a:rPr kumimoji="0" lang="en-GB" sz="1400" b="0" i="0" u="none" strike="noStrike" cap="none" normalizeH="0" baseline="30000">
                          <a:ln>
                            <a:noFill/>
                          </a:ln>
                          <a:solidFill>
                            <a:schemeClr val="tx1"/>
                          </a:solidFill>
                          <a:effectLst/>
                          <a:latin typeface="Arial" charset="0"/>
                          <a:ea typeface="ＭＳ Ｐゴシック" charset="0"/>
                          <a:cs typeface="Arial" charset="0"/>
                        </a:rPr>
                        <a:t>‡</a:t>
                      </a:r>
                    </a:p>
                  </a:txBody>
                  <a:tcPr marL="0" horzOverflow="overflow">
                    <a:lnL>
                      <a:noFill/>
                    </a:lnL>
                    <a:lnR>
                      <a:noFill/>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Unicode MS" charset="0"/>
                        </a:rPr>
                        <a:t>0.8</a:t>
                      </a:r>
                    </a:p>
                  </a:txBody>
                  <a:tcPr marL="0" horzOverflow="overflow">
                    <a:lnL>
                      <a:noFill/>
                    </a:lnL>
                    <a:lnR>
                      <a:noFill/>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ea typeface="ＭＳ Ｐゴシック" charset="0"/>
                          <a:cs typeface="Arial" charset="0"/>
                        </a:rPr>
                        <a:t>0.8</a:t>
                      </a:r>
                    </a:p>
                  </a:txBody>
                  <a:tcPr marL="0" horzOverflow="overflow">
                    <a:lnL>
                      <a:noFill/>
                    </a:lnL>
                    <a:lnR>
                      <a:noFill/>
                    </a:lnR>
                    <a:lnT w="12700" cap="flat" cmpd="sng" algn="ctr">
                      <a:solidFill>
                        <a:schemeClr val="folHlink"/>
                      </a:solidFill>
                      <a:prstDash val="solid"/>
                      <a:round/>
                      <a:headEnd type="none" w="med" len="med"/>
                      <a:tailEnd type="none" w="med" len="med"/>
                    </a:lnT>
                    <a:lnB w="28575" cap="flat" cmpd="sng" algn="ctr">
                      <a:solidFill>
                        <a:schemeClr val="folHlink"/>
                      </a:solidFill>
                      <a:prstDash val="solid"/>
                      <a:round/>
                      <a:headEnd type="none" w="med" len="med"/>
                      <a:tailEnd type="none" w="med" len="med"/>
                    </a:lnB>
                    <a:lnTlToBr>
                      <a:noFill/>
                    </a:lnTlToBr>
                    <a:lnBlToTr>
                      <a:noFill/>
                    </a:lnBlToTr>
                    <a:noFill/>
                  </a:tcPr>
                </a:tc>
              </a:tr>
            </a:tbl>
          </a:graphicData>
        </a:graphic>
      </p:graphicFrame>
      <p:sp>
        <p:nvSpPr>
          <p:cNvPr id="199734" name="Text Box 54"/>
          <p:cNvSpPr txBox="1">
            <a:spLocks noChangeArrowheads="1"/>
          </p:cNvSpPr>
          <p:nvPr/>
        </p:nvSpPr>
        <p:spPr bwMode="auto">
          <a:xfrm>
            <a:off x="4921250" y="5310188"/>
            <a:ext cx="396081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5000"/>
              </a:spcBef>
              <a:spcAft>
                <a:spcPct val="0"/>
              </a:spcAft>
            </a:pPr>
            <a:r>
              <a:rPr lang="en-GB" sz="1200" smtClean="0">
                <a:solidFill>
                  <a:srgbClr val="000000"/>
                </a:solidFill>
                <a:cs typeface="Arial Unicode MS" charset="0"/>
              </a:rPr>
              <a:t>*P&lt;0.05</a:t>
            </a:r>
          </a:p>
          <a:p>
            <a:pPr eaLnBrk="1" fontAlgn="base" hangingPunct="1">
              <a:spcBef>
                <a:spcPct val="5000"/>
              </a:spcBef>
              <a:spcAft>
                <a:spcPct val="0"/>
              </a:spcAft>
            </a:pPr>
            <a:r>
              <a:rPr lang="en-GB" sz="1200" baseline="30000" smtClean="0">
                <a:solidFill>
                  <a:srgbClr val="000000"/>
                </a:solidFill>
                <a:cs typeface="Arial" charset="0"/>
              </a:rPr>
              <a:t>‡</a:t>
            </a:r>
            <a:r>
              <a:rPr lang="en-GB" sz="1200" smtClean="0">
                <a:solidFill>
                  <a:srgbClr val="000000"/>
                </a:solidFill>
                <a:cs typeface="Arial" charset="0"/>
              </a:rPr>
              <a:t>Grade 1/2 pain: cis/pac 15.0%; carbo/pac 25.8%</a:t>
            </a:r>
          </a:p>
        </p:txBody>
      </p:sp>
    </p:spTree>
    <p:extLst>
      <p:ext uri="{BB962C8B-B14F-4D97-AF65-F5344CB8AC3E}">
        <p14:creationId xmlns:p14="http://schemas.microsoft.com/office/powerpoint/2010/main" val="300513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a:spLocks noChangeArrowheads="1"/>
          </p:cNvSpPr>
          <p:nvPr/>
        </p:nvSpPr>
        <p:spPr bwMode="auto">
          <a:xfrm>
            <a:off x="539750" y="1125538"/>
            <a:ext cx="3402013" cy="830262"/>
          </a:xfrm>
          <a:prstGeom prst="rect">
            <a:avLst/>
          </a:prstGeom>
          <a:gradFill rotWithShape="1">
            <a:gsLst>
              <a:gs pos="0">
                <a:srgbClr val="EDEDED"/>
              </a:gs>
              <a:gs pos="64999">
                <a:srgbClr val="D0D0D0"/>
              </a:gs>
              <a:gs pos="100000">
                <a:srgbClr val="BCBCBC"/>
              </a:gs>
            </a:gsLst>
            <a:lin ang="5400000" scaled="1"/>
          </a:gradFill>
          <a:ln w="9525">
            <a:solidFill>
              <a:srgbClr val="000000"/>
            </a:solidFill>
            <a:miter lim="800000"/>
            <a:headEnd/>
            <a:tailEnd/>
          </a:ln>
          <a:effectLst>
            <a:outerShdw dist="20000" dir="5400000" rotWithShape="0">
              <a:srgbClr val="808080">
                <a:alpha val="37999"/>
              </a:srgbClr>
            </a:outerShdw>
          </a:effectLst>
        </p:spPr>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_tradnl" sz="2400" smtClean="0">
                <a:solidFill>
                  <a:srgbClr val="000000"/>
                </a:solidFill>
                <a:latin typeface="Calibri" charset="0"/>
                <a:cs typeface="Arial Unicode MS" charset="0"/>
              </a:rPr>
              <a:t>Ovarian, Tubal, Peritoneal</a:t>
            </a:r>
          </a:p>
          <a:p>
            <a:pPr algn="ctr" eaLnBrk="1" fontAlgn="base" hangingPunct="1">
              <a:spcBef>
                <a:spcPct val="0"/>
              </a:spcBef>
              <a:spcAft>
                <a:spcPct val="0"/>
              </a:spcAft>
            </a:pPr>
            <a:r>
              <a:rPr lang="es-ES_tradnl" sz="2400" smtClean="0">
                <a:solidFill>
                  <a:srgbClr val="000000"/>
                </a:solidFill>
                <a:latin typeface="Calibri" charset="0"/>
                <a:cs typeface="Arial Unicode MS" charset="0"/>
              </a:rPr>
              <a:t>Stage IIIC-IV</a:t>
            </a:r>
          </a:p>
        </p:txBody>
      </p:sp>
      <p:sp>
        <p:nvSpPr>
          <p:cNvPr id="4" name="CuadroTexto 3"/>
          <p:cNvSpPr txBox="1">
            <a:spLocks noChangeArrowheads="1"/>
          </p:cNvSpPr>
          <p:nvPr/>
        </p:nvSpPr>
        <p:spPr bwMode="auto">
          <a:xfrm>
            <a:off x="1763713" y="2276475"/>
            <a:ext cx="969962" cy="369888"/>
          </a:xfrm>
          <a:prstGeom prst="rect">
            <a:avLst/>
          </a:prstGeom>
          <a:gradFill rotWithShape="1">
            <a:gsLst>
              <a:gs pos="0">
                <a:srgbClr val="EDEDED"/>
              </a:gs>
              <a:gs pos="64999">
                <a:srgbClr val="D0D0D0"/>
              </a:gs>
              <a:gs pos="100000">
                <a:srgbClr val="BCBCBC"/>
              </a:gs>
            </a:gsLst>
            <a:lin ang="5400000" scaled="1"/>
          </a:gradFill>
          <a:ln w="9525">
            <a:solidFill>
              <a:srgbClr val="000000"/>
            </a:solidFill>
            <a:miter lim="800000"/>
            <a:headEnd/>
            <a:tailEnd/>
          </a:ln>
          <a:effectLst>
            <a:outerShdw dist="20000" dir="5400000" rotWithShape="0">
              <a:srgbClr val="808080">
                <a:alpha val="37999"/>
              </a:srgbClr>
            </a:outerShdw>
          </a:effectLst>
        </p:spPr>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_tradnl" sz="1800" smtClean="0">
                <a:solidFill>
                  <a:srgbClr val="000000"/>
                </a:solidFill>
                <a:latin typeface="Calibri" charset="0"/>
                <a:cs typeface="Arial Unicode MS" charset="0"/>
              </a:rPr>
              <a:t>Random</a:t>
            </a:r>
          </a:p>
        </p:txBody>
      </p:sp>
      <p:sp>
        <p:nvSpPr>
          <p:cNvPr id="5" name="CuadroTexto 4"/>
          <p:cNvSpPr txBox="1">
            <a:spLocks noChangeArrowheads="1"/>
          </p:cNvSpPr>
          <p:nvPr/>
        </p:nvSpPr>
        <p:spPr bwMode="auto">
          <a:xfrm>
            <a:off x="395288" y="2997200"/>
            <a:ext cx="1658937" cy="1200150"/>
          </a:xfrm>
          <a:prstGeom prst="rect">
            <a:avLst/>
          </a:prstGeom>
          <a:gradFill rotWithShape="1">
            <a:gsLst>
              <a:gs pos="0">
                <a:srgbClr val="FFFFFF"/>
              </a:gs>
              <a:gs pos="64999">
                <a:srgbClr val="FFFFFF"/>
              </a:gs>
              <a:gs pos="100000">
                <a:srgbClr val="FFFFFF"/>
              </a:gs>
            </a:gsLst>
            <a:lin ang="5400000" scaled="1"/>
          </a:gradFill>
          <a:ln w="9525">
            <a:solidFill>
              <a:schemeClr val="tx1"/>
            </a:solidFill>
            <a:miter lim="800000"/>
            <a:headEnd/>
            <a:tailEnd/>
          </a:ln>
          <a:effectLst>
            <a:outerShdw dist="20000" dir="5400000" rotWithShape="0">
              <a:srgbClr val="808080">
                <a:alpha val="37999"/>
              </a:srgbClr>
            </a:outerShdw>
          </a:effec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_tradnl" sz="2400" smtClean="0">
                <a:solidFill>
                  <a:srgbClr val="000000"/>
                </a:solidFill>
                <a:latin typeface="Calibri" charset="0"/>
                <a:cs typeface="Arial Unicode MS" charset="0"/>
              </a:rPr>
              <a:t>Primary</a:t>
            </a:r>
          </a:p>
          <a:p>
            <a:pPr algn="ctr" eaLnBrk="1" fontAlgn="base" hangingPunct="1">
              <a:spcBef>
                <a:spcPct val="0"/>
              </a:spcBef>
              <a:spcAft>
                <a:spcPct val="0"/>
              </a:spcAft>
            </a:pPr>
            <a:r>
              <a:rPr lang="es-ES_tradnl" sz="2400" smtClean="0">
                <a:solidFill>
                  <a:srgbClr val="000000"/>
                </a:solidFill>
                <a:latin typeface="Calibri" charset="0"/>
                <a:cs typeface="Arial Unicode MS" charset="0"/>
              </a:rPr>
              <a:t>Debulking</a:t>
            </a:r>
          </a:p>
          <a:p>
            <a:pPr algn="ctr" eaLnBrk="1" fontAlgn="base" hangingPunct="1">
              <a:spcBef>
                <a:spcPct val="0"/>
              </a:spcBef>
              <a:spcAft>
                <a:spcPct val="0"/>
              </a:spcAft>
            </a:pPr>
            <a:r>
              <a:rPr lang="es-ES_tradnl" sz="2400" smtClean="0">
                <a:solidFill>
                  <a:srgbClr val="000000"/>
                </a:solidFill>
                <a:latin typeface="Calibri" charset="0"/>
                <a:cs typeface="Arial Unicode MS" charset="0"/>
              </a:rPr>
              <a:t> Surgery</a:t>
            </a:r>
          </a:p>
        </p:txBody>
      </p:sp>
      <p:sp>
        <p:nvSpPr>
          <p:cNvPr id="6" name="CuadroTexto 5"/>
          <p:cNvSpPr txBox="1">
            <a:spLocks noChangeArrowheads="1"/>
          </p:cNvSpPr>
          <p:nvPr/>
        </p:nvSpPr>
        <p:spPr bwMode="auto">
          <a:xfrm>
            <a:off x="2411413" y="2997200"/>
            <a:ext cx="2044700" cy="830263"/>
          </a:xfrm>
          <a:prstGeom prst="rect">
            <a:avLst/>
          </a:prstGeom>
          <a:gradFill rotWithShape="1">
            <a:gsLst>
              <a:gs pos="0">
                <a:srgbClr val="E8F5F7"/>
              </a:gs>
              <a:gs pos="64999">
                <a:srgbClr val="C4E3E8"/>
              </a:gs>
              <a:gs pos="100000">
                <a:srgbClr val="A9D9E1"/>
              </a:gs>
            </a:gsLst>
            <a:lin ang="5400000" scaled="1"/>
          </a:gradFill>
          <a:ln w="9525">
            <a:solidFill>
              <a:srgbClr val="007C85"/>
            </a:solidFill>
            <a:miter lim="800000"/>
            <a:headEnd/>
            <a:tailEnd/>
          </a:ln>
          <a:effectLst>
            <a:outerShdw dist="20000" dir="5400000" rotWithShape="0">
              <a:srgbClr val="808080">
                <a:alpha val="37999"/>
              </a:srgbClr>
            </a:outerShdw>
          </a:effectLst>
        </p:spPr>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_tradnl" sz="2400" smtClean="0">
                <a:solidFill>
                  <a:srgbClr val="000000"/>
                </a:solidFill>
                <a:latin typeface="Calibri" charset="0"/>
                <a:cs typeface="Arial Unicode MS" charset="0"/>
              </a:rPr>
              <a:t>Neoadjuvant</a:t>
            </a:r>
          </a:p>
          <a:p>
            <a:pPr algn="ctr" eaLnBrk="1" fontAlgn="base" hangingPunct="1">
              <a:spcBef>
                <a:spcPct val="0"/>
              </a:spcBef>
              <a:spcAft>
                <a:spcPct val="0"/>
              </a:spcAft>
            </a:pPr>
            <a:r>
              <a:rPr lang="es-ES_tradnl" sz="2400" smtClean="0">
                <a:solidFill>
                  <a:srgbClr val="000000"/>
                </a:solidFill>
                <a:latin typeface="Calibri" charset="0"/>
                <a:cs typeface="Arial Unicode MS" charset="0"/>
              </a:rPr>
              <a:t>Chemotherapy</a:t>
            </a:r>
          </a:p>
        </p:txBody>
      </p:sp>
      <p:sp>
        <p:nvSpPr>
          <p:cNvPr id="7" name="CuadroTexto 6"/>
          <p:cNvSpPr txBox="1"/>
          <p:nvPr/>
        </p:nvSpPr>
        <p:spPr>
          <a:xfrm>
            <a:off x="300038" y="4216400"/>
            <a:ext cx="1812925" cy="1938338"/>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_tradnl" sz="2000" smtClean="0">
                <a:solidFill>
                  <a:srgbClr val="000000"/>
                </a:solidFill>
                <a:latin typeface="Calibri" charset="0"/>
                <a:cs typeface="Arial Unicode MS" charset="0"/>
              </a:rPr>
              <a:t>CT x 3 cycles</a:t>
            </a:r>
          </a:p>
          <a:p>
            <a:pPr algn="ctr" eaLnBrk="1" fontAlgn="base" hangingPunct="1">
              <a:spcBef>
                <a:spcPct val="0"/>
              </a:spcBef>
              <a:spcAft>
                <a:spcPct val="0"/>
              </a:spcAft>
            </a:pPr>
            <a:r>
              <a:rPr lang="es-ES_tradnl" sz="2000" smtClean="0">
                <a:solidFill>
                  <a:srgbClr val="000000"/>
                </a:solidFill>
                <a:latin typeface="Wingdings" charset="0"/>
                <a:cs typeface="Wingdings" charset="0"/>
              </a:rPr>
              <a:t></a:t>
            </a:r>
            <a:endParaRPr lang="es-ES_tradnl" sz="2000" smtClean="0">
              <a:solidFill>
                <a:srgbClr val="000000"/>
              </a:solidFill>
              <a:latin typeface="Calibri" charset="0"/>
              <a:cs typeface="Arial Unicode MS" charset="0"/>
            </a:endParaRPr>
          </a:p>
          <a:p>
            <a:pPr algn="ctr" eaLnBrk="1" fontAlgn="base" hangingPunct="1">
              <a:spcBef>
                <a:spcPct val="0"/>
              </a:spcBef>
              <a:spcAft>
                <a:spcPct val="0"/>
              </a:spcAft>
            </a:pPr>
            <a:r>
              <a:rPr lang="es-ES_tradnl" sz="2000" smtClean="0">
                <a:solidFill>
                  <a:srgbClr val="000000"/>
                </a:solidFill>
                <a:latin typeface="Calibri" charset="0"/>
                <a:cs typeface="Arial Unicode MS" charset="0"/>
              </a:rPr>
              <a:t>Interval surgery</a:t>
            </a:r>
          </a:p>
          <a:p>
            <a:pPr algn="ctr" eaLnBrk="1" fontAlgn="base" hangingPunct="1">
              <a:spcBef>
                <a:spcPct val="0"/>
              </a:spcBef>
              <a:spcAft>
                <a:spcPct val="0"/>
              </a:spcAft>
            </a:pPr>
            <a:r>
              <a:rPr lang="es-ES_tradnl" sz="2000" smtClean="0">
                <a:solidFill>
                  <a:srgbClr val="000000"/>
                </a:solidFill>
                <a:latin typeface="Calibri" charset="0"/>
                <a:cs typeface="Arial Unicode MS" charset="0"/>
              </a:rPr>
              <a:t>(not obligatory)</a:t>
            </a:r>
          </a:p>
          <a:p>
            <a:pPr algn="ctr" eaLnBrk="1" fontAlgn="base" hangingPunct="1">
              <a:spcBef>
                <a:spcPct val="0"/>
              </a:spcBef>
              <a:spcAft>
                <a:spcPct val="0"/>
              </a:spcAft>
            </a:pPr>
            <a:r>
              <a:rPr lang="es-ES_tradnl" sz="2000" smtClean="0">
                <a:solidFill>
                  <a:srgbClr val="000000"/>
                </a:solidFill>
                <a:latin typeface="Wingdings" charset="0"/>
                <a:cs typeface="Wingdings" charset="0"/>
              </a:rPr>
              <a:t></a:t>
            </a:r>
            <a:endParaRPr lang="es-ES_tradnl" sz="2000" smtClean="0">
              <a:solidFill>
                <a:srgbClr val="000000"/>
              </a:solidFill>
              <a:latin typeface="Calibri" charset="0"/>
              <a:cs typeface="Arial Unicode MS" charset="0"/>
            </a:endParaRPr>
          </a:p>
          <a:p>
            <a:pPr algn="ctr" eaLnBrk="1" fontAlgn="base" hangingPunct="1">
              <a:spcBef>
                <a:spcPct val="0"/>
              </a:spcBef>
              <a:spcAft>
                <a:spcPct val="0"/>
              </a:spcAft>
            </a:pPr>
            <a:r>
              <a:rPr lang="es-ES_tradnl" sz="2000" smtClean="0">
                <a:solidFill>
                  <a:srgbClr val="000000"/>
                </a:solidFill>
                <a:latin typeface="Calibri" charset="0"/>
                <a:cs typeface="Arial Unicode MS" charset="0"/>
              </a:rPr>
              <a:t>CT </a:t>
            </a:r>
            <a:r>
              <a:rPr lang="es-ES_tradnl" sz="2000" u="sng" smtClean="0">
                <a:solidFill>
                  <a:srgbClr val="000000"/>
                </a:solidFill>
                <a:latin typeface="Calibri" charset="0"/>
                <a:cs typeface="Arial Unicode MS" charset="0"/>
              </a:rPr>
              <a:t>&gt;</a:t>
            </a:r>
            <a:r>
              <a:rPr lang="es-ES_tradnl" sz="2000" smtClean="0">
                <a:solidFill>
                  <a:srgbClr val="000000"/>
                </a:solidFill>
                <a:latin typeface="Calibri" charset="0"/>
                <a:cs typeface="Arial Unicode MS" charset="0"/>
              </a:rPr>
              <a:t> 3cycles</a:t>
            </a:r>
          </a:p>
        </p:txBody>
      </p:sp>
      <p:sp>
        <p:nvSpPr>
          <p:cNvPr id="8" name="CuadroTexto 7"/>
          <p:cNvSpPr txBox="1"/>
          <p:nvPr/>
        </p:nvSpPr>
        <p:spPr>
          <a:xfrm>
            <a:off x="2405063" y="4216400"/>
            <a:ext cx="2082800" cy="1938338"/>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s-ES_tradnl" sz="2000" smtClean="0">
                <a:solidFill>
                  <a:srgbClr val="000000"/>
                </a:solidFill>
                <a:latin typeface="Calibri" charset="0"/>
                <a:cs typeface="Arial Unicode MS" charset="0"/>
              </a:rPr>
              <a:t>CT x 3 cycles</a:t>
            </a:r>
          </a:p>
          <a:p>
            <a:pPr algn="ctr" eaLnBrk="1" fontAlgn="base" hangingPunct="1">
              <a:spcBef>
                <a:spcPct val="0"/>
              </a:spcBef>
              <a:spcAft>
                <a:spcPct val="0"/>
              </a:spcAft>
            </a:pPr>
            <a:r>
              <a:rPr lang="es-ES_tradnl" sz="2000" smtClean="0">
                <a:solidFill>
                  <a:srgbClr val="000000"/>
                </a:solidFill>
                <a:latin typeface="Wingdings" charset="0"/>
                <a:cs typeface="Wingdings" charset="0"/>
              </a:rPr>
              <a:t></a:t>
            </a:r>
            <a:endParaRPr lang="es-ES_tradnl" sz="2000" smtClean="0">
              <a:solidFill>
                <a:srgbClr val="000000"/>
              </a:solidFill>
              <a:latin typeface="Calibri" charset="0"/>
              <a:cs typeface="Arial Unicode MS" charset="0"/>
            </a:endParaRPr>
          </a:p>
          <a:p>
            <a:pPr algn="ctr" eaLnBrk="1" fontAlgn="base" hangingPunct="1">
              <a:spcBef>
                <a:spcPct val="0"/>
              </a:spcBef>
              <a:spcAft>
                <a:spcPct val="0"/>
              </a:spcAft>
            </a:pPr>
            <a:r>
              <a:rPr lang="es-ES_tradnl" sz="2000" smtClean="0">
                <a:solidFill>
                  <a:srgbClr val="000000"/>
                </a:solidFill>
                <a:latin typeface="Calibri" charset="0"/>
                <a:cs typeface="Arial Unicode MS" charset="0"/>
              </a:rPr>
              <a:t>Interval surgery</a:t>
            </a:r>
          </a:p>
          <a:p>
            <a:pPr algn="ctr" eaLnBrk="1" fontAlgn="base" hangingPunct="1">
              <a:spcBef>
                <a:spcPct val="0"/>
              </a:spcBef>
              <a:spcAft>
                <a:spcPct val="0"/>
              </a:spcAft>
            </a:pPr>
            <a:r>
              <a:rPr lang="es-ES_tradnl" sz="2000" smtClean="0">
                <a:solidFill>
                  <a:srgbClr val="000000"/>
                </a:solidFill>
                <a:latin typeface="Calibri" charset="0"/>
                <a:cs typeface="Arial Unicode MS" charset="0"/>
              </a:rPr>
              <a:t>(if no progression)</a:t>
            </a:r>
          </a:p>
          <a:p>
            <a:pPr algn="ctr" eaLnBrk="1" fontAlgn="base" hangingPunct="1">
              <a:spcBef>
                <a:spcPct val="0"/>
              </a:spcBef>
              <a:spcAft>
                <a:spcPct val="0"/>
              </a:spcAft>
            </a:pPr>
            <a:r>
              <a:rPr lang="es-ES_tradnl" sz="2000" smtClean="0">
                <a:solidFill>
                  <a:srgbClr val="000000"/>
                </a:solidFill>
                <a:latin typeface="Wingdings" charset="0"/>
                <a:cs typeface="Wingdings" charset="0"/>
              </a:rPr>
              <a:t></a:t>
            </a:r>
            <a:endParaRPr lang="es-ES_tradnl" sz="2000" smtClean="0">
              <a:solidFill>
                <a:srgbClr val="000000"/>
              </a:solidFill>
              <a:latin typeface="Calibri" charset="0"/>
              <a:cs typeface="Arial Unicode MS" charset="0"/>
            </a:endParaRPr>
          </a:p>
          <a:p>
            <a:pPr algn="ctr" eaLnBrk="1" fontAlgn="base" hangingPunct="1">
              <a:spcBef>
                <a:spcPct val="0"/>
              </a:spcBef>
              <a:spcAft>
                <a:spcPct val="0"/>
              </a:spcAft>
            </a:pPr>
            <a:r>
              <a:rPr lang="es-ES_tradnl" sz="2000" smtClean="0">
                <a:solidFill>
                  <a:srgbClr val="000000"/>
                </a:solidFill>
                <a:latin typeface="Calibri" charset="0"/>
                <a:cs typeface="Arial Unicode MS" charset="0"/>
              </a:rPr>
              <a:t>CT </a:t>
            </a:r>
            <a:r>
              <a:rPr lang="es-ES_tradnl" sz="2000" u="sng" smtClean="0">
                <a:solidFill>
                  <a:srgbClr val="000000"/>
                </a:solidFill>
                <a:latin typeface="Calibri" charset="0"/>
                <a:cs typeface="Arial Unicode MS" charset="0"/>
              </a:rPr>
              <a:t>&gt;</a:t>
            </a:r>
            <a:r>
              <a:rPr lang="es-ES_tradnl" sz="2000" smtClean="0">
                <a:solidFill>
                  <a:srgbClr val="000000"/>
                </a:solidFill>
                <a:latin typeface="Calibri" charset="0"/>
                <a:cs typeface="Arial Unicode MS" charset="0"/>
              </a:rPr>
              <a:t> 3 cycles</a:t>
            </a:r>
          </a:p>
        </p:txBody>
      </p:sp>
      <p:cxnSp>
        <p:nvCxnSpPr>
          <p:cNvPr id="9" name="Conector recto 8"/>
          <p:cNvCxnSpPr>
            <a:cxnSpLocks noChangeShapeType="1"/>
            <a:stCxn id="3" idx="2"/>
            <a:endCxn id="4" idx="0"/>
          </p:cNvCxnSpPr>
          <p:nvPr/>
        </p:nvCxnSpPr>
        <p:spPr bwMode="auto">
          <a:xfrm>
            <a:off x="2239963" y="1955800"/>
            <a:ext cx="7937" cy="320675"/>
          </a:xfrm>
          <a:prstGeom prst="line">
            <a:avLst/>
          </a:prstGeom>
          <a:noFill/>
          <a:ln w="25400">
            <a:solidFill>
              <a:schemeClr val="accent1"/>
            </a:solidFill>
            <a:round/>
            <a:headEnd/>
            <a:tailEnd/>
          </a:ln>
          <a:effectLst>
            <a:outerShdw dist="20000" dir="5400000" rotWithShape="0">
              <a:srgbClr val="808080">
                <a:alpha val="37999"/>
              </a:srgbClr>
            </a:outerShdw>
          </a:effectLst>
        </p:spPr>
      </p:cxnSp>
      <p:cxnSp>
        <p:nvCxnSpPr>
          <p:cNvPr id="10" name="Conector recto de flecha 9"/>
          <p:cNvCxnSpPr>
            <a:cxnSpLocks noChangeShapeType="1"/>
            <a:stCxn id="4" idx="2"/>
            <a:endCxn id="5" idx="0"/>
          </p:cNvCxnSpPr>
          <p:nvPr/>
        </p:nvCxnSpPr>
        <p:spPr bwMode="auto">
          <a:xfrm flipH="1">
            <a:off x="1225550" y="2646363"/>
            <a:ext cx="1022350" cy="350837"/>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11" name="Conector recto de flecha 10"/>
          <p:cNvCxnSpPr>
            <a:cxnSpLocks noChangeShapeType="1"/>
            <a:stCxn id="4" idx="2"/>
            <a:endCxn id="6" idx="0"/>
          </p:cNvCxnSpPr>
          <p:nvPr/>
        </p:nvCxnSpPr>
        <p:spPr bwMode="auto">
          <a:xfrm>
            <a:off x="2247900" y="2646363"/>
            <a:ext cx="1185863" cy="350837"/>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sp>
        <p:nvSpPr>
          <p:cNvPr id="12" name="CuadroTexto 11"/>
          <p:cNvSpPr txBox="1"/>
          <p:nvPr/>
        </p:nvSpPr>
        <p:spPr>
          <a:xfrm>
            <a:off x="5175250" y="698500"/>
            <a:ext cx="3429000" cy="1938338"/>
          </a:xfrm>
          <a:prstGeom prst="rect">
            <a:avLst/>
          </a:prstGeom>
          <a:ln w="76200" cmpd="sng"/>
        </p:spPr>
        <p:style>
          <a:lnRef idx="2">
            <a:schemeClr val="accent6"/>
          </a:lnRef>
          <a:fillRef idx="1">
            <a:schemeClr val="lt1"/>
          </a:fillRef>
          <a:effectRef idx="0">
            <a:schemeClr val="accent6"/>
          </a:effectRef>
          <a:fontRef idx="minor">
            <a:schemeClr val="dk1"/>
          </a:fontRef>
        </p:style>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Wingdings" charset="0"/>
              <a:buChar char="é"/>
            </a:pPr>
            <a:r>
              <a:rPr lang="es-ES_tradnl" sz="2400" smtClean="0">
                <a:solidFill>
                  <a:srgbClr val="000000"/>
                </a:solidFill>
                <a:latin typeface="Calibri" charset="0"/>
                <a:cs typeface="Arial Unicode MS" charset="0"/>
              </a:rPr>
              <a:t> Optimal cytorreduction</a:t>
            </a:r>
          </a:p>
          <a:p>
            <a:pPr algn="ctr" eaLnBrk="1" fontAlgn="base" hangingPunct="1">
              <a:spcBef>
                <a:spcPct val="0"/>
              </a:spcBef>
              <a:spcAft>
                <a:spcPct val="0"/>
              </a:spcAft>
            </a:pPr>
            <a:r>
              <a:rPr lang="es-ES_tradnl" sz="2400" smtClean="0">
                <a:solidFill>
                  <a:srgbClr val="000000"/>
                </a:solidFill>
                <a:latin typeface="Calibri" charset="0"/>
                <a:cs typeface="Arial Unicode MS" charset="0"/>
              </a:rPr>
              <a:t>	21%</a:t>
            </a:r>
            <a:r>
              <a:rPr lang="es-ES_tradnl" sz="2400" smtClean="0">
                <a:solidFill>
                  <a:srgbClr val="000000"/>
                </a:solidFill>
                <a:latin typeface="Calibri" charset="0"/>
                <a:cs typeface="Arial Unicode MS" charset="0"/>
                <a:sym typeface="Wingdings" charset="0"/>
              </a:rPr>
              <a:t>53%</a:t>
            </a:r>
          </a:p>
          <a:p>
            <a:pPr algn="ctr" eaLnBrk="1" fontAlgn="base" hangingPunct="1">
              <a:spcBef>
                <a:spcPct val="0"/>
              </a:spcBef>
              <a:spcAft>
                <a:spcPct val="0"/>
              </a:spcAft>
              <a:buFont typeface="Wingdings" charset="0"/>
              <a:buChar char="ê"/>
            </a:pPr>
            <a:r>
              <a:rPr lang="es-ES_tradnl" sz="2400" smtClean="0">
                <a:solidFill>
                  <a:srgbClr val="000000"/>
                </a:solidFill>
                <a:latin typeface="Calibri" charset="0"/>
                <a:cs typeface="Arial Unicode MS" charset="0"/>
              </a:rPr>
              <a:t>Complications</a:t>
            </a:r>
          </a:p>
          <a:p>
            <a:pPr algn="ctr" eaLnBrk="1" fontAlgn="base" hangingPunct="1">
              <a:spcBef>
                <a:spcPct val="0"/>
              </a:spcBef>
              <a:spcAft>
                <a:spcPct val="0"/>
              </a:spcAft>
            </a:pPr>
            <a:r>
              <a:rPr lang="es-ES_tradnl" sz="2400" smtClean="0">
                <a:solidFill>
                  <a:srgbClr val="000000"/>
                </a:solidFill>
                <a:latin typeface="Calibri" charset="0"/>
                <a:cs typeface="Arial Unicode MS" charset="0"/>
              </a:rPr>
              <a:t>Mortality 2.7%</a:t>
            </a:r>
            <a:r>
              <a:rPr lang="es-ES_tradnl" sz="2400" smtClean="0">
                <a:solidFill>
                  <a:srgbClr val="000000"/>
                </a:solidFill>
                <a:latin typeface="Calibri" charset="0"/>
                <a:cs typeface="Arial Unicode MS" charset="0"/>
                <a:sym typeface="Wingdings" charset="0"/>
              </a:rPr>
              <a:t> 0.6%</a:t>
            </a:r>
            <a:r>
              <a:rPr lang="es-ES_tradnl" sz="2400" smtClean="0">
                <a:solidFill>
                  <a:srgbClr val="000000"/>
                </a:solidFill>
                <a:latin typeface="Calibri" charset="0"/>
                <a:cs typeface="Arial Unicode MS" charset="0"/>
              </a:rPr>
              <a:t> </a:t>
            </a:r>
          </a:p>
          <a:p>
            <a:pPr algn="ctr" eaLnBrk="1" fontAlgn="base" hangingPunct="1">
              <a:spcBef>
                <a:spcPct val="0"/>
              </a:spcBef>
              <a:spcAft>
                <a:spcPct val="0"/>
              </a:spcAft>
            </a:pPr>
            <a:r>
              <a:rPr lang="es-ES_tradnl" sz="2400" smtClean="0">
                <a:solidFill>
                  <a:srgbClr val="000000"/>
                </a:solidFill>
                <a:latin typeface="Calibri" charset="0"/>
                <a:cs typeface="Arial Unicode MS" charset="0"/>
              </a:rPr>
              <a:t>Sepsis 8-% </a:t>
            </a:r>
            <a:r>
              <a:rPr lang="es-ES_tradnl" sz="2400" smtClean="0">
                <a:solidFill>
                  <a:srgbClr val="000000"/>
                </a:solidFill>
                <a:latin typeface="Calibri" charset="0"/>
                <a:cs typeface="Arial Unicode MS" charset="0"/>
                <a:sym typeface="Wingdings" charset="0"/>
              </a:rPr>
              <a:t> 2%</a:t>
            </a:r>
            <a:endParaRPr lang="es-ES_tradnl" sz="2400" smtClean="0">
              <a:solidFill>
                <a:srgbClr val="000000"/>
              </a:solidFill>
              <a:latin typeface="Calibri" charset="0"/>
              <a:cs typeface="Arial Unicode MS" charset="0"/>
            </a:endParaRPr>
          </a:p>
        </p:txBody>
      </p:sp>
      <p:sp>
        <p:nvSpPr>
          <p:cNvPr id="208908" name="CuadroTexto 12"/>
          <p:cNvSpPr txBox="1">
            <a:spLocks noChangeArrowheads="1"/>
          </p:cNvSpPr>
          <p:nvPr/>
        </p:nvSpPr>
        <p:spPr bwMode="auto">
          <a:xfrm>
            <a:off x="395288" y="6381750"/>
            <a:ext cx="38909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 sz="1400" smtClean="0">
                <a:solidFill>
                  <a:srgbClr val="000000"/>
                </a:solidFill>
              </a:rPr>
              <a:t>Vergote I et al. N Engl J Med 2010;363:943-53</a:t>
            </a:r>
          </a:p>
        </p:txBody>
      </p:sp>
      <p:sp>
        <p:nvSpPr>
          <p:cNvPr id="208909" name="Título 13"/>
          <p:cNvSpPr>
            <a:spLocks noGrp="1"/>
          </p:cNvSpPr>
          <p:nvPr>
            <p:ph type="title"/>
          </p:nvPr>
        </p:nvSpPr>
        <p:spPr>
          <a:xfrm>
            <a:off x="468313" y="-46038"/>
            <a:ext cx="8496300" cy="954088"/>
          </a:xfrm>
        </p:spPr>
        <p:txBody>
          <a:bodyPr>
            <a:noAutofit/>
          </a:bodyPr>
          <a:lstStyle/>
          <a:p>
            <a:r>
              <a:rPr lang="es-ES" sz="2800" dirty="0">
                <a:latin typeface="Arial" charset="0"/>
              </a:rPr>
              <a:t>EORTC/NCIC: NACT vs PDS in </a:t>
            </a:r>
            <a:r>
              <a:rPr lang="es-ES" sz="2800" dirty="0" err="1">
                <a:latin typeface="Arial" charset="0"/>
              </a:rPr>
              <a:t>Advanced</a:t>
            </a:r>
            <a:r>
              <a:rPr lang="es-ES" sz="2800" dirty="0">
                <a:latin typeface="Arial" charset="0"/>
              </a:rPr>
              <a:t> </a:t>
            </a:r>
            <a:r>
              <a:rPr lang="es-ES" sz="2800" dirty="0" err="1">
                <a:latin typeface="Arial" charset="0"/>
              </a:rPr>
              <a:t>Ovarian</a:t>
            </a:r>
            <a:r>
              <a:rPr lang="es-ES" sz="2800" dirty="0">
                <a:latin typeface="Arial" charset="0"/>
              </a:rPr>
              <a:t> </a:t>
            </a:r>
            <a:r>
              <a:rPr lang="es-ES" sz="2800" dirty="0" err="1">
                <a:latin typeface="Arial" charset="0"/>
              </a:rPr>
              <a:t>Cancer</a:t>
            </a:r>
            <a:endParaRPr lang="es-ES" sz="2800" dirty="0">
              <a:latin typeface="Arial" charset="0"/>
            </a:endParaRPr>
          </a:p>
        </p:txBody>
      </p:sp>
      <p:sp>
        <p:nvSpPr>
          <p:cNvPr id="208910" name="CuadroTexto 21"/>
          <p:cNvSpPr txBox="1">
            <a:spLocks noChangeArrowheads="1"/>
          </p:cNvSpPr>
          <p:nvPr/>
        </p:nvSpPr>
        <p:spPr bwMode="auto">
          <a:xfrm>
            <a:off x="2987675" y="1989138"/>
            <a:ext cx="18002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 sz="1400" b="1" smtClean="0">
                <a:solidFill>
                  <a:srgbClr val="000000"/>
                </a:solidFill>
              </a:rPr>
              <a:t>Non-inferiority trial</a:t>
            </a:r>
          </a:p>
          <a:p>
            <a:pPr eaLnBrk="1" fontAlgn="base" hangingPunct="1">
              <a:spcBef>
                <a:spcPct val="0"/>
              </a:spcBef>
              <a:spcAft>
                <a:spcPct val="0"/>
              </a:spcAft>
            </a:pPr>
            <a:r>
              <a:rPr lang="es-ES" sz="1400" b="1" smtClean="0">
                <a:solidFill>
                  <a:srgbClr val="000000"/>
                </a:solidFill>
              </a:rPr>
              <a:t>n=718</a:t>
            </a:r>
          </a:p>
          <a:p>
            <a:pPr eaLnBrk="1" fontAlgn="base" hangingPunct="1">
              <a:spcBef>
                <a:spcPct val="0"/>
              </a:spcBef>
              <a:spcAft>
                <a:spcPct val="0"/>
              </a:spcAft>
            </a:pPr>
            <a:r>
              <a:rPr lang="es-ES" sz="1400" b="1" smtClean="0">
                <a:solidFill>
                  <a:srgbClr val="000000"/>
                </a:solidFill>
              </a:rPr>
              <a:t>Stage III: 77%</a:t>
            </a:r>
          </a:p>
          <a:p>
            <a:pPr eaLnBrk="1" fontAlgn="base" hangingPunct="1">
              <a:spcBef>
                <a:spcPct val="0"/>
              </a:spcBef>
              <a:spcAft>
                <a:spcPct val="0"/>
              </a:spcAft>
            </a:pPr>
            <a:r>
              <a:rPr lang="es-ES" sz="1400" b="1" smtClean="0">
                <a:solidFill>
                  <a:srgbClr val="000000"/>
                </a:solidFill>
              </a:rPr>
              <a:t>Stage IV: 23%</a:t>
            </a:r>
          </a:p>
          <a:p>
            <a:pPr eaLnBrk="1" fontAlgn="base" hangingPunct="1">
              <a:spcBef>
                <a:spcPct val="0"/>
              </a:spcBef>
              <a:spcAft>
                <a:spcPct val="0"/>
              </a:spcAft>
            </a:pPr>
            <a:endParaRPr lang="es-ES" sz="1400" b="1" smtClean="0">
              <a:solidFill>
                <a:srgbClr val="000000"/>
              </a:solidFill>
            </a:endParaRPr>
          </a:p>
        </p:txBody>
      </p:sp>
      <p:pic>
        <p:nvPicPr>
          <p:cNvPr id="2089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7900" y="2852738"/>
            <a:ext cx="4144963" cy="292735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15948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22" name="Marcador de contenido 2" descr="Sin título14.jpg"/>
          <p:cNvPicPr>
            <a:picLocks noChangeAspect="1"/>
          </p:cNvPicPr>
          <p:nvPr/>
        </p:nvPicPr>
        <p:blipFill>
          <a:blip r:embed="rId2">
            <a:extLst>
              <a:ext uri="{28A0092B-C50C-407E-A947-70E740481C1C}">
                <a14:useLocalDpi xmlns:a14="http://schemas.microsoft.com/office/drawing/2010/main" val="0"/>
              </a:ext>
            </a:extLst>
          </a:blip>
          <a:srcRect t="-15688" b="-15688"/>
          <a:stretch>
            <a:fillRect/>
          </a:stretch>
        </p:blipFill>
        <p:spPr bwMode="auto">
          <a:xfrm>
            <a:off x="0" y="630238"/>
            <a:ext cx="9144000" cy="658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uadroTexto 2"/>
          <p:cNvSpPr txBox="1">
            <a:spLocks noChangeArrowheads="1"/>
          </p:cNvSpPr>
          <p:nvPr/>
        </p:nvSpPr>
        <p:spPr bwMode="auto">
          <a:xfrm>
            <a:off x="609600" y="244475"/>
            <a:ext cx="7907338" cy="1076325"/>
          </a:xfrm>
          <a:prstGeom prst="rect">
            <a:avLst/>
          </a:prstGeom>
          <a:gradFill rotWithShape="1">
            <a:gsLst>
              <a:gs pos="0">
                <a:srgbClr val="EDEDED"/>
              </a:gs>
              <a:gs pos="64999">
                <a:srgbClr val="D0D0D0"/>
              </a:gs>
              <a:gs pos="100000">
                <a:srgbClr val="BCBCBC"/>
              </a:gs>
            </a:gsLst>
            <a:lin ang="5400000" scaled="1"/>
          </a:gradFill>
          <a:ln w="9525">
            <a:solidFill>
              <a:srgbClr val="000000"/>
            </a:solidFill>
            <a:miter lim="800000"/>
            <a:headEnd/>
            <a:tailEnd/>
          </a:ln>
          <a:effectLst>
            <a:outerShdw dist="20000" dir="5400000" rotWithShape="0">
              <a:srgbClr val="808080">
                <a:alpha val="37999"/>
              </a:srgbClr>
            </a:outerShdw>
          </a:effec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3200" smtClean="0">
                <a:solidFill>
                  <a:srgbClr val="000000"/>
                </a:solidFill>
                <a:latin typeface="Calibri" charset="0"/>
                <a:cs typeface="Arial Unicode MS" charset="0"/>
              </a:rPr>
              <a:t>Patients with largest tumor &lt; 5 cm obtain more benefit from Primary Debulking Surgery</a:t>
            </a:r>
          </a:p>
        </p:txBody>
      </p:sp>
    </p:spTree>
    <p:extLst>
      <p:ext uri="{BB962C8B-B14F-4D97-AF65-F5344CB8AC3E}">
        <p14:creationId xmlns:p14="http://schemas.microsoft.com/office/powerpoint/2010/main" val="41358177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FACTORES DE RIESGO</a:t>
            </a:r>
            <a:endParaRPr lang="es-ES" b="1" dirty="0"/>
          </a:p>
        </p:txBody>
      </p:sp>
      <p:sp>
        <p:nvSpPr>
          <p:cNvPr id="3" name="2 Marcador de contenido"/>
          <p:cNvSpPr>
            <a:spLocks noGrp="1"/>
          </p:cNvSpPr>
          <p:nvPr>
            <p:ph idx="1"/>
          </p:nvPr>
        </p:nvSpPr>
        <p:spPr/>
        <p:txBody>
          <a:bodyPr/>
          <a:lstStyle/>
          <a:p>
            <a:r>
              <a:rPr lang="es-ES" dirty="0" smtClean="0"/>
              <a:t>Actividad sexual inicial temprana.</a:t>
            </a:r>
          </a:p>
          <a:p>
            <a:r>
              <a:rPr lang="es-ES" dirty="0" smtClean="0"/>
              <a:t>Promiscuidad.</a:t>
            </a:r>
          </a:p>
          <a:p>
            <a:r>
              <a:rPr lang="es-ES" dirty="0" smtClean="0"/>
              <a:t>Transmisión venérea de PVH.</a:t>
            </a:r>
          </a:p>
          <a:p>
            <a:r>
              <a:rPr lang="es-ES" dirty="0" smtClean="0"/>
              <a:t>Grupos socioeconómicos bajos.</a:t>
            </a:r>
          </a:p>
          <a:p>
            <a:r>
              <a:rPr lang="es-ES" dirty="0" smtClean="0"/>
              <a:t>Tabaquismo.</a:t>
            </a:r>
          </a:p>
          <a:p>
            <a:r>
              <a:rPr lang="es-ES" dirty="0" smtClean="0"/>
              <a:t>Condilomas genitales.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4149080"/>
            <a:ext cx="2228850"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106059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normAutofit/>
          </a:bodyPr>
          <a:lstStyle/>
          <a:p>
            <a:pPr defTabSz="912813" eaLnBrk="1" hangingPunct="1"/>
            <a:r>
              <a:rPr lang="en-US" sz="3200">
                <a:latin typeface="Arial" charset="0"/>
              </a:rPr>
              <a:t>JGOG 3016: Conventional vs </a:t>
            </a:r>
            <a:br>
              <a:rPr lang="en-US" sz="3200">
                <a:latin typeface="Arial" charset="0"/>
              </a:rPr>
            </a:br>
            <a:r>
              <a:rPr lang="en-US" sz="3200">
                <a:latin typeface="Arial" charset="0"/>
              </a:rPr>
              <a:t>Dose-Dense TC in Advanced OC</a:t>
            </a:r>
          </a:p>
        </p:txBody>
      </p:sp>
      <p:sp>
        <p:nvSpPr>
          <p:cNvPr id="223235" name="Text Box 45"/>
          <p:cNvSpPr txBox="1">
            <a:spLocks noChangeArrowheads="1"/>
          </p:cNvSpPr>
          <p:nvPr/>
        </p:nvSpPr>
        <p:spPr bwMode="auto">
          <a:xfrm>
            <a:off x="990600" y="3743226"/>
            <a:ext cx="2239963" cy="227806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fontAlgn="base">
              <a:spcBef>
                <a:spcPct val="0"/>
              </a:spcBef>
              <a:spcAft>
                <a:spcPct val="0"/>
              </a:spcAft>
            </a:pPr>
            <a:r>
              <a:rPr lang="en-US" sz="2000" smtClean="0">
                <a:solidFill>
                  <a:srgbClr val="000000"/>
                </a:solidFill>
                <a:cs typeface="Arial" charset="0"/>
              </a:rPr>
              <a:t>Pts</a:t>
            </a:r>
            <a:r>
              <a:rPr lang="en-GB" sz="2000" smtClean="0">
                <a:solidFill>
                  <a:srgbClr val="000000"/>
                </a:solidFill>
                <a:cs typeface="Arial" charset="0"/>
              </a:rPr>
              <a:t> with stage II-IV epithelial ovarian, primary peritoneal, or fallopian tube cancer </a:t>
            </a:r>
          </a:p>
          <a:p>
            <a:pPr algn="ctr" fontAlgn="base">
              <a:spcBef>
                <a:spcPct val="0"/>
              </a:spcBef>
              <a:spcAft>
                <a:spcPct val="0"/>
              </a:spcAft>
            </a:pPr>
            <a:r>
              <a:rPr lang="en-GB" smtClean="0">
                <a:solidFill>
                  <a:srgbClr val="000000"/>
                </a:solidFill>
                <a:cs typeface="Arial" charset="0"/>
              </a:rPr>
              <a:t>(N = 631)</a:t>
            </a:r>
            <a:endParaRPr lang="en-US" smtClean="0">
              <a:solidFill>
                <a:srgbClr val="000000"/>
              </a:solidFill>
              <a:cs typeface="Arial" charset="0"/>
            </a:endParaRPr>
          </a:p>
        </p:txBody>
      </p:sp>
      <p:sp>
        <p:nvSpPr>
          <p:cNvPr id="2" name="Rectangle 49"/>
          <p:cNvSpPr>
            <a:spLocks noChangeArrowheads="1"/>
          </p:cNvSpPr>
          <p:nvPr/>
        </p:nvSpPr>
        <p:spPr bwMode="auto">
          <a:xfrm>
            <a:off x="3713163" y="5032276"/>
            <a:ext cx="4027487" cy="942975"/>
          </a:xfrm>
          <a:prstGeom prst="rect">
            <a:avLst/>
          </a:prstGeom>
          <a:solidFill>
            <a:schemeClr val="accent3"/>
          </a:solidFill>
          <a:ln w="25400">
            <a:solidFill>
              <a:schemeClr val="tx1"/>
            </a:solidFill>
          </a:ln>
        </p:spPr>
        <p:txBody>
          <a:bodyPr wrap="none" anchor="ctr" anchorCtr="1"/>
          <a:lstStyle/>
          <a:p>
            <a:pPr algn="ctr" eaLnBrk="0" fontAlgn="base" hangingPunct="0">
              <a:spcBef>
                <a:spcPct val="0"/>
              </a:spcBef>
              <a:spcAft>
                <a:spcPct val="0"/>
              </a:spcAft>
            </a:pPr>
            <a:r>
              <a:rPr lang="en-US" sz="2000" smtClean="0">
                <a:solidFill>
                  <a:srgbClr val="000000"/>
                </a:solidFill>
                <a:latin typeface="Arial" charset="0"/>
                <a:ea typeface="ＭＳ Ｐゴシック" charset="0"/>
                <a:cs typeface="Arial" charset="0"/>
              </a:rPr>
              <a:t>Conventional:</a:t>
            </a:r>
          </a:p>
          <a:p>
            <a:pPr algn="ctr" eaLnBrk="0" fontAlgn="base" hangingPunct="0">
              <a:spcBef>
                <a:spcPct val="0"/>
              </a:spcBef>
              <a:spcAft>
                <a:spcPct val="0"/>
              </a:spcAft>
            </a:pPr>
            <a:r>
              <a:rPr lang="en-US" sz="2000" smtClean="0">
                <a:solidFill>
                  <a:srgbClr val="000000"/>
                </a:solidFill>
                <a:latin typeface="Arial" charset="0"/>
                <a:ea typeface="ＭＳ Ｐゴシック" charset="0"/>
                <a:cs typeface="Arial" charset="0"/>
              </a:rPr>
              <a:t>Paclitaxel 180 mg/m</a:t>
            </a:r>
            <a:r>
              <a:rPr lang="en-US" sz="2000" baseline="30000" smtClean="0">
                <a:solidFill>
                  <a:srgbClr val="000000"/>
                </a:solidFill>
                <a:latin typeface="Arial" charset="0"/>
                <a:ea typeface="ＭＳ Ｐゴシック" charset="0"/>
                <a:cs typeface="Arial" charset="0"/>
              </a:rPr>
              <a:t>2</a:t>
            </a:r>
            <a:r>
              <a:rPr lang="en-US" sz="2000" smtClean="0">
                <a:solidFill>
                  <a:srgbClr val="000000"/>
                </a:solidFill>
                <a:latin typeface="Arial" charset="0"/>
                <a:ea typeface="ＭＳ Ｐゴシック" charset="0"/>
                <a:cs typeface="Arial" charset="0"/>
              </a:rPr>
              <a:t> q3w</a:t>
            </a:r>
          </a:p>
          <a:p>
            <a:pPr algn="ctr" eaLnBrk="0" fontAlgn="base" hangingPunct="0">
              <a:spcBef>
                <a:spcPct val="0"/>
              </a:spcBef>
              <a:spcAft>
                <a:spcPct val="0"/>
              </a:spcAft>
            </a:pPr>
            <a:r>
              <a:rPr lang="en-US" sz="2000" smtClean="0">
                <a:solidFill>
                  <a:srgbClr val="000000"/>
                </a:solidFill>
                <a:latin typeface="Arial" charset="0"/>
                <a:ea typeface="ＭＳ Ｐゴシック" charset="0"/>
                <a:cs typeface="Arial" charset="0"/>
              </a:rPr>
              <a:t>Carboplatin AUC6 q3w</a:t>
            </a:r>
          </a:p>
        </p:txBody>
      </p:sp>
      <p:sp>
        <p:nvSpPr>
          <p:cNvPr id="223237" name="Rectangle 50"/>
          <p:cNvSpPr>
            <a:spLocks noChangeArrowheads="1"/>
          </p:cNvSpPr>
          <p:nvPr/>
        </p:nvSpPr>
        <p:spPr bwMode="auto">
          <a:xfrm>
            <a:off x="3713163" y="3981351"/>
            <a:ext cx="4027487" cy="9413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p>
            <a:pPr algn="ctr" defTabSz="912813" eaLnBrk="0" fontAlgn="base" hangingPunct="0">
              <a:spcBef>
                <a:spcPct val="0"/>
              </a:spcBef>
              <a:spcAft>
                <a:spcPct val="0"/>
              </a:spcAft>
            </a:pPr>
            <a:r>
              <a:rPr lang="en-US" sz="2000" smtClean="0">
                <a:solidFill>
                  <a:srgbClr val="FFFFFF"/>
                </a:solidFill>
                <a:latin typeface="Arial" charset="0"/>
                <a:ea typeface="ＭＳ Ｐゴシック" charset="0"/>
                <a:cs typeface="Arial" charset="0"/>
              </a:rPr>
              <a:t>Dose-dense wkly:</a:t>
            </a:r>
          </a:p>
          <a:p>
            <a:pPr algn="ctr" defTabSz="912813" eaLnBrk="0" fontAlgn="base" hangingPunct="0">
              <a:spcBef>
                <a:spcPct val="0"/>
              </a:spcBef>
              <a:spcAft>
                <a:spcPct val="0"/>
              </a:spcAft>
            </a:pPr>
            <a:r>
              <a:rPr lang="en-US" sz="2000" smtClean="0">
                <a:solidFill>
                  <a:srgbClr val="FFFFFF"/>
                </a:solidFill>
                <a:latin typeface="Arial" charset="0"/>
                <a:ea typeface="ＭＳ Ｐゴシック" charset="0"/>
                <a:cs typeface="Arial" charset="0"/>
              </a:rPr>
              <a:t>Paclitaxel 80 mg/m</a:t>
            </a:r>
            <a:r>
              <a:rPr lang="en-US" sz="2000" baseline="30000" smtClean="0">
                <a:solidFill>
                  <a:srgbClr val="FFFFFF"/>
                </a:solidFill>
                <a:latin typeface="Arial" charset="0"/>
                <a:ea typeface="ＭＳ Ｐゴシック" charset="0"/>
                <a:cs typeface="Arial" charset="0"/>
              </a:rPr>
              <a:t>2</a:t>
            </a:r>
            <a:r>
              <a:rPr lang="en-US" sz="2000" smtClean="0">
                <a:solidFill>
                  <a:srgbClr val="FFFFFF"/>
                </a:solidFill>
                <a:latin typeface="Arial" charset="0"/>
                <a:ea typeface="ＭＳ Ｐゴシック" charset="0"/>
                <a:cs typeface="Arial" charset="0"/>
              </a:rPr>
              <a:t>/wk</a:t>
            </a:r>
          </a:p>
          <a:p>
            <a:pPr algn="ctr" defTabSz="912813" eaLnBrk="0" fontAlgn="base" hangingPunct="0">
              <a:spcBef>
                <a:spcPct val="0"/>
              </a:spcBef>
              <a:spcAft>
                <a:spcPct val="0"/>
              </a:spcAft>
            </a:pPr>
            <a:r>
              <a:rPr lang="en-US" sz="2000" smtClean="0">
                <a:solidFill>
                  <a:srgbClr val="FFFFFF"/>
                </a:solidFill>
                <a:latin typeface="Arial" charset="0"/>
                <a:ea typeface="ＭＳ Ｐゴシック" charset="0"/>
                <a:cs typeface="Arial" charset="0"/>
              </a:rPr>
              <a:t>Carboplatin AUC6 q3w</a:t>
            </a:r>
          </a:p>
        </p:txBody>
      </p:sp>
      <p:grpSp>
        <p:nvGrpSpPr>
          <p:cNvPr id="223238" name="Group 4"/>
          <p:cNvGrpSpPr>
            <a:grpSpLocks/>
          </p:cNvGrpSpPr>
          <p:nvPr/>
        </p:nvGrpSpPr>
        <p:grpSpPr bwMode="auto">
          <a:xfrm>
            <a:off x="3376613" y="4487763"/>
            <a:ext cx="288925" cy="950913"/>
            <a:chOff x="2323050" y="3761341"/>
            <a:chExt cx="466725" cy="950913"/>
          </a:xfrm>
        </p:grpSpPr>
        <p:sp>
          <p:nvSpPr>
            <p:cNvPr id="223245" name="Line 53"/>
            <p:cNvSpPr>
              <a:spLocks noChangeShapeType="1"/>
            </p:cNvSpPr>
            <p:nvPr/>
          </p:nvSpPr>
          <p:spPr bwMode="auto">
            <a:xfrm>
              <a:off x="2323050" y="4361416"/>
              <a:ext cx="466725" cy="35083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23246" name="Line 54"/>
            <p:cNvSpPr>
              <a:spLocks noChangeShapeType="1"/>
            </p:cNvSpPr>
            <p:nvPr/>
          </p:nvSpPr>
          <p:spPr bwMode="auto">
            <a:xfrm flipV="1">
              <a:off x="2323050" y="3761341"/>
              <a:ext cx="466725" cy="34766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grpSp>
      <p:sp>
        <p:nvSpPr>
          <p:cNvPr id="223239" name="Content Placeholder 3"/>
          <p:cNvSpPr>
            <a:spLocks noGrp="1"/>
          </p:cNvSpPr>
          <p:nvPr>
            <p:ph idx="1"/>
          </p:nvPr>
        </p:nvSpPr>
        <p:spPr>
          <a:xfrm>
            <a:off x="539750" y="1511201"/>
            <a:ext cx="7888288" cy="431800"/>
          </a:xfrm>
        </p:spPr>
        <p:txBody>
          <a:bodyPr>
            <a:normAutofit fontScale="77500" lnSpcReduction="20000"/>
          </a:bodyPr>
          <a:lstStyle/>
          <a:p>
            <a:pPr marL="0" indent="0" defTabSz="912813">
              <a:buFontTx/>
              <a:buNone/>
            </a:pPr>
            <a:r>
              <a:rPr lang="en-US">
                <a:latin typeface="Arial" charset="0"/>
                <a:cs typeface="Arial Unicode MS" charset="0"/>
              </a:rPr>
              <a:t>Long-term follow-up of a randomized, phase III trial</a:t>
            </a:r>
          </a:p>
        </p:txBody>
      </p:sp>
      <p:sp>
        <p:nvSpPr>
          <p:cNvPr id="223240" name="Text Box 9"/>
          <p:cNvSpPr txBox="1">
            <a:spLocks noChangeArrowheads="1"/>
          </p:cNvSpPr>
          <p:nvPr/>
        </p:nvSpPr>
        <p:spPr bwMode="auto">
          <a:xfrm>
            <a:off x="2195513" y="2231926"/>
            <a:ext cx="27622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i="1" smtClean="0">
                <a:solidFill>
                  <a:srgbClr val="000000"/>
                </a:solidFill>
                <a:cs typeface="Arial Unicode MS" charset="0"/>
              </a:rPr>
              <a:t>Stratified by residual disease, stage, histology</a:t>
            </a:r>
          </a:p>
        </p:txBody>
      </p:sp>
      <p:sp>
        <p:nvSpPr>
          <p:cNvPr id="32" name="Line 10"/>
          <p:cNvSpPr>
            <a:spLocks noChangeShapeType="1"/>
          </p:cNvSpPr>
          <p:nvPr/>
        </p:nvSpPr>
        <p:spPr bwMode="auto">
          <a:xfrm>
            <a:off x="3563938" y="3311426"/>
            <a:ext cx="0" cy="609600"/>
          </a:xfrm>
          <a:prstGeom prst="line">
            <a:avLst/>
          </a:prstGeom>
          <a:noFill/>
          <a:ln w="28575">
            <a:solidFill>
              <a:schemeClr val="tx1">
                <a:lumMod val="95000"/>
              </a:schemeClr>
            </a:solidFill>
            <a:round/>
            <a:headEnd/>
            <a:tailEnd type="triangle" w="med" len="med"/>
          </a:ln>
          <a:extLst/>
        </p:spPr>
        <p:txBody>
          <a:bodyPr/>
          <a:lstStyle/>
          <a:p>
            <a:pPr>
              <a:defRPr/>
            </a:pPr>
            <a:endParaRPr lang="en-US" sz="2200" kern="0" dirty="0">
              <a:solidFill>
                <a:sysClr val="windowText" lastClr="000000"/>
              </a:solidFill>
              <a:latin typeface="Arial" charset="0"/>
              <a:ea typeface="Arial Unicode MS"/>
              <a:cs typeface="Arial Unicode MS"/>
            </a:endParaRPr>
          </a:p>
        </p:txBody>
      </p:sp>
      <p:sp>
        <p:nvSpPr>
          <p:cNvPr id="223242" name="Text Box 9"/>
          <p:cNvSpPr txBox="1">
            <a:spLocks noChangeArrowheads="1"/>
          </p:cNvSpPr>
          <p:nvPr/>
        </p:nvSpPr>
        <p:spPr bwMode="auto">
          <a:xfrm>
            <a:off x="7069138" y="2231926"/>
            <a:ext cx="12477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i="1" smtClean="0">
                <a:solidFill>
                  <a:srgbClr val="000000"/>
                </a:solidFill>
                <a:cs typeface="Arial Unicode MS" charset="0"/>
              </a:rPr>
              <a:t>6-9 cycles</a:t>
            </a:r>
          </a:p>
        </p:txBody>
      </p:sp>
      <p:sp>
        <p:nvSpPr>
          <p:cNvPr id="34" name="Line 10"/>
          <p:cNvSpPr>
            <a:spLocks noChangeShapeType="1"/>
          </p:cNvSpPr>
          <p:nvPr/>
        </p:nvSpPr>
        <p:spPr bwMode="auto">
          <a:xfrm>
            <a:off x="7716838" y="3311426"/>
            <a:ext cx="0" cy="609600"/>
          </a:xfrm>
          <a:prstGeom prst="line">
            <a:avLst/>
          </a:prstGeom>
          <a:noFill/>
          <a:ln w="28575">
            <a:solidFill>
              <a:schemeClr val="tx1">
                <a:lumMod val="95000"/>
              </a:schemeClr>
            </a:solidFill>
            <a:round/>
            <a:headEnd/>
            <a:tailEnd type="triangle" w="med" len="med"/>
          </a:ln>
          <a:extLst/>
        </p:spPr>
        <p:txBody>
          <a:bodyPr/>
          <a:lstStyle/>
          <a:p>
            <a:pPr>
              <a:defRPr/>
            </a:pPr>
            <a:endParaRPr lang="en-US" sz="2200" kern="0" dirty="0">
              <a:solidFill>
                <a:sysClr val="windowText" lastClr="000000"/>
              </a:solidFill>
              <a:latin typeface="Arial" charset="0"/>
              <a:ea typeface="Arial Unicode MS"/>
              <a:cs typeface="Arial Unicode MS"/>
            </a:endParaRPr>
          </a:p>
        </p:txBody>
      </p:sp>
      <p:sp>
        <p:nvSpPr>
          <p:cNvPr id="223244" name="Text Box 11"/>
          <p:cNvSpPr txBox="1">
            <a:spLocks noChangeArrowheads="1"/>
          </p:cNvSpPr>
          <p:nvPr/>
        </p:nvSpPr>
        <p:spPr bwMode="auto">
          <a:xfrm>
            <a:off x="285750" y="6353175"/>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400" smtClean="0">
                <a:solidFill>
                  <a:srgbClr val="000000"/>
                </a:solidFill>
                <a:cs typeface="Arial" charset="0"/>
              </a:rPr>
              <a:t>Katsumata N, et al. ASCO 2012. Abstract 5003. </a:t>
            </a:r>
          </a:p>
        </p:txBody>
      </p:sp>
    </p:spTree>
    <p:extLst>
      <p:ext uri="{BB962C8B-B14F-4D97-AF65-F5344CB8AC3E}">
        <p14:creationId xmlns:p14="http://schemas.microsoft.com/office/powerpoint/2010/main" val="8145127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468313" y="188913"/>
            <a:ext cx="8496300" cy="519112"/>
          </a:xfrm>
        </p:spPr>
        <p:txBody>
          <a:bodyPr>
            <a:noAutofit/>
          </a:bodyPr>
          <a:lstStyle/>
          <a:p>
            <a:pPr defTabSz="912813" eaLnBrk="1" hangingPunct="1"/>
            <a:r>
              <a:rPr lang="en-US" sz="3200" dirty="0">
                <a:latin typeface="Arial" charset="0"/>
              </a:rPr>
              <a:t>JGOG 3016: Baseline Characteristics</a:t>
            </a:r>
          </a:p>
        </p:txBody>
      </p:sp>
      <p:graphicFrame>
        <p:nvGraphicFramePr>
          <p:cNvPr id="5" name="Group 32"/>
          <p:cNvGraphicFramePr>
            <a:graphicFrameLocks noGrp="1"/>
          </p:cNvGraphicFramePr>
          <p:nvPr/>
        </p:nvGraphicFramePr>
        <p:xfrm>
          <a:off x="384175" y="1556792"/>
          <a:ext cx="8462963" cy="3840276"/>
        </p:xfrm>
        <a:graphic>
          <a:graphicData uri="http://schemas.openxmlformats.org/drawingml/2006/table">
            <a:tbl>
              <a:tblPr>
                <a:tableStyleId>{284E427A-3D55-4303-BF80-6455036E1DE7}</a:tableStyleId>
              </a:tblPr>
              <a:tblGrid>
                <a:gridCol w="3009793"/>
                <a:gridCol w="2759244"/>
                <a:gridCol w="2693926"/>
              </a:tblGrid>
              <a:tr h="640046">
                <a:tc>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800" u="none" strike="noStrike" cap="none" normalizeH="0" baseline="0" dirty="0" smtClean="0">
                          <a:ln>
                            <a:noFill/>
                          </a:ln>
                          <a:effectLst/>
                        </a:rPr>
                        <a:t>Characteristic</a:t>
                      </a:r>
                      <a:endParaRPr kumimoji="0" lang="en-US" sz="1800" b="1" i="0" u="none" strike="noStrike" cap="none" normalizeH="0" baseline="0" dirty="0" smtClean="0">
                        <a:ln>
                          <a:noFill/>
                        </a:ln>
                        <a:solidFill>
                          <a:schemeClr val="tx1"/>
                        </a:solidFill>
                        <a:effectLst/>
                        <a:latin typeface="Arial" charset="0"/>
                      </a:endParaRPr>
                    </a:p>
                  </a:txBody>
                  <a:tcPr marL="91433" marR="91433" marT="45703" marB="45703" horzOverflow="overflow"/>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lang="en-US" sz="1800" dirty="0" smtClean="0"/>
                        <a:t>Dose-Dense Wkly TC            </a:t>
                      </a:r>
                      <a:r>
                        <a:rPr kumimoji="0" lang="en-US" sz="1800" u="none" strike="noStrike" cap="none" normalizeH="0" baseline="0" dirty="0" smtClean="0">
                          <a:ln>
                            <a:noFill/>
                          </a:ln>
                          <a:effectLst/>
                        </a:rPr>
                        <a:t>(n = 312)</a:t>
                      </a:r>
                      <a:endParaRPr kumimoji="0" lang="en-US" sz="1800" b="1" i="0" u="none" strike="noStrike" cap="none" normalizeH="0" baseline="0" dirty="0" smtClean="0">
                        <a:ln>
                          <a:noFill/>
                        </a:ln>
                        <a:solidFill>
                          <a:schemeClr val="tx1"/>
                        </a:solidFill>
                        <a:effectLst/>
                        <a:latin typeface="Arial" charset="0"/>
                      </a:endParaRPr>
                    </a:p>
                  </a:txBody>
                  <a:tcPr marL="91433" marR="91433" marT="45703" marB="45703" anchor="ctr" horzOverflow="overflow"/>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lang="en-US" sz="1800" dirty="0" smtClean="0"/>
                        <a:t>Conventional</a:t>
                      </a:r>
                      <a:r>
                        <a:rPr lang="en-US" sz="1800" baseline="0" dirty="0" smtClean="0"/>
                        <a:t> TC             </a:t>
                      </a:r>
                      <a:r>
                        <a:rPr kumimoji="0" lang="en-US" sz="1800" u="none" strike="noStrike" cap="none" normalizeH="0" baseline="0" dirty="0" smtClean="0">
                          <a:ln>
                            <a:noFill/>
                          </a:ln>
                          <a:effectLst/>
                        </a:rPr>
                        <a:t>(n = 319)</a:t>
                      </a:r>
                      <a:endParaRPr kumimoji="0" lang="en-US" sz="1800" b="1" i="0" u="none" strike="noStrike" cap="none" normalizeH="0" baseline="0" dirty="0" smtClean="0">
                        <a:ln>
                          <a:noFill/>
                        </a:ln>
                        <a:solidFill>
                          <a:srgbClr val="FFFFFF"/>
                        </a:solidFill>
                        <a:effectLst/>
                        <a:latin typeface="Arial" charset="0"/>
                      </a:endParaRPr>
                    </a:p>
                  </a:txBody>
                  <a:tcPr marL="91433" marR="91433" marT="45703" marB="45703" anchor="ctr" horzOverflow="overflow"/>
                </a:tc>
              </a:tr>
              <a:tr h="365726">
                <a:tc>
                  <a:txBody>
                    <a:bodyPr/>
                    <a:lstStyle/>
                    <a:p>
                      <a:pPr marL="0" marR="0" lvl="0" indent="0" algn="l" defTabSz="914400" rtl="0" eaLnBrk="1" fontAlgn="base" latinLnBrk="0" hangingPunct="1">
                        <a:lnSpc>
                          <a:spcPct val="100000"/>
                        </a:lnSpc>
                        <a:spcBef>
                          <a:spcPct val="0"/>
                        </a:spcBef>
                        <a:spcAft>
                          <a:spcPct val="25000"/>
                        </a:spcAft>
                        <a:buClrTx/>
                        <a:buSzTx/>
                        <a:buFontTx/>
                        <a:buNone/>
                        <a:tabLst/>
                      </a:pPr>
                      <a:r>
                        <a:rPr kumimoji="0" lang="en-US" sz="1800" u="none" strike="noStrike" cap="none" normalizeH="0" baseline="0" dirty="0" smtClean="0">
                          <a:ln>
                            <a:noFill/>
                          </a:ln>
                          <a:effectLst/>
                        </a:rPr>
                        <a:t>Median age, </a:t>
                      </a:r>
                      <a:r>
                        <a:rPr kumimoji="0" lang="en-US" sz="1800" u="none" strike="noStrike" cap="none" normalizeH="0" baseline="0" dirty="0" err="1" smtClean="0">
                          <a:ln>
                            <a:noFill/>
                          </a:ln>
                          <a:effectLst/>
                        </a:rPr>
                        <a:t>yrs</a:t>
                      </a:r>
                      <a:r>
                        <a:rPr kumimoji="0" lang="en-US" sz="1800" u="none" strike="noStrike" cap="none" normalizeH="0" baseline="0" dirty="0" smtClean="0">
                          <a:ln>
                            <a:noFill/>
                          </a:ln>
                          <a:effectLst/>
                        </a:rPr>
                        <a:t> (range)</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horzOverflow="overflow"/>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800" u="none" strike="noStrike" cap="none" normalizeH="0" baseline="0" dirty="0" smtClean="0">
                          <a:ln>
                            <a:noFill/>
                          </a:ln>
                          <a:effectLst/>
                        </a:rPr>
                        <a:t>57 (25-87)</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anchor="ctr" horzOverflow="overflow"/>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800" u="none" strike="noStrike" cap="none" normalizeH="0" baseline="0" dirty="0" smtClean="0">
                          <a:ln>
                            <a:noFill/>
                          </a:ln>
                          <a:effectLst/>
                        </a:rPr>
                        <a:t>57 (25-84)</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anchor="ctr" horzOverflow="overflow"/>
                </a:tc>
              </a:tr>
              <a:tr h="365726">
                <a:tc>
                  <a:txBody>
                    <a:bodyPr/>
                    <a:lstStyle/>
                    <a:p>
                      <a:pPr marL="0" marR="0" lvl="0" indent="0" algn="l"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800" u="none" strike="noStrike" cap="none" normalizeH="0" baseline="0" dirty="0" smtClean="0">
                          <a:ln>
                            <a:noFill/>
                          </a:ln>
                          <a:effectLst/>
                        </a:rPr>
                        <a:t>Primary ovarian cancer, %</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horzOverflow="overflow"/>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800" u="none" strike="noStrike" cap="none" normalizeH="0" baseline="0" dirty="0" smtClean="0">
                          <a:ln>
                            <a:noFill/>
                          </a:ln>
                          <a:effectLst/>
                        </a:rPr>
                        <a:t>83</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anchor="ctr" horzOverflow="overflow"/>
                </a:tc>
                <a:tc>
                  <a:txBody>
                    <a:bodyPr/>
                    <a:lstStyle/>
                    <a:p>
                      <a:pPr marL="0" marR="0" lvl="0" indent="0" algn="ctr" defTabSz="914400" rtl="0" eaLnBrk="1" fontAlgn="base" latinLnBrk="0" hangingPunct="1">
                        <a:lnSpc>
                          <a:spcPct val="100000"/>
                        </a:lnSpc>
                        <a:spcBef>
                          <a:spcPct val="35000"/>
                        </a:spcBef>
                        <a:spcAft>
                          <a:spcPct val="25000"/>
                        </a:spcAft>
                        <a:buClr>
                          <a:schemeClr val="accent2"/>
                        </a:buClr>
                        <a:buSzTx/>
                        <a:buFont typeface="Wingdings" pitchFamily="2" charset="2"/>
                        <a:buNone/>
                        <a:tabLst/>
                      </a:pPr>
                      <a:r>
                        <a:rPr kumimoji="0" lang="en-US" sz="1800" u="none" strike="noStrike" cap="none" normalizeH="0" baseline="0" dirty="0" smtClean="0">
                          <a:ln>
                            <a:noFill/>
                          </a:ln>
                          <a:effectLst/>
                        </a:rPr>
                        <a:t>87</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anchor="ctr" horzOverflow="overflow"/>
                </a:tc>
              </a:tr>
              <a:tr h="1188686">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cap="none" normalizeH="0" baseline="0" dirty="0" smtClean="0">
                          <a:ln>
                            <a:noFill/>
                          </a:ln>
                          <a:effectLst/>
                        </a:rPr>
                        <a:t>FIGO stage, %</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u="none" strike="noStrike" cap="none" normalizeH="0" baseline="0" dirty="0" smtClean="0">
                          <a:ln>
                            <a:noFill/>
                          </a:ln>
                          <a:effectLst/>
                        </a:rPr>
                        <a:t>II</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u="none" strike="noStrike" cap="none" normalizeH="0" baseline="0" dirty="0" smtClean="0">
                          <a:ln>
                            <a:noFill/>
                          </a:ln>
                          <a:effectLst/>
                        </a:rPr>
                        <a:t>III</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u="none" strike="noStrike" cap="none" normalizeH="0" baseline="0" dirty="0" smtClean="0">
                          <a:ln>
                            <a:noFill/>
                          </a:ln>
                          <a:effectLst/>
                        </a:rPr>
                        <a:t>IV</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horzOverflow="overflow"/>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u="none" strike="noStrike" cap="none" normalizeH="0" baseline="0" dirty="0" smtClean="0">
                        <a:ln>
                          <a:noFill/>
                        </a:ln>
                        <a:effectLst/>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r>
                        <a:rPr kumimoji="0" lang="en-US" sz="1800" u="none" strike="noStrike" cap="none" normalizeH="0" baseline="0" dirty="0" smtClean="0">
                          <a:ln>
                            <a:noFill/>
                          </a:ln>
                          <a:effectLst/>
                        </a:rPr>
                        <a:t>20</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r>
                        <a:rPr kumimoji="0" lang="en-US" sz="1800" u="none" strike="noStrike" cap="none" normalizeH="0" baseline="0" dirty="0" smtClean="0">
                          <a:ln>
                            <a:noFill/>
                          </a:ln>
                          <a:effectLst/>
                        </a:rPr>
                        <a:t>65</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r>
                        <a:rPr kumimoji="0" lang="en-US" sz="1800" u="none" strike="noStrike" cap="none" normalizeH="0" baseline="0" dirty="0" smtClean="0">
                          <a:ln>
                            <a:noFill/>
                          </a:ln>
                          <a:effectLst/>
                        </a:rPr>
                        <a:t>15</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anchor="ctr" horzOverflow="overflow"/>
                </a:tc>
                <a:tc>
                  <a:txBody>
                    <a:bodyPr/>
                    <a:lstStyle/>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endParaRPr kumimoji="0" lang="en-US" sz="1800" u="none" strike="noStrike" cap="none" normalizeH="0" baseline="0" dirty="0" smtClean="0">
                        <a:ln>
                          <a:noFill/>
                        </a:ln>
                        <a:effectLst/>
                      </a:endParaRP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r>
                        <a:rPr kumimoji="0" lang="en-US" sz="1800" u="none" strike="noStrike" cap="none" normalizeH="0" baseline="0" dirty="0" smtClean="0">
                          <a:ln>
                            <a:noFill/>
                          </a:ln>
                          <a:effectLst/>
                        </a:rPr>
                        <a:t>17</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r>
                        <a:rPr kumimoji="0" lang="en-US" sz="1800" u="none" strike="noStrike" cap="none" normalizeH="0" baseline="0" dirty="0" smtClean="0">
                          <a:ln>
                            <a:noFill/>
                          </a:ln>
                          <a:effectLst/>
                        </a:rPr>
                        <a:t>67</a:t>
                      </a:r>
                    </a:p>
                    <a:p>
                      <a:pPr marL="0" marR="0" lvl="0" indent="0" algn="ctr" defTabSz="914400" rtl="0" eaLnBrk="1" fontAlgn="base" latinLnBrk="0" hangingPunct="1">
                        <a:lnSpc>
                          <a:spcPct val="100000"/>
                        </a:lnSpc>
                        <a:spcBef>
                          <a:spcPts val="0"/>
                        </a:spcBef>
                        <a:spcAft>
                          <a:spcPts val="0"/>
                        </a:spcAft>
                        <a:buClr>
                          <a:schemeClr val="accent2"/>
                        </a:buClr>
                        <a:buSzTx/>
                        <a:buFont typeface="Wingdings" pitchFamily="2" charset="2"/>
                        <a:buNone/>
                        <a:tabLst/>
                      </a:pPr>
                      <a:r>
                        <a:rPr kumimoji="0" lang="en-US" sz="1800" u="none" strike="noStrike" cap="none" normalizeH="0" baseline="0" dirty="0" smtClean="0">
                          <a:ln>
                            <a:noFill/>
                          </a:ln>
                          <a:effectLst/>
                        </a:rPr>
                        <a:t>16</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anchor="ctr" horzOverflow="overflow"/>
                </a:tc>
              </a:tr>
              <a:tr h="914366">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cap="none" normalizeH="0" baseline="0" dirty="0" smtClean="0">
                          <a:ln>
                            <a:noFill/>
                          </a:ln>
                          <a:effectLst/>
                        </a:rPr>
                        <a:t>Histology, %</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u="none" strike="noStrike" cap="none" normalizeH="0" baseline="0" dirty="0" smtClean="0">
                          <a:ln>
                            <a:noFill/>
                          </a:ln>
                          <a:effectLst/>
                        </a:rPr>
                        <a:t>Serous/other</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800" u="none" strike="noStrike" cap="none" normalizeH="0" baseline="0" dirty="0" smtClean="0">
                          <a:ln>
                            <a:noFill/>
                          </a:ln>
                          <a:effectLst/>
                        </a:rPr>
                        <a:t>Clear-cell/mucinous</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800" u="none" strike="noStrike" cap="none"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cap="none" normalizeH="0" baseline="0" dirty="0" smtClean="0">
                          <a:ln>
                            <a:noFill/>
                          </a:ln>
                          <a:effectLst/>
                        </a:rPr>
                        <a:t>83</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cap="none" normalizeH="0" baseline="0" dirty="0" smtClean="0">
                          <a:ln>
                            <a:noFill/>
                          </a:ln>
                          <a:effectLst/>
                        </a:rPr>
                        <a:t>17</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800" u="none" strike="noStrike" cap="none"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cap="none" normalizeH="0" baseline="0" dirty="0" smtClean="0">
                          <a:ln>
                            <a:noFill/>
                          </a:ln>
                          <a:effectLst/>
                        </a:rPr>
                        <a:t>85</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cap="none" normalizeH="0" baseline="0" dirty="0" smtClean="0">
                          <a:ln>
                            <a:noFill/>
                          </a:ln>
                          <a:effectLst/>
                        </a:rPr>
                        <a:t>15</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anchor="ctr" horzOverflow="overflow"/>
                </a:tc>
              </a:tr>
              <a:tr h="365726">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cap="none" normalizeH="0" baseline="0" dirty="0" smtClean="0">
                          <a:ln>
                            <a:noFill/>
                          </a:ln>
                          <a:effectLst/>
                        </a:rPr>
                        <a:t>Residual disease &gt; 1 cm, %</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cap="none" normalizeH="0" baseline="0" dirty="0" smtClean="0">
                          <a:ln>
                            <a:noFill/>
                          </a:ln>
                          <a:effectLst/>
                        </a:rPr>
                        <a:t>54</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cap="none" normalizeH="0" baseline="0" dirty="0" smtClean="0">
                          <a:ln>
                            <a:noFill/>
                          </a:ln>
                          <a:effectLst/>
                        </a:rPr>
                        <a:t>55</a:t>
                      </a:r>
                      <a:endParaRPr kumimoji="0" lang="en-US" sz="1800" b="0" i="0" u="none" strike="noStrike" cap="none" normalizeH="0" baseline="0" dirty="0" smtClean="0">
                        <a:ln>
                          <a:noFill/>
                        </a:ln>
                        <a:solidFill>
                          <a:schemeClr val="bg2">
                            <a:lumMod val="10000"/>
                          </a:schemeClr>
                        </a:solidFill>
                        <a:effectLst/>
                        <a:latin typeface="Arial" charset="0"/>
                      </a:endParaRPr>
                    </a:p>
                  </a:txBody>
                  <a:tcPr marL="91433" marR="91433" marT="45703" marB="45703" anchor="ctr" horzOverflow="overflow"/>
                </a:tc>
              </a:tr>
            </a:tbl>
          </a:graphicData>
        </a:graphic>
      </p:graphicFrame>
      <p:sp>
        <p:nvSpPr>
          <p:cNvPr id="225284" name="Text Box 11"/>
          <p:cNvSpPr txBox="1">
            <a:spLocks noChangeArrowheads="1"/>
          </p:cNvSpPr>
          <p:nvPr/>
        </p:nvSpPr>
        <p:spPr bwMode="auto">
          <a:xfrm>
            <a:off x="285750" y="6353175"/>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400" smtClean="0">
                <a:solidFill>
                  <a:srgbClr val="000000"/>
                </a:solidFill>
                <a:cs typeface="Arial" charset="0"/>
              </a:rPr>
              <a:t>Katsumata N, et al. ASCO 2012. Abstract 5003. Reproduced with permission. </a:t>
            </a:r>
          </a:p>
        </p:txBody>
      </p:sp>
      <p:sp>
        <p:nvSpPr>
          <p:cNvPr id="225285" name="CuadroTexto 1"/>
          <p:cNvSpPr txBox="1">
            <a:spLocks noChangeArrowheads="1"/>
          </p:cNvSpPr>
          <p:nvPr/>
        </p:nvSpPr>
        <p:spPr bwMode="auto">
          <a:xfrm>
            <a:off x="395288" y="5445125"/>
            <a:ext cx="20970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 sz="1200" smtClean="0">
                <a:solidFill>
                  <a:srgbClr val="000000"/>
                </a:solidFill>
              </a:rPr>
              <a:t>TC: Paclitaxel + Carboplatin</a:t>
            </a:r>
          </a:p>
        </p:txBody>
      </p:sp>
    </p:spTree>
    <p:extLst>
      <p:ext uri="{BB962C8B-B14F-4D97-AF65-F5344CB8AC3E}">
        <p14:creationId xmlns:p14="http://schemas.microsoft.com/office/powerpoint/2010/main" val="41173184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normAutofit fontScale="90000"/>
          </a:bodyPr>
          <a:lstStyle/>
          <a:p>
            <a:pPr defTabSz="912813" eaLnBrk="1" hangingPunct="1"/>
            <a:r>
              <a:rPr lang="en-US">
                <a:latin typeface="Arial" charset="0"/>
              </a:rPr>
              <a:t>JGOG 3016: Long-term Outcomes</a:t>
            </a:r>
          </a:p>
        </p:txBody>
      </p:sp>
      <p:sp>
        <p:nvSpPr>
          <p:cNvPr id="227331" name="Content Placeholder 12"/>
          <p:cNvSpPr>
            <a:spLocks noGrp="1"/>
          </p:cNvSpPr>
          <p:nvPr>
            <p:ph sz="half" idx="1"/>
          </p:nvPr>
        </p:nvSpPr>
        <p:spPr>
          <a:xfrm>
            <a:off x="385763" y="1120775"/>
            <a:ext cx="3716337" cy="3013075"/>
          </a:xfrm>
        </p:spPr>
        <p:txBody>
          <a:bodyPr/>
          <a:lstStyle/>
          <a:p>
            <a:pPr defTabSz="912813" eaLnBrk="1" hangingPunct="1"/>
            <a:r>
              <a:rPr lang="en-US" sz="2000">
                <a:latin typeface="Arial" charset="0"/>
                <a:cs typeface="Arial Unicode MS" charset="0"/>
              </a:rPr>
              <a:t>Median follow-up: 6.4 yrs</a:t>
            </a:r>
          </a:p>
          <a:p>
            <a:pPr defTabSz="912813" eaLnBrk="1" hangingPunct="1"/>
            <a:r>
              <a:rPr lang="en-US" sz="2000">
                <a:latin typeface="Arial" charset="0"/>
                <a:cs typeface="Arial Unicode MS" charset="0"/>
              </a:rPr>
              <a:t>Primary endpoint (PFS) </a:t>
            </a:r>
            <a:br>
              <a:rPr lang="en-US" sz="2000">
                <a:latin typeface="Arial" charset="0"/>
                <a:cs typeface="Arial Unicode MS" charset="0"/>
              </a:rPr>
            </a:br>
            <a:r>
              <a:rPr lang="en-US" sz="2000">
                <a:latin typeface="Arial" charset="0"/>
                <a:cs typeface="Arial Unicode MS" charset="0"/>
              </a:rPr>
              <a:t>and 5-yr OS significantly improved with dose-dense wkly TC vs conventional dosing</a:t>
            </a:r>
          </a:p>
          <a:p>
            <a:pPr marL="179388" lvl="1" indent="-269875" defTabSz="912813" eaLnBrk="1" hangingPunct="1"/>
            <a:r>
              <a:rPr lang="en-US" sz="1800">
                <a:latin typeface="Arial" charset="0"/>
                <a:cs typeface="Arial" charset="0"/>
              </a:rPr>
              <a:t>Median OS not yet reached in dose-dense arm</a:t>
            </a:r>
          </a:p>
        </p:txBody>
      </p:sp>
      <p:graphicFrame>
        <p:nvGraphicFramePr>
          <p:cNvPr id="13" name="Table 12"/>
          <p:cNvGraphicFramePr>
            <a:graphicFrameLocks noGrp="1"/>
          </p:cNvGraphicFramePr>
          <p:nvPr/>
        </p:nvGraphicFramePr>
        <p:xfrm>
          <a:off x="384175" y="4483478"/>
          <a:ext cx="8515350" cy="1249778"/>
        </p:xfrm>
        <a:graphic>
          <a:graphicData uri="http://schemas.openxmlformats.org/drawingml/2006/table">
            <a:tbl>
              <a:tblPr>
                <a:tableStyleId>{284E427A-3D55-4303-BF80-6455036E1DE7}</a:tableStyleId>
              </a:tblPr>
              <a:tblGrid>
                <a:gridCol w="1811338"/>
                <a:gridCol w="2195512"/>
                <a:gridCol w="1855788"/>
                <a:gridCol w="1736725"/>
                <a:gridCol w="915987"/>
              </a:tblGrid>
              <a:tr h="579438">
                <a:tc>
                  <a:txBody>
                    <a:bodyPr/>
                    <a:lstStyle/>
                    <a:p>
                      <a:pPr marL="0" marR="0" lvl="0" indent="0" algn="l"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a:ln>
                            <a:noFill/>
                          </a:ln>
                          <a:effectLst/>
                        </a:rPr>
                        <a:t>Outcome</a:t>
                      </a:r>
                      <a:endParaRPr kumimoji="0" lang="en-US" sz="1600" b="1" i="0" u="none" strike="noStrike" cap="none" normalizeH="0" baseline="0">
                        <a:ln>
                          <a:noFill/>
                        </a:ln>
                        <a:solidFill>
                          <a:srgbClr val="FFFFFF"/>
                        </a:solidFill>
                        <a:effectLst/>
                        <a:latin typeface="Arial" charset="0"/>
                        <a:ea typeface="ＭＳ Ｐゴシック" charset="0"/>
                        <a:cs typeface="ＭＳ Ｐゴシック" charset="0"/>
                      </a:endParaRPr>
                    </a:p>
                  </a:txBody>
                  <a:tcPr marL="91448" marR="91448" marT="45665" marB="45665" horzOverflow="overflow"/>
                </a:tc>
                <a:tc>
                  <a:txBody>
                    <a:bodyPr/>
                    <a:lstStyle/>
                    <a:p>
                      <a:pPr marL="0" marR="0" lvl="0" indent="0" algn="ctr" defTabSz="912813" rtl="0" eaLnBrk="1" fontAlgn="base" latinLnBrk="0" hangingPunct="1">
                        <a:lnSpc>
                          <a:spcPct val="100000"/>
                        </a:lnSpc>
                        <a:spcBef>
                          <a:spcPct val="35000"/>
                        </a:spcBef>
                        <a:spcAft>
                          <a:spcPct val="25000"/>
                        </a:spcAft>
                        <a:buClr>
                          <a:schemeClr val="accent2"/>
                        </a:buClr>
                        <a:buSzTx/>
                        <a:buFont typeface="Wingdings" charset="0"/>
                        <a:buNone/>
                        <a:tabLst/>
                      </a:pPr>
                      <a:r>
                        <a:rPr kumimoji="0" lang="en-US" sz="1600" u="none" strike="noStrike" cap="none" normalizeH="0" baseline="0" dirty="0">
                          <a:ln>
                            <a:noFill/>
                          </a:ln>
                          <a:effectLst/>
                        </a:rPr>
                        <a:t>Dose-Dense </a:t>
                      </a:r>
                      <a:r>
                        <a:rPr kumimoji="0" lang="en-US" sz="1600" u="none" strike="noStrike" cap="none" normalizeH="0" baseline="0" dirty="0" err="1">
                          <a:ln>
                            <a:noFill/>
                          </a:ln>
                          <a:effectLst/>
                        </a:rPr>
                        <a:t>Wkly</a:t>
                      </a:r>
                      <a:r>
                        <a:rPr kumimoji="0" lang="en-US" sz="1600" u="none" strike="noStrike" cap="none" normalizeH="0" baseline="0" dirty="0">
                          <a:ln>
                            <a:noFill/>
                          </a:ln>
                          <a:effectLst/>
                        </a:rPr>
                        <a:t> TC (n = 312)</a:t>
                      </a:r>
                      <a:endParaRPr kumimoji="0" lang="en-US" sz="1600" b="1"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91447" marR="91447" marT="45698" marB="45698" anchor="ctr" horzOverflow="overflow"/>
                </a:tc>
                <a:tc>
                  <a:txBody>
                    <a:bodyPr/>
                    <a:lstStyle/>
                    <a:p>
                      <a:pPr marL="0" marR="0" lvl="0" indent="0" algn="ctr" defTabSz="912813" rtl="0" eaLnBrk="1" fontAlgn="base" latinLnBrk="0" hangingPunct="1">
                        <a:lnSpc>
                          <a:spcPct val="100000"/>
                        </a:lnSpc>
                        <a:spcBef>
                          <a:spcPct val="35000"/>
                        </a:spcBef>
                        <a:spcAft>
                          <a:spcPct val="25000"/>
                        </a:spcAft>
                        <a:buClr>
                          <a:schemeClr val="accent2"/>
                        </a:buClr>
                        <a:buSzTx/>
                        <a:buFont typeface="Wingdings" charset="0"/>
                        <a:buNone/>
                        <a:tabLst/>
                      </a:pPr>
                      <a:r>
                        <a:rPr kumimoji="0" lang="en-US" sz="1600" u="none" strike="noStrike" cap="none" normalizeH="0" baseline="0" dirty="0">
                          <a:ln>
                            <a:noFill/>
                          </a:ln>
                          <a:effectLst/>
                        </a:rPr>
                        <a:t>Conventional TC (n = 319)</a:t>
                      </a:r>
                      <a:endParaRPr kumimoji="0" lang="en-US" sz="1600" b="1" i="0" u="none" strike="noStrike" cap="none" normalizeH="0" baseline="0" dirty="0">
                        <a:ln>
                          <a:noFill/>
                        </a:ln>
                        <a:solidFill>
                          <a:schemeClr val="tx1"/>
                        </a:solidFill>
                        <a:effectLst/>
                        <a:latin typeface="Arial" charset="0"/>
                        <a:ea typeface="ＭＳ Ｐゴシック" charset="0"/>
                        <a:cs typeface="ＭＳ Ｐゴシック" charset="0"/>
                      </a:endParaRPr>
                    </a:p>
                  </a:txBody>
                  <a:tcPr marL="91447" marR="91447" marT="45698" marB="45698" anchor="ctr" horzOverflow="overflow"/>
                </a:tc>
                <a:tc>
                  <a:txBody>
                    <a:bodyPr/>
                    <a:lstStyle/>
                    <a:p>
                      <a:pPr marL="0" marR="0" lvl="0" indent="0" algn="ctr"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a:ln>
                            <a:noFill/>
                          </a:ln>
                          <a:effectLst/>
                        </a:rPr>
                        <a:t>HR (95% CI)</a:t>
                      </a:r>
                      <a:endParaRPr kumimoji="0" lang="en-US" sz="1600" b="1" i="0" u="none" strike="noStrike" cap="none" normalizeH="0" baseline="0">
                        <a:ln>
                          <a:noFill/>
                        </a:ln>
                        <a:solidFill>
                          <a:srgbClr val="FFFFFF"/>
                        </a:solidFill>
                        <a:effectLst/>
                        <a:latin typeface="Arial" charset="0"/>
                        <a:ea typeface="ＭＳ Ｐゴシック" charset="0"/>
                        <a:cs typeface="ＭＳ Ｐゴシック" charset="0"/>
                      </a:endParaRPr>
                    </a:p>
                  </a:txBody>
                  <a:tcPr marL="91448" marR="91448" marT="45665" marB="45665" horzOverflow="overflow"/>
                </a:tc>
                <a:tc>
                  <a:txBody>
                    <a:bodyPr/>
                    <a:lstStyle/>
                    <a:p>
                      <a:pPr marL="0" marR="0" lvl="0" indent="0" algn="ctr"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a:ln>
                            <a:noFill/>
                          </a:ln>
                          <a:effectLst/>
                        </a:rPr>
                        <a:t>P Value</a:t>
                      </a:r>
                      <a:endParaRPr kumimoji="0" lang="en-US" sz="1600" b="1" i="0" u="none" strike="noStrike" cap="none" normalizeH="0" baseline="0">
                        <a:ln>
                          <a:noFill/>
                        </a:ln>
                        <a:solidFill>
                          <a:srgbClr val="FFFFFF"/>
                        </a:solidFill>
                        <a:effectLst/>
                        <a:latin typeface="Arial" charset="0"/>
                        <a:ea typeface="ＭＳ Ｐゴシック" charset="0"/>
                        <a:cs typeface="ＭＳ Ｐゴシック" charset="0"/>
                      </a:endParaRPr>
                    </a:p>
                  </a:txBody>
                  <a:tcPr marL="91448" marR="91448" marT="45665" marB="45665" horzOverflow="overflow"/>
                </a:tc>
              </a:tr>
              <a:tr h="335170">
                <a:tc>
                  <a:txBody>
                    <a:bodyPr/>
                    <a:lstStyle/>
                    <a:p>
                      <a:pPr marL="0" marR="0" lvl="0" indent="0" algn="l"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a:ln>
                            <a:noFill/>
                          </a:ln>
                          <a:effectLst/>
                        </a:rPr>
                        <a:t>Median PFS, mos</a:t>
                      </a:r>
                      <a:endParaRPr kumimoji="0" lang="en-US" sz="1600" b="0" i="0" u="none" strike="noStrike" cap="none" normalizeH="0" baseline="0">
                        <a:ln>
                          <a:noFill/>
                        </a:ln>
                        <a:solidFill>
                          <a:srgbClr val="141415"/>
                        </a:solidFill>
                        <a:effectLst/>
                        <a:latin typeface="Arial" charset="0"/>
                        <a:ea typeface="ＭＳ Ｐゴシック" charset="0"/>
                        <a:cs typeface="ＭＳ Ｐゴシック" charset="0"/>
                      </a:endParaRPr>
                    </a:p>
                  </a:txBody>
                  <a:tcPr marL="91448" marR="91448" marT="45665" marB="45665" horzOverflow="overflow"/>
                </a:tc>
                <a:tc>
                  <a:txBody>
                    <a:bodyPr/>
                    <a:lstStyle/>
                    <a:p>
                      <a:pPr marL="0" marR="0" lvl="0" indent="0" algn="ctr"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dirty="0">
                          <a:ln>
                            <a:noFill/>
                          </a:ln>
                          <a:effectLst/>
                        </a:rPr>
                        <a:t>28.2</a:t>
                      </a:r>
                      <a:endParaRPr kumimoji="0" lang="en-US" sz="1600" b="0" i="0" u="none" strike="noStrike" cap="none" normalizeH="0" baseline="0" dirty="0">
                        <a:ln>
                          <a:noFill/>
                        </a:ln>
                        <a:solidFill>
                          <a:srgbClr val="141415"/>
                        </a:solidFill>
                        <a:effectLst/>
                        <a:latin typeface="Arial" charset="0"/>
                        <a:ea typeface="ＭＳ Ｐゴシック" charset="0"/>
                        <a:cs typeface="ＭＳ Ｐゴシック" charset="0"/>
                      </a:endParaRPr>
                    </a:p>
                  </a:txBody>
                  <a:tcPr marL="91448" marR="91448" marT="45665" marB="45665" horzOverflow="overflow"/>
                </a:tc>
                <a:tc>
                  <a:txBody>
                    <a:bodyPr/>
                    <a:lstStyle/>
                    <a:p>
                      <a:pPr marL="0" marR="0" lvl="0" indent="0" algn="ctr"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a:ln>
                            <a:noFill/>
                          </a:ln>
                          <a:effectLst/>
                        </a:rPr>
                        <a:t>17.5</a:t>
                      </a:r>
                      <a:endParaRPr kumimoji="0" lang="en-US" sz="1600" b="0" i="0" u="none" strike="noStrike" cap="none" normalizeH="0" baseline="0">
                        <a:ln>
                          <a:noFill/>
                        </a:ln>
                        <a:solidFill>
                          <a:srgbClr val="141415"/>
                        </a:solidFill>
                        <a:effectLst/>
                        <a:latin typeface="Arial" charset="0"/>
                        <a:ea typeface="ＭＳ Ｐゴシック" charset="0"/>
                        <a:cs typeface="ＭＳ Ｐゴシック" charset="0"/>
                      </a:endParaRPr>
                    </a:p>
                  </a:txBody>
                  <a:tcPr marL="91448" marR="91448" marT="45665" marB="45665" horzOverflow="overflow"/>
                </a:tc>
                <a:tc>
                  <a:txBody>
                    <a:bodyPr/>
                    <a:lstStyle/>
                    <a:p>
                      <a:pPr marL="0" marR="0" lvl="0" indent="0" algn="ctr"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a:ln>
                            <a:noFill/>
                          </a:ln>
                          <a:effectLst/>
                        </a:rPr>
                        <a:t>0.76 (0.62-0.91)</a:t>
                      </a:r>
                      <a:endParaRPr kumimoji="0" lang="en-US" sz="1600" b="0" i="0" u="none" strike="noStrike" cap="none" normalizeH="0" baseline="0">
                        <a:ln>
                          <a:noFill/>
                        </a:ln>
                        <a:solidFill>
                          <a:srgbClr val="141415"/>
                        </a:solidFill>
                        <a:effectLst/>
                        <a:latin typeface="Arial" charset="0"/>
                        <a:ea typeface="ＭＳ Ｐゴシック" charset="0"/>
                        <a:cs typeface="ＭＳ Ｐゴシック" charset="0"/>
                      </a:endParaRPr>
                    </a:p>
                  </a:txBody>
                  <a:tcPr marL="91448" marR="91448" marT="45665" marB="45665" horzOverflow="overflow"/>
                </a:tc>
                <a:tc>
                  <a:txBody>
                    <a:bodyPr/>
                    <a:lstStyle/>
                    <a:p>
                      <a:pPr marL="0" marR="0" lvl="0" indent="0" algn="ctr"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a:ln>
                            <a:noFill/>
                          </a:ln>
                          <a:effectLst/>
                        </a:rPr>
                        <a:t>.0037</a:t>
                      </a:r>
                      <a:endParaRPr kumimoji="0" lang="en-US" sz="1600" b="0" i="0" u="none" strike="noStrike" cap="none" normalizeH="0" baseline="0">
                        <a:ln>
                          <a:noFill/>
                        </a:ln>
                        <a:solidFill>
                          <a:srgbClr val="141415"/>
                        </a:solidFill>
                        <a:effectLst/>
                        <a:latin typeface="Arial" charset="0"/>
                        <a:ea typeface="ＭＳ Ｐゴシック" charset="0"/>
                        <a:cs typeface="ＭＳ Ｐゴシック" charset="0"/>
                      </a:endParaRPr>
                    </a:p>
                  </a:txBody>
                  <a:tcPr marL="91448" marR="91448" marT="45665" marB="45665" horzOverflow="overflow"/>
                </a:tc>
              </a:tr>
              <a:tr h="335170">
                <a:tc>
                  <a:txBody>
                    <a:bodyPr/>
                    <a:lstStyle/>
                    <a:p>
                      <a:pPr marL="0" marR="0" lvl="0" indent="0" algn="l"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a:ln>
                            <a:noFill/>
                          </a:ln>
                          <a:effectLst/>
                        </a:rPr>
                        <a:t>5-yr OS, %</a:t>
                      </a:r>
                      <a:endParaRPr kumimoji="0" lang="en-US" sz="1600" b="0" i="0" u="none" strike="noStrike" cap="none" normalizeH="0" baseline="0">
                        <a:ln>
                          <a:noFill/>
                        </a:ln>
                        <a:solidFill>
                          <a:srgbClr val="141415"/>
                        </a:solidFill>
                        <a:effectLst/>
                        <a:latin typeface="Arial" charset="0"/>
                        <a:ea typeface="ＭＳ Ｐゴシック" charset="0"/>
                        <a:cs typeface="ＭＳ Ｐゴシック" charset="0"/>
                      </a:endParaRPr>
                    </a:p>
                  </a:txBody>
                  <a:tcPr marL="91448" marR="91448" marT="45665" marB="45665" horzOverflow="overflow"/>
                </a:tc>
                <a:tc>
                  <a:txBody>
                    <a:bodyPr/>
                    <a:lstStyle/>
                    <a:p>
                      <a:pPr marL="0" marR="0" lvl="0" indent="0" algn="ctr"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dirty="0">
                          <a:ln>
                            <a:noFill/>
                          </a:ln>
                          <a:effectLst/>
                        </a:rPr>
                        <a:t>58.7</a:t>
                      </a:r>
                      <a:endParaRPr kumimoji="0" lang="en-US" sz="1600" b="0" i="0" u="none" strike="noStrike" cap="none" normalizeH="0" baseline="0" dirty="0">
                        <a:ln>
                          <a:noFill/>
                        </a:ln>
                        <a:solidFill>
                          <a:srgbClr val="141415"/>
                        </a:solidFill>
                        <a:effectLst/>
                        <a:latin typeface="Arial" charset="0"/>
                        <a:ea typeface="ＭＳ Ｐゴシック" charset="0"/>
                        <a:cs typeface="ＭＳ Ｐゴシック" charset="0"/>
                      </a:endParaRPr>
                    </a:p>
                  </a:txBody>
                  <a:tcPr marL="91448" marR="91448" marT="45665" marB="45665" horzOverflow="overflow"/>
                </a:tc>
                <a:tc>
                  <a:txBody>
                    <a:bodyPr/>
                    <a:lstStyle/>
                    <a:p>
                      <a:pPr marL="0" marR="0" lvl="0" indent="0" algn="ctr"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dirty="0">
                          <a:ln>
                            <a:noFill/>
                          </a:ln>
                          <a:effectLst/>
                        </a:rPr>
                        <a:t>51.1</a:t>
                      </a:r>
                      <a:endParaRPr kumimoji="0" lang="en-US" sz="1600" b="0" i="0" u="none" strike="noStrike" cap="none" normalizeH="0" baseline="0" dirty="0">
                        <a:ln>
                          <a:noFill/>
                        </a:ln>
                        <a:solidFill>
                          <a:srgbClr val="141415"/>
                        </a:solidFill>
                        <a:effectLst/>
                        <a:latin typeface="Arial" charset="0"/>
                        <a:ea typeface="ＭＳ Ｐゴシック" charset="0"/>
                        <a:cs typeface="ＭＳ Ｐゴシック" charset="0"/>
                      </a:endParaRPr>
                    </a:p>
                  </a:txBody>
                  <a:tcPr marL="91448" marR="91448" marT="45665" marB="45665" horzOverflow="overflow"/>
                </a:tc>
                <a:tc>
                  <a:txBody>
                    <a:bodyPr/>
                    <a:lstStyle/>
                    <a:p>
                      <a:pPr marL="0" marR="0" lvl="0" indent="0" algn="ctr"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a:ln>
                            <a:noFill/>
                          </a:ln>
                          <a:effectLst/>
                        </a:rPr>
                        <a:t>0.79 (0.63-0.99) </a:t>
                      </a:r>
                      <a:endParaRPr kumimoji="0" lang="en-US" sz="1600" b="0" i="0" u="none" strike="noStrike" cap="none" normalizeH="0" baseline="0">
                        <a:ln>
                          <a:noFill/>
                        </a:ln>
                        <a:solidFill>
                          <a:srgbClr val="141415"/>
                        </a:solidFill>
                        <a:effectLst/>
                        <a:latin typeface="Arial" charset="0"/>
                        <a:ea typeface="ＭＳ Ｐゴシック" charset="0"/>
                        <a:cs typeface="ＭＳ Ｐゴシック" charset="0"/>
                      </a:endParaRPr>
                    </a:p>
                  </a:txBody>
                  <a:tcPr marL="91448" marR="91448" marT="45665" marB="45665" horzOverflow="overflow"/>
                </a:tc>
                <a:tc>
                  <a:txBody>
                    <a:bodyPr/>
                    <a:lstStyle/>
                    <a:p>
                      <a:pPr marL="0" marR="0" lvl="0" indent="0" algn="ctr" defTabSz="912813" rtl="0" eaLnBrk="1" fontAlgn="base" latinLnBrk="0" hangingPunct="1">
                        <a:lnSpc>
                          <a:spcPct val="100000"/>
                        </a:lnSpc>
                        <a:spcBef>
                          <a:spcPts val="100"/>
                        </a:spcBef>
                        <a:spcAft>
                          <a:spcPts val="100"/>
                        </a:spcAft>
                        <a:buClrTx/>
                        <a:buSzTx/>
                        <a:buFontTx/>
                        <a:buNone/>
                        <a:tabLst/>
                      </a:pPr>
                      <a:r>
                        <a:rPr kumimoji="0" lang="en-US" sz="1600" u="none" strike="noStrike" cap="none" normalizeH="0" baseline="0" dirty="0">
                          <a:ln>
                            <a:noFill/>
                          </a:ln>
                          <a:effectLst/>
                        </a:rPr>
                        <a:t>.039 </a:t>
                      </a:r>
                      <a:endParaRPr kumimoji="0" lang="en-US" sz="1600" b="0" i="0" u="none" strike="noStrike" cap="none" normalizeH="0" baseline="0" dirty="0">
                        <a:ln>
                          <a:noFill/>
                        </a:ln>
                        <a:solidFill>
                          <a:srgbClr val="141415"/>
                        </a:solidFill>
                        <a:effectLst/>
                        <a:latin typeface="Arial" charset="0"/>
                        <a:ea typeface="ＭＳ Ｐゴシック" charset="0"/>
                        <a:cs typeface="ＭＳ Ｐゴシック" charset="0"/>
                      </a:endParaRPr>
                    </a:p>
                  </a:txBody>
                  <a:tcPr marL="91448" marR="91448" marT="45665" marB="45665" horzOverflow="overflow"/>
                </a:tc>
              </a:tr>
            </a:tbl>
          </a:graphicData>
        </a:graphic>
      </p:graphicFrame>
      <p:sp>
        <p:nvSpPr>
          <p:cNvPr id="227333" name="Text Box 11"/>
          <p:cNvSpPr txBox="1">
            <a:spLocks noChangeArrowheads="1"/>
          </p:cNvSpPr>
          <p:nvPr/>
        </p:nvSpPr>
        <p:spPr bwMode="auto">
          <a:xfrm>
            <a:off x="285750" y="6353175"/>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buFont typeface="Arial" charset="0"/>
              <a:buNone/>
            </a:pPr>
            <a:r>
              <a:rPr lang="en-US" sz="1400" smtClean="0">
                <a:solidFill>
                  <a:srgbClr val="000000"/>
                </a:solidFill>
                <a:cs typeface="Arial" charset="0"/>
              </a:rPr>
              <a:t>Katsumata N, et al. ASCO 2012. Abstract 5003. Reproduced with permission.  </a:t>
            </a:r>
          </a:p>
        </p:txBody>
      </p:sp>
      <p:sp>
        <p:nvSpPr>
          <p:cNvPr id="227334" name="TextBox 4"/>
          <p:cNvSpPr txBox="1">
            <a:spLocks noChangeArrowheads="1"/>
          </p:cNvSpPr>
          <p:nvPr/>
        </p:nvSpPr>
        <p:spPr bwMode="auto">
          <a:xfrm>
            <a:off x="5230813" y="3114675"/>
            <a:ext cx="37401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ts val="300"/>
              </a:spcAft>
              <a:buFont typeface="Arial" charset="0"/>
              <a:buNone/>
            </a:pPr>
            <a:r>
              <a:rPr lang="en-US" sz="1400" smtClean="0">
                <a:solidFill>
                  <a:srgbClr val="000000"/>
                </a:solidFill>
              </a:rPr>
              <a:t>Dose-dense wkly TC (n = 312; 197 events)</a:t>
            </a:r>
          </a:p>
          <a:p>
            <a:pPr eaLnBrk="1" fontAlgn="base" hangingPunct="1">
              <a:spcBef>
                <a:spcPct val="0"/>
              </a:spcBef>
              <a:spcAft>
                <a:spcPts val="300"/>
              </a:spcAft>
              <a:buFont typeface="Arial" charset="0"/>
              <a:buNone/>
            </a:pPr>
            <a:r>
              <a:rPr lang="en-US" sz="1400" smtClean="0">
                <a:solidFill>
                  <a:srgbClr val="000000"/>
                </a:solidFill>
              </a:rPr>
              <a:t>Conventional TC (n = 319; 229 events)</a:t>
            </a:r>
          </a:p>
        </p:txBody>
      </p:sp>
      <p:cxnSp>
        <p:nvCxnSpPr>
          <p:cNvPr id="227335" name="Straight Connector 11"/>
          <p:cNvCxnSpPr>
            <a:cxnSpLocks noChangeShapeType="1"/>
          </p:cNvCxnSpPr>
          <p:nvPr/>
        </p:nvCxnSpPr>
        <p:spPr bwMode="auto">
          <a:xfrm>
            <a:off x="5018088" y="1266825"/>
            <a:ext cx="0" cy="24320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36" name="Straight Connector 13"/>
          <p:cNvCxnSpPr>
            <a:cxnSpLocks noChangeShapeType="1"/>
          </p:cNvCxnSpPr>
          <p:nvPr/>
        </p:nvCxnSpPr>
        <p:spPr bwMode="auto">
          <a:xfrm>
            <a:off x="4997450" y="3700463"/>
            <a:ext cx="36798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37" name="Straight Connector 14"/>
          <p:cNvCxnSpPr>
            <a:cxnSpLocks noChangeShapeType="1"/>
          </p:cNvCxnSpPr>
          <p:nvPr/>
        </p:nvCxnSpPr>
        <p:spPr bwMode="auto">
          <a:xfrm>
            <a:off x="4946650" y="128270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38" name="Straight Connector 15"/>
          <p:cNvCxnSpPr>
            <a:cxnSpLocks noChangeShapeType="1"/>
          </p:cNvCxnSpPr>
          <p:nvPr/>
        </p:nvCxnSpPr>
        <p:spPr bwMode="auto">
          <a:xfrm>
            <a:off x="4946650" y="17637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39" name="Straight Connector 16"/>
          <p:cNvCxnSpPr>
            <a:cxnSpLocks noChangeShapeType="1"/>
          </p:cNvCxnSpPr>
          <p:nvPr/>
        </p:nvCxnSpPr>
        <p:spPr bwMode="auto">
          <a:xfrm>
            <a:off x="4946650" y="2243138"/>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40" name="Straight Connector 17"/>
          <p:cNvCxnSpPr>
            <a:cxnSpLocks noChangeShapeType="1"/>
          </p:cNvCxnSpPr>
          <p:nvPr/>
        </p:nvCxnSpPr>
        <p:spPr bwMode="auto">
          <a:xfrm>
            <a:off x="4946650" y="2733675"/>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41" name="Straight Connector 18"/>
          <p:cNvCxnSpPr>
            <a:cxnSpLocks noChangeShapeType="1"/>
          </p:cNvCxnSpPr>
          <p:nvPr/>
        </p:nvCxnSpPr>
        <p:spPr bwMode="auto">
          <a:xfrm>
            <a:off x="4946650" y="3213100"/>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42" name="Straight Connector 19"/>
          <p:cNvCxnSpPr>
            <a:cxnSpLocks noChangeShapeType="1"/>
          </p:cNvCxnSpPr>
          <p:nvPr/>
        </p:nvCxnSpPr>
        <p:spPr bwMode="auto">
          <a:xfrm>
            <a:off x="4946650" y="370046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43" name="Straight Connector 20"/>
          <p:cNvCxnSpPr>
            <a:cxnSpLocks noChangeShapeType="1"/>
          </p:cNvCxnSpPr>
          <p:nvPr/>
        </p:nvCxnSpPr>
        <p:spPr bwMode="auto">
          <a:xfrm rot="5400000">
            <a:off x="4986338"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44" name="Straight Connector 21"/>
          <p:cNvCxnSpPr>
            <a:cxnSpLocks noChangeShapeType="1"/>
          </p:cNvCxnSpPr>
          <p:nvPr/>
        </p:nvCxnSpPr>
        <p:spPr bwMode="auto">
          <a:xfrm rot="5400000">
            <a:off x="5426075"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45" name="Straight Connector 22"/>
          <p:cNvCxnSpPr>
            <a:cxnSpLocks noChangeShapeType="1"/>
          </p:cNvCxnSpPr>
          <p:nvPr/>
        </p:nvCxnSpPr>
        <p:spPr bwMode="auto">
          <a:xfrm rot="5400000">
            <a:off x="5634038"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46" name="Straight Connector 23"/>
          <p:cNvCxnSpPr>
            <a:cxnSpLocks noChangeShapeType="1"/>
          </p:cNvCxnSpPr>
          <p:nvPr/>
        </p:nvCxnSpPr>
        <p:spPr bwMode="auto">
          <a:xfrm rot="5400000">
            <a:off x="5846763"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47" name="Straight Connector 24"/>
          <p:cNvCxnSpPr>
            <a:cxnSpLocks noChangeShapeType="1"/>
          </p:cNvCxnSpPr>
          <p:nvPr/>
        </p:nvCxnSpPr>
        <p:spPr bwMode="auto">
          <a:xfrm rot="5400000">
            <a:off x="7342188"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48" name="Straight Connector 25"/>
          <p:cNvCxnSpPr>
            <a:cxnSpLocks noChangeShapeType="1"/>
          </p:cNvCxnSpPr>
          <p:nvPr/>
        </p:nvCxnSpPr>
        <p:spPr bwMode="auto">
          <a:xfrm rot="5400000">
            <a:off x="8421688"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49" name="Straight Connector 26"/>
          <p:cNvCxnSpPr>
            <a:cxnSpLocks noChangeShapeType="1"/>
          </p:cNvCxnSpPr>
          <p:nvPr/>
        </p:nvCxnSpPr>
        <p:spPr bwMode="auto">
          <a:xfrm rot="5400000">
            <a:off x="8629650"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27350" name="Straight Connector 31"/>
          <p:cNvCxnSpPr>
            <a:cxnSpLocks noChangeShapeType="1"/>
          </p:cNvCxnSpPr>
          <p:nvPr/>
        </p:nvCxnSpPr>
        <p:spPr bwMode="auto">
          <a:xfrm>
            <a:off x="5122863" y="3257550"/>
            <a:ext cx="165100"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cxnSp>
      <p:cxnSp>
        <p:nvCxnSpPr>
          <p:cNvPr id="227351" name="Straight Connector 32"/>
          <p:cNvCxnSpPr>
            <a:cxnSpLocks noChangeShapeType="1"/>
          </p:cNvCxnSpPr>
          <p:nvPr/>
        </p:nvCxnSpPr>
        <p:spPr bwMode="auto">
          <a:xfrm>
            <a:off x="5122863" y="3484563"/>
            <a:ext cx="16510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sp>
        <p:nvSpPr>
          <p:cNvPr id="227352" name="TextBox 33"/>
          <p:cNvSpPr txBox="1">
            <a:spLocks noChangeArrowheads="1"/>
          </p:cNvSpPr>
          <p:nvPr/>
        </p:nvSpPr>
        <p:spPr bwMode="auto">
          <a:xfrm>
            <a:off x="4478338" y="1138238"/>
            <a:ext cx="4826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buFont typeface="Arial" charset="0"/>
              <a:buNone/>
            </a:pPr>
            <a:r>
              <a:rPr lang="en-US" sz="1400" smtClean="0">
                <a:solidFill>
                  <a:srgbClr val="000000"/>
                </a:solidFill>
              </a:rPr>
              <a:t>100</a:t>
            </a:r>
          </a:p>
        </p:txBody>
      </p:sp>
      <p:sp>
        <p:nvSpPr>
          <p:cNvPr id="227353" name="TextBox 34"/>
          <p:cNvSpPr txBox="1">
            <a:spLocks noChangeArrowheads="1"/>
          </p:cNvSpPr>
          <p:nvPr/>
        </p:nvSpPr>
        <p:spPr bwMode="auto">
          <a:xfrm>
            <a:off x="4576763" y="1620838"/>
            <a:ext cx="3841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buFont typeface="Arial" charset="0"/>
              <a:buNone/>
            </a:pPr>
            <a:r>
              <a:rPr lang="en-US" sz="1400" smtClean="0">
                <a:solidFill>
                  <a:srgbClr val="000000"/>
                </a:solidFill>
              </a:rPr>
              <a:t>80</a:t>
            </a:r>
          </a:p>
        </p:txBody>
      </p:sp>
      <p:sp>
        <p:nvSpPr>
          <p:cNvPr id="227354" name="TextBox 35"/>
          <p:cNvSpPr txBox="1">
            <a:spLocks noChangeArrowheads="1"/>
          </p:cNvSpPr>
          <p:nvPr/>
        </p:nvSpPr>
        <p:spPr bwMode="auto">
          <a:xfrm>
            <a:off x="4576763" y="2100263"/>
            <a:ext cx="3841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buFont typeface="Arial" charset="0"/>
              <a:buNone/>
            </a:pPr>
            <a:r>
              <a:rPr lang="en-US" sz="1400" smtClean="0">
                <a:solidFill>
                  <a:srgbClr val="000000"/>
                </a:solidFill>
              </a:rPr>
              <a:t>60</a:t>
            </a:r>
          </a:p>
        </p:txBody>
      </p:sp>
      <p:sp>
        <p:nvSpPr>
          <p:cNvPr id="227355" name="TextBox 36"/>
          <p:cNvSpPr txBox="1">
            <a:spLocks noChangeArrowheads="1"/>
          </p:cNvSpPr>
          <p:nvPr/>
        </p:nvSpPr>
        <p:spPr bwMode="auto">
          <a:xfrm>
            <a:off x="4576763" y="2589213"/>
            <a:ext cx="3841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buFont typeface="Arial" charset="0"/>
              <a:buNone/>
            </a:pPr>
            <a:r>
              <a:rPr lang="en-US" sz="1400" smtClean="0">
                <a:solidFill>
                  <a:srgbClr val="000000"/>
                </a:solidFill>
              </a:rPr>
              <a:t>40</a:t>
            </a:r>
          </a:p>
        </p:txBody>
      </p:sp>
      <p:sp>
        <p:nvSpPr>
          <p:cNvPr id="227356" name="TextBox 37"/>
          <p:cNvSpPr txBox="1">
            <a:spLocks noChangeArrowheads="1"/>
          </p:cNvSpPr>
          <p:nvPr/>
        </p:nvSpPr>
        <p:spPr bwMode="auto">
          <a:xfrm>
            <a:off x="4576763" y="3062288"/>
            <a:ext cx="38417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buFont typeface="Arial" charset="0"/>
              <a:buNone/>
            </a:pPr>
            <a:r>
              <a:rPr lang="en-US" sz="1400" smtClean="0">
                <a:solidFill>
                  <a:srgbClr val="000000"/>
                </a:solidFill>
              </a:rPr>
              <a:t>20</a:t>
            </a:r>
          </a:p>
        </p:txBody>
      </p:sp>
      <p:sp>
        <p:nvSpPr>
          <p:cNvPr id="227357" name="TextBox 38"/>
          <p:cNvSpPr txBox="1">
            <a:spLocks noChangeArrowheads="1"/>
          </p:cNvSpPr>
          <p:nvPr/>
        </p:nvSpPr>
        <p:spPr bwMode="auto">
          <a:xfrm>
            <a:off x="4676775" y="3557588"/>
            <a:ext cx="28416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buFont typeface="Arial" charset="0"/>
              <a:buNone/>
            </a:pPr>
            <a:r>
              <a:rPr lang="en-US" sz="1400" smtClean="0">
                <a:solidFill>
                  <a:srgbClr val="000000"/>
                </a:solidFill>
              </a:rPr>
              <a:t>0</a:t>
            </a:r>
          </a:p>
        </p:txBody>
      </p:sp>
      <p:sp>
        <p:nvSpPr>
          <p:cNvPr id="227358" name="TextBox 39"/>
          <p:cNvSpPr txBox="1">
            <a:spLocks noChangeArrowheads="1"/>
          </p:cNvSpPr>
          <p:nvPr/>
        </p:nvSpPr>
        <p:spPr bwMode="auto">
          <a:xfrm>
            <a:off x="4884738" y="3771900"/>
            <a:ext cx="26987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0</a:t>
            </a:r>
          </a:p>
        </p:txBody>
      </p:sp>
      <p:sp>
        <p:nvSpPr>
          <p:cNvPr id="227359" name="TextBox 40"/>
          <p:cNvSpPr txBox="1">
            <a:spLocks noChangeArrowheads="1"/>
          </p:cNvSpPr>
          <p:nvPr/>
        </p:nvSpPr>
        <p:spPr bwMode="auto">
          <a:xfrm>
            <a:off x="5275263" y="3771900"/>
            <a:ext cx="3556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12</a:t>
            </a:r>
          </a:p>
        </p:txBody>
      </p:sp>
      <p:sp>
        <p:nvSpPr>
          <p:cNvPr id="227360" name="TextBox 41"/>
          <p:cNvSpPr txBox="1">
            <a:spLocks noChangeArrowheads="1"/>
          </p:cNvSpPr>
          <p:nvPr/>
        </p:nvSpPr>
        <p:spPr bwMode="auto">
          <a:xfrm>
            <a:off x="5486400" y="3771900"/>
            <a:ext cx="3556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18</a:t>
            </a:r>
          </a:p>
        </p:txBody>
      </p:sp>
      <p:sp>
        <p:nvSpPr>
          <p:cNvPr id="227361" name="TextBox 42"/>
          <p:cNvSpPr txBox="1">
            <a:spLocks noChangeArrowheads="1"/>
          </p:cNvSpPr>
          <p:nvPr/>
        </p:nvSpPr>
        <p:spPr bwMode="auto">
          <a:xfrm>
            <a:off x="5703888" y="3771900"/>
            <a:ext cx="3540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24</a:t>
            </a:r>
          </a:p>
        </p:txBody>
      </p:sp>
      <p:sp>
        <p:nvSpPr>
          <p:cNvPr id="227362" name="TextBox 43"/>
          <p:cNvSpPr txBox="1">
            <a:spLocks noChangeArrowheads="1"/>
          </p:cNvSpPr>
          <p:nvPr/>
        </p:nvSpPr>
        <p:spPr bwMode="auto">
          <a:xfrm>
            <a:off x="7199313" y="3771900"/>
            <a:ext cx="3540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66</a:t>
            </a:r>
          </a:p>
        </p:txBody>
      </p:sp>
      <p:sp>
        <p:nvSpPr>
          <p:cNvPr id="227363" name="TextBox 44"/>
          <p:cNvSpPr txBox="1">
            <a:spLocks noChangeArrowheads="1"/>
          </p:cNvSpPr>
          <p:nvPr/>
        </p:nvSpPr>
        <p:spPr bwMode="auto">
          <a:xfrm>
            <a:off x="8280400" y="3771900"/>
            <a:ext cx="3540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96</a:t>
            </a:r>
          </a:p>
        </p:txBody>
      </p:sp>
      <p:sp>
        <p:nvSpPr>
          <p:cNvPr id="227364" name="TextBox 45"/>
          <p:cNvSpPr txBox="1">
            <a:spLocks noChangeArrowheads="1"/>
          </p:cNvSpPr>
          <p:nvPr/>
        </p:nvSpPr>
        <p:spPr bwMode="auto">
          <a:xfrm>
            <a:off x="8478838" y="3771900"/>
            <a:ext cx="439737"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102</a:t>
            </a:r>
          </a:p>
        </p:txBody>
      </p:sp>
      <p:sp>
        <p:nvSpPr>
          <p:cNvPr id="227365" name="TextBox 46"/>
          <p:cNvSpPr txBox="1">
            <a:spLocks noChangeArrowheads="1"/>
          </p:cNvSpPr>
          <p:nvPr/>
        </p:nvSpPr>
        <p:spPr bwMode="auto">
          <a:xfrm rot="-5400000">
            <a:off x="3123406" y="2269332"/>
            <a:ext cx="246697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400" b="1" smtClean="0">
                <a:solidFill>
                  <a:srgbClr val="000000"/>
                </a:solidFill>
              </a:rPr>
              <a:t>Pts Surviving Progression Free (%)</a:t>
            </a:r>
          </a:p>
        </p:txBody>
      </p:sp>
      <p:sp>
        <p:nvSpPr>
          <p:cNvPr id="227366" name="TextBox 51"/>
          <p:cNvSpPr txBox="1">
            <a:spLocks noChangeArrowheads="1"/>
          </p:cNvSpPr>
          <p:nvPr/>
        </p:nvSpPr>
        <p:spPr bwMode="auto">
          <a:xfrm>
            <a:off x="5008563" y="3986213"/>
            <a:ext cx="3668712"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400" b="1" smtClean="0">
                <a:solidFill>
                  <a:srgbClr val="000000"/>
                </a:solidFill>
              </a:rPr>
              <a:t>Time From Randomization (mos)</a:t>
            </a:r>
          </a:p>
        </p:txBody>
      </p:sp>
      <p:cxnSp>
        <p:nvCxnSpPr>
          <p:cNvPr id="227367" name="Straight Connector 54"/>
          <p:cNvCxnSpPr>
            <a:cxnSpLocks noChangeShapeType="1"/>
          </p:cNvCxnSpPr>
          <p:nvPr/>
        </p:nvCxnSpPr>
        <p:spPr bwMode="auto">
          <a:xfrm rot="5400000">
            <a:off x="5199063"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68" name="TextBox 55"/>
          <p:cNvSpPr txBox="1">
            <a:spLocks noChangeArrowheads="1"/>
          </p:cNvSpPr>
          <p:nvPr/>
        </p:nvSpPr>
        <p:spPr bwMode="auto">
          <a:xfrm>
            <a:off x="5102225" y="3771900"/>
            <a:ext cx="26987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6</a:t>
            </a:r>
          </a:p>
        </p:txBody>
      </p:sp>
      <p:cxnSp>
        <p:nvCxnSpPr>
          <p:cNvPr id="227369" name="Straight Connector 56"/>
          <p:cNvCxnSpPr>
            <a:cxnSpLocks noChangeShapeType="1"/>
          </p:cNvCxnSpPr>
          <p:nvPr/>
        </p:nvCxnSpPr>
        <p:spPr bwMode="auto">
          <a:xfrm rot="5400000">
            <a:off x="6057900"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70" name="TextBox 57"/>
          <p:cNvSpPr txBox="1">
            <a:spLocks noChangeArrowheads="1"/>
          </p:cNvSpPr>
          <p:nvPr/>
        </p:nvSpPr>
        <p:spPr bwMode="auto">
          <a:xfrm>
            <a:off x="5915025" y="3771900"/>
            <a:ext cx="3540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30</a:t>
            </a:r>
          </a:p>
        </p:txBody>
      </p:sp>
      <p:cxnSp>
        <p:nvCxnSpPr>
          <p:cNvPr id="227371" name="Straight Connector 58"/>
          <p:cNvCxnSpPr>
            <a:cxnSpLocks noChangeShapeType="1"/>
          </p:cNvCxnSpPr>
          <p:nvPr/>
        </p:nvCxnSpPr>
        <p:spPr bwMode="auto">
          <a:xfrm rot="5400000">
            <a:off x="6273800"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72" name="TextBox 59"/>
          <p:cNvSpPr txBox="1">
            <a:spLocks noChangeArrowheads="1"/>
          </p:cNvSpPr>
          <p:nvPr/>
        </p:nvSpPr>
        <p:spPr bwMode="auto">
          <a:xfrm>
            <a:off x="6130925" y="3771900"/>
            <a:ext cx="3540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36</a:t>
            </a:r>
          </a:p>
        </p:txBody>
      </p:sp>
      <p:cxnSp>
        <p:nvCxnSpPr>
          <p:cNvPr id="227373" name="Straight Connector 60"/>
          <p:cNvCxnSpPr>
            <a:cxnSpLocks noChangeShapeType="1"/>
          </p:cNvCxnSpPr>
          <p:nvPr/>
        </p:nvCxnSpPr>
        <p:spPr bwMode="auto">
          <a:xfrm rot="5400000">
            <a:off x="6496050"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74" name="TextBox 61"/>
          <p:cNvSpPr txBox="1">
            <a:spLocks noChangeArrowheads="1"/>
          </p:cNvSpPr>
          <p:nvPr/>
        </p:nvSpPr>
        <p:spPr bwMode="auto">
          <a:xfrm>
            <a:off x="6351588" y="3771900"/>
            <a:ext cx="3540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42</a:t>
            </a:r>
          </a:p>
        </p:txBody>
      </p:sp>
      <p:cxnSp>
        <p:nvCxnSpPr>
          <p:cNvPr id="227375" name="Straight Connector 62"/>
          <p:cNvCxnSpPr>
            <a:cxnSpLocks noChangeShapeType="1"/>
          </p:cNvCxnSpPr>
          <p:nvPr/>
        </p:nvCxnSpPr>
        <p:spPr bwMode="auto">
          <a:xfrm rot="5400000">
            <a:off x="6705600"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76" name="TextBox 63"/>
          <p:cNvSpPr txBox="1">
            <a:spLocks noChangeArrowheads="1"/>
          </p:cNvSpPr>
          <p:nvPr/>
        </p:nvSpPr>
        <p:spPr bwMode="auto">
          <a:xfrm>
            <a:off x="6562725" y="3771900"/>
            <a:ext cx="3540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48</a:t>
            </a:r>
          </a:p>
        </p:txBody>
      </p:sp>
      <p:cxnSp>
        <p:nvCxnSpPr>
          <p:cNvPr id="227377" name="Straight Connector 64"/>
          <p:cNvCxnSpPr>
            <a:cxnSpLocks noChangeShapeType="1"/>
          </p:cNvCxnSpPr>
          <p:nvPr/>
        </p:nvCxnSpPr>
        <p:spPr bwMode="auto">
          <a:xfrm rot="5400000">
            <a:off x="6916738"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78" name="TextBox 65"/>
          <p:cNvSpPr txBox="1">
            <a:spLocks noChangeArrowheads="1"/>
          </p:cNvSpPr>
          <p:nvPr/>
        </p:nvSpPr>
        <p:spPr bwMode="auto">
          <a:xfrm>
            <a:off x="6773863" y="3771900"/>
            <a:ext cx="3540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54</a:t>
            </a:r>
          </a:p>
        </p:txBody>
      </p:sp>
      <p:cxnSp>
        <p:nvCxnSpPr>
          <p:cNvPr id="227379" name="Straight Connector 66"/>
          <p:cNvCxnSpPr>
            <a:cxnSpLocks noChangeShapeType="1"/>
          </p:cNvCxnSpPr>
          <p:nvPr/>
        </p:nvCxnSpPr>
        <p:spPr bwMode="auto">
          <a:xfrm rot="5400000">
            <a:off x="7138988"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80" name="TextBox 67"/>
          <p:cNvSpPr txBox="1">
            <a:spLocks noChangeArrowheads="1"/>
          </p:cNvSpPr>
          <p:nvPr/>
        </p:nvSpPr>
        <p:spPr bwMode="auto">
          <a:xfrm>
            <a:off x="6994525" y="3771900"/>
            <a:ext cx="3540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60</a:t>
            </a:r>
          </a:p>
        </p:txBody>
      </p:sp>
      <p:cxnSp>
        <p:nvCxnSpPr>
          <p:cNvPr id="227381" name="Straight Connector 68"/>
          <p:cNvCxnSpPr>
            <a:cxnSpLocks noChangeShapeType="1"/>
          </p:cNvCxnSpPr>
          <p:nvPr/>
        </p:nvCxnSpPr>
        <p:spPr bwMode="auto">
          <a:xfrm rot="5400000">
            <a:off x="7559675"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82" name="TextBox 69"/>
          <p:cNvSpPr txBox="1">
            <a:spLocks noChangeArrowheads="1"/>
          </p:cNvSpPr>
          <p:nvPr/>
        </p:nvSpPr>
        <p:spPr bwMode="auto">
          <a:xfrm>
            <a:off x="7415213" y="3771900"/>
            <a:ext cx="3540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72</a:t>
            </a:r>
          </a:p>
        </p:txBody>
      </p:sp>
      <p:cxnSp>
        <p:nvCxnSpPr>
          <p:cNvPr id="227383" name="Straight Connector 70"/>
          <p:cNvCxnSpPr>
            <a:cxnSpLocks noChangeShapeType="1"/>
          </p:cNvCxnSpPr>
          <p:nvPr/>
        </p:nvCxnSpPr>
        <p:spPr bwMode="auto">
          <a:xfrm rot="5400000">
            <a:off x="7775575"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84" name="TextBox 71"/>
          <p:cNvSpPr txBox="1">
            <a:spLocks noChangeArrowheads="1"/>
          </p:cNvSpPr>
          <p:nvPr/>
        </p:nvSpPr>
        <p:spPr bwMode="auto">
          <a:xfrm>
            <a:off x="7631113" y="3771900"/>
            <a:ext cx="3540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78</a:t>
            </a:r>
          </a:p>
        </p:txBody>
      </p:sp>
      <p:cxnSp>
        <p:nvCxnSpPr>
          <p:cNvPr id="227385" name="Straight Connector 72"/>
          <p:cNvCxnSpPr>
            <a:cxnSpLocks noChangeShapeType="1"/>
          </p:cNvCxnSpPr>
          <p:nvPr/>
        </p:nvCxnSpPr>
        <p:spPr bwMode="auto">
          <a:xfrm rot="5400000">
            <a:off x="7986713"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86" name="TextBox 73"/>
          <p:cNvSpPr txBox="1">
            <a:spLocks noChangeArrowheads="1"/>
          </p:cNvSpPr>
          <p:nvPr/>
        </p:nvSpPr>
        <p:spPr bwMode="auto">
          <a:xfrm>
            <a:off x="7842250" y="3771900"/>
            <a:ext cx="3540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84</a:t>
            </a:r>
          </a:p>
        </p:txBody>
      </p:sp>
      <p:cxnSp>
        <p:nvCxnSpPr>
          <p:cNvPr id="227387" name="Straight Connector 74"/>
          <p:cNvCxnSpPr>
            <a:cxnSpLocks noChangeShapeType="1"/>
          </p:cNvCxnSpPr>
          <p:nvPr/>
        </p:nvCxnSpPr>
        <p:spPr bwMode="auto">
          <a:xfrm rot="5400000">
            <a:off x="8207375" y="3744913"/>
            <a:ext cx="63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7388" name="TextBox 75"/>
          <p:cNvSpPr txBox="1">
            <a:spLocks noChangeArrowheads="1"/>
          </p:cNvSpPr>
          <p:nvPr/>
        </p:nvSpPr>
        <p:spPr bwMode="auto">
          <a:xfrm>
            <a:off x="8062913" y="3771900"/>
            <a:ext cx="3540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buFont typeface="Arial" charset="0"/>
              <a:buNone/>
            </a:pPr>
            <a:r>
              <a:rPr lang="en-US" sz="1200" smtClean="0">
                <a:solidFill>
                  <a:srgbClr val="000000"/>
                </a:solidFill>
              </a:rPr>
              <a:t>90</a:t>
            </a:r>
          </a:p>
        </p:txBody>
      </p:sp>
      <p:sp>
        <p:nvSpPr>
          <p:cNvPr id="227389" name="Freeform 76"/>
          <p:cNvSpPr>
            <a:spLocks/>
          </p:cNvSpPr>
          <p:nvPr/>
        </p:nvSpPr>
        <p:spPr bwMode="auto">
          <a:xfrm>
            <a:off x="5019675" y="1285875"/>
            <a:ext cx="3654425" cy="1606550"/>
          </a:xfrm>
          <a:custGeom>
            <a:avLst/>
            <a:gdLst>
              <a:gd name="T0" fmla="*/ 0 w 3654425"/>
              <a:gd name="T1" fmla="*/ 0 h 1606550"/>
              <a:gd name="T2" fmla="*/ 66675 w 3654425"/>
              <a:gd name="T3" fmla="*/ 31750 h 1606550"/>
              <a:gd name="T4" fmla="*/ 66675 w 3654425"/>
              <a:gd name="T5" fmla="*/ 63500 h 1606550"/>
              <a:gd name="T6" fmla="*/ 107950 w 3654425"/>
              <a:gd name="T7" fmla="*/ 69850 h 1606550"/>
              <a:gd name="T8" fmla="*/ 142875 w 3654425"/>
              <a:gd name="T9" fmla="*/ 127000 h 1606550"/>
              <a:gd name="T10" fmla="*/ 190500 w 3654425"/>
              <a:gd name="T11" fmla="*/ 184150 h 1606550"/>
              <a:gd name="T12" fmla="*/ 206375 w 3654425"/>
              <a:gd name="T13" fmla="*/ 215900 h 1606550"/>
              <a:gd name="T14" fmla="*/ 260350 w 3654425"/>
              <a:gd name="T15" fmla="*/ 247650 h 1606550"/>
              <a:gd name="T16" fmla="*/ 273050 w 3654425"/>
              <a:gd name="T17" fmla="*/ 266700 h 1606550"/>
              <a:gd name="T18" fmla="*/ 301625 w 3654425"/>
              <a:gd name="T19" fmla="*/ 273050 h 1606550"/>
              <a:gd name="T20" fmla="*/ 336550 w 3654425"/>
              <a:gd name="T21" fmla="*/ 323850 h 1606550"/>
              <a:gd name="T22" fmla="*/ 374650 w 3654425"/>
              <a:gd name="T23" fmla="*/ 412750 h 1606550"/>
              <a:gd name="T24" fmla="*/ 406400 w 3654425"/>
              <a:gd name="T25" fmla="*/ 438150 h 1606550"/>
              <a:gd name="T26" fmla="*/ 415925 w 3654425"/>
              <a:gd name="T27" fmla="*/ 492125 h 1606550"/>
              <a:gd name="T28" fmla="*/ 447675 w 3654425"/>
              <a:gd name="T29" fmla="*/ 539750 h 1606550"/>
              <a:gd name="T30" fmla="*/ 482600 w 3654425"/>
              <a:gd name="T31" fmla="*/ 596900 h 1606550"/>
              <a:gd name="T32" fmla="*/ 514350 w 3654425"/>
              <a:gd name="T33" fmla="*/ 638175 h 1606550"/>
              <a:gd name="T34" fmla="*/ 536575 w 3654425"/>
              <a:gd name="T35" fmla="*/ 698500 h 1606550"/>
              <a:gd name="T36" fmla="*/ 568325 w 3654425"/>
              <a:gd name="T37" fmla="*/ 733425 h 1606550"/>
              <a:gd name="T38" fmla="*/ 590550 w 3654425"/>
              <a:gd name="T39" fmla="*/ 768350 h 1606550"/>
              <a:gd name="T40" fmla="*/ 628650 w 3654425"/>
              <a:gd name="T41" fmla="*/ 850900 h 1606550"/>
              <a:gd name="T42" fmla="*/ 641350 w 3654425"/>
              <a:gd name="T43" fmla="*/ 898525 h 1606550"/>
              <a:gd name="T44" fmla="*/ 660400 w 3654425"/>
              <a:gd name="T45" fmla="*/ 965200 h 1606550"/>
              <a:gd name="T46" fmla="*/ 727075 w 3654425"/>
              <a:gd name="T47" fmla="*/ 1025525 h 1606550"/>
              <a:gd name="T48" fmla="*/ 796925 w 3654425"/>
              <a:gd name="T49" fmla="*/ 1060450 h 1606550"/>
              <a:gd name="T50" fmla="*/ 803275 w 3654425"/>
              <a:gd name="T51" fmla="*/ 1089025 h 1606550"/>
              <a:gd name="T52" fmla="*/ 857250 w 3654425"/>
              <a:gd name="T53" fmla="*/ 1095375 h 1606550"/>
              <a:gd name="T54" fmla="*/ 911225 w 3654425"/>
              <a:gd name="T55" fmla="*/ 1139825 h 1606550"/>
              <a:gd name="T56" fmla="*/ 930275 w 3654425"/>
              <a:gd name="T57" fmla="*/ 1174750 h 1606550"/>
              <a:gd name="T58" fmla="*/ 1000125 w 3654425"/>
              <a:gd name="T59" fmla="*/ 1190625 h 1606550"/>
              <a:gd name="T60" fmla="*/ 1041400 w 3654425"/>
              <a:gd name="T61" fmla="*/ 1228725 h 1606550"/>
              <a:gd name="T62" fmla="*/ 1085868 w 3654425"/>
              <a:gd name="T63" fmla="*/ 1254125 h 1606550"/>
              <a:gd name="T64" fmla="*/ 1136668 w 3654425"/>
              <a:gd name="T65" fmla="*/ 1273175 h 1606550"/>
              <a:gd name="T66" fmla="*/ 1181118 w 3654425"/>
              <a:gd name="T67" fmla="*/ 1308100 h 1606550"/>
              <a:gd name="T68" fmla="*/ 1225568 w 3654425"/>
              <a:gd name="T69" fmla="*/ 1343025 h 1606550"/>
              <a:gd name="T70" fmla="*/ 1304943 w 3654425"/>
              <a:gd name="T71" fmla="*/ 1393825 h 1606550"/>
              <a:gd name="T72" fmla="*/ 1501793 w 3654425"/>
              <a:gd name="T73" fmla="*/ 1409700 h 1606550"/>
              <a:gd name="T74" fmla="*/ 1571643 w 3654425"/>
              <a:gd name="T75" fmla="*/ 1416050 h 1606550"/>
              <a:gd name="T76" fmla="*/ 1631968 w 3654425"/>
              <a:gd name="T77" fmla="*/ 1422400 h 1606550"/>
              <a:gd name="T78" fmla="*/ 1644668 w 3654425"/>
              <a:gd name="T79" fmla="*/ 1428750 h 1606550"/>
              <a:gd name="T80" fmla="*/ 1727218 w 3654425"/>
              <a:gd name="T81" fmla="*/ 1441450 h 1606550"/>
              <a:gd name="T82" fmla="*/ 1800243 w 3654425"/>
              <a:gd name="T83" fmla="*/ 1454150 h 1606550"/>
              <a:gd name="T84" fmla="*/ 1841518 w 3654425"/>
              <a:gd name="T85" fmla="*/ 1457325 h 1606550"/>
              <a:gd name="T86" fmla="*/ 1863743 w 3654425"/>
              <a:gd name="T87" fmla="*/ 1473200 h 1606550"/>
              <a:gd name="T88" fmla="*/ 1936768 w 3654425"/>
              <a:gd name="T89" fmla="*/ 1473200 h 1606550"/>
              <a:gd name="T90" fmla="*/ 1993918 w 3654425"/>
              <a:gd name="T91" fmla="*/ 1492250 h 1606550"/>
              <a:gd name="T92" fmla="*/ 2051068 w 3654425"/>
              <a:gd name="T93" fmla="*/ 1492250 h 1606550"/>
              <a:gd name="T94" fmla="*/ 2111375 w 3654425"/>
              <a:gd name="T95" fmla="*/ 1501775 h 1606550"/>
              <a:gd name="T96" fmla="*/ 2244725 w 3654425"/>
              <a:gd name="T97" fmla="*/ 1514475 h 1606550"/>
              <a:gd name="T98" fmla="*/ 2422525 w 3654425"/>
              <a:gd name="T99" fmla="*/ 1514475 h 1606550"/>
              <a:gd name="T100" fmla="*/ 2444751 w 3654425"/>
              <a:gd name="T101" fmla="*/ 1530350 h 1606550"/>
              <a:gd name="T102" fmla="*/ 2625725 w 3654425"/>
              <a:gd name="T103" fmla="*/ 1530350 h 1606550"/>
              <a:gd name="T104" fmla="*/ 2673351 w 3654425"/>
              <a:gd name="T105" fmla="*/ 1533525 h 1606550"/>
              <a:gd name="T106" fmla="*/ 2809875 w 3654425"/>
              <a:gd name="T107" fmla="*/ 1543050 h 1606550"/>
              <a:gd name="T108" fmla="*/ 2816225 w 3654425"/>
              <a:gd name="T109" fmla="*/ 1555750 h 1606550"/>
              <a:gd name="T110" fmla="*/ 2854325 w 3654425"/>
              <a:gd name="T111" fmla="*/ 1562100 h 1606550"/>
              <a:gd name="T112" fmla="*/ 2863851 w 3654425"/>
              <a:gd name="T113" fmla="*/ 1577975 h 1606550"/>
              <a:gd name="T114" fmla="*/ 3057525 w 3654425"/>
              <a:gd name="T115" fmla="*/ 1577975 h 1606550"/>
              <a:gd name="T116" fmla="*/ 3057525 w 3654425"/>
              <a:gd name="T117" fmla="*/ 1606550 h 1606550"/>
              <a:gd name="T118" fmla="*/ 3654425 w 3654425"/>
              <a:gd name="T119" fmla="*/ 1606550 h 16065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654425"/>
              <a:gd name="T181" fmla="*/ 0 h 1606550"/>
              <a:gd name="T182" fmla="*/ 3654425 w 3654425"/>
              <a:gd name="T183" fmla="*/ 1606550 h 16065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654425" h="1606550">
                <a:moveTo>
                  <a:pt x="0" y="0"/>
                </a:moveTo>
                <a:lnTo>
                  <a:pt x="66675" y="31750"/>
                </a:lnTo>
                <a:lnTo>
                  <a:pt x="66675" y="63500"/>
                </a:lnTo>
                <a:lnTo>
                  <a:pt x="107950" y="69850"/>
                </a:lnTo>
                <a:lnTo>
                  <a:pt x="142875" y="127000"/>
                </a:lnTo>
                <a:lnTo>
                  <a:pt x="190500" y="184150"/>
                </a:lnTo>
                <a:lnTo>
                  <a:pt x="206375" y="215900"/>
                </a:lnTo>
                <a:lnTo>
                  <a:pt x="260350" y="247650"/>
                </a:lnTo>
                <a:lnTo>
                  <a:pt x="273050" y="266700"/>
                </a:lnTo>
                <a:lnTo>
                  <a:pt x="301625" y="273050"/>
                </a:lnTo>
                <a:lnTo>
                  <a:pt x="336550" y="323850"/>
                </a:lnTo>
                <a:lnTo>
                  <a:pt x="374650" y="412750"/>
                </a:lnTo>
                <a:lnTo>
                  <a:pt x="406400" y="438150"/>
                </a:lnTo>
                <a:lnTo>
                  <a:pt x="415925" y="492125"/>
                </a:lnTo>
                <a:lnTo>
                  <a:pt x="447675" y="539750"/>
                </a:lnTo>
                <a:lnTo>
                  <a:pt x="482600" y="596900"/>
                </a:lnTo>
                <a:lnTo>
                  <a:pt x="514350" y="638175"/>
                </a:lnTo>
                <a:lnTo>
                  <a:pt x="536575" y="698500"/>
                </a:lnTo>
                <a:lnTo>
                  <a:pt x="568325" y="733425"/>
                </a:lnTo>
                <a:lnTo>
                  <a:pt x="590550" y="768350"/>
                </a:lnTo>
                <a:lnTo>
                  <a:pt x="628650" y="850900"/>
                </a:lnTo>
                <a:lnTo>
                  <a:pt x="641350" y="898525"/>
                </a:lnTo>
                <a:lnTo>
                  <a:pt x="660400" y="965200"/>
                </a:lnTo>
                <a:lnTo>
                  <a:pt x="727075" y="1025525"/>
                </a:lnTo>
                <a:lnTo>
                  <a:pt x="796925" y="1060450"/>
                </a:lnTo>
                <a:lnTo>
                  <a:pt x="803275" y="1089025"/>
                </a:lnTo>
                <a:lnTo>
                  <a:pt x="857250" y="1095375"/>
                </a:lnTo>
                <a:lnTo>
                  <a:pt x="911225" y="1139825"/>
                </a:lnTo>
                <a:lnTo>
                  <a:pt x="930275" y="1174750"/>
                </a:lnTo>
                <a:lnTo>
                  <a:pt x="1000125" y="1190625"/>
                </a:lnTo>
                <a:lnTo>
                  <a:pt x="1041400" y="1228725"/>
                </a:lnTo>
                <a:lnTo>
                  <a:pt x="1085850" y="1254125"/>
                </a:lnTo>
                <a:lnTo>
                  <a:pt x="1136650" y="1273175"/>
                </a:lnTo>
                <a:lnTo>
                  <a:pt x="1181100" y="1308100"/>
                </a:lnTo>
                <a:lnTo>
                  <a:pt x="1225550" y="1343025"/>
                </a:lnTo>
                <a:lnTo>
                  <a:pt x="1304925" y="1393825"/>
                </a:lnTo>
                <a:lnTo>
                  <a:pt x="1501775" y="1409700"/>
                </a:lnTo>
                <a:lnTo>
                  <a:pt x="1571625" y="1416050"/>
                </a:lnTo>
                <a:lnTo>
                  <a:pt x="1631950" y="1422400"/>
                </a:lnTo>
                <a:lnTo>
                  <a:pt x="1644650" y="1428750"/>
                </a:lnTo>
                <a:lnTo>
                  <a:pt x="1727200" y="1441450"/>
                </a:lnTo>
                <a:lnTo>
                  <a:pt x="1800225" y="1454150"/>
                </a:lnTo>
                <a:lnTo>
                  <a:pt x="1841500" y="1457325"/>
                </a:lnTo>
                <a:lnTo>
                  <a:pt x="1863725" y="1473200"/>
                </a:lnTo>
                <a:lnTo>
                  <a:pt x="1936750" y="1473200"/>
                </a:lnTo>
                <a:lnTo>
                  <a:pt x="1993900" y="1492250"/>
                </a:lnTo>
                <a:lnTo>
                  <a:pt x="2051050" y="1492250"/>
                </a:lnTo>
                <a:lnTo>
                  <a:pt x="2111375" y="1501775"/>
                </a:lnTo>
                <a:lnTo>
                  <a:pt x="2244725" y="1514475"/>
                </a:lnTo>
                <a:lnTo>
                  <a:pt x="2422525" y="1514475"/>
                </a:lnTo>
                <a:lnTo>
                  <a:pt x="2444750" y="1530350"/>
                </a:lnTo>
                <a:lnTo>
                  <a:pt x="2625725" y="1530350"/>
                </a:lnTo>
                <a:lnTo>
                  <a:pt x="2673350" y="1533525"/>
                </a:lnTo>
                <a:lnTo>
                  <a:pt x="2809875" y="1543050"/>
                </a:lnTo>
                <a:lnTo>
                  <a:pt x="2816225" y="1555750"/>
                </a:lnTo>
                <a:lnTo>
                  <a:pt x="2854325" y="1562100"/>
                </a:lnTo>
                <a:lnTo>
                  <a:pt x="2863850" y="1577975"/>
                </a:lnTo>
                <a:lnTo>
                  <a:pt x="3057525" y="1577975"/>
                </a:lnTo>
                <a:lnTo>
                  <a:pt x="3057525" y="1606550"/>
                </a:lnTo>
                <a:lnTo>
                  <a:pt x="3654425" y="1606550"/>
                </a:ln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27390" name="Freeform 77"/>
          <p:cNvSpPr>
            <a:spLocks/>
          </p:cNvSpPr>
          <p:nvPr/>
        </p:nvSpPr>
        <p:spPr bwMode="auto">
          <a:xfrm>
            <a:off x="5038725" y="1292225"/>
            <a:ext cx="3659188" cy="1765300"/>
          </a:xfrm>
          <a:custGeom>
            <a:avLst/>
            <a:gdLst>
              <a:gd name="T0" fmla="*/ 0 w 3659188"/>
              <a:gd name="T1" fmla="*/ 0 h 1765300"/>
              <a:gd name="T2" fmla="*/ 0 w 3659188"/>
              <a:gd name="T3" fmla="*/ 0 h 1765300"/>
              <a:gd name="T4" fmla="*/ 28575 w 3659188"/>
              <a:gd name="T5" fmla="*/ 50800 h 1765300"/>
              <a:gd name="T6" fmla="*/ 82550 w 3659188"/>
              <a:gd name="T7" fmla="*/ 107950 h 1765300"/>
              <a:gd name="T8" fmla="*/ 133350 w 3659188"/>
              <a:gd name="T9" fmla="*/ 152400 h 1765300"/>
              <a:gd name="T10" fmla="*/ 171450 w 3659188"/>
              <a:gd name="T11" fmla="*/ 193675 h 1765300"/>
              <a:gd name="T12" fmla="*/ 187325 w 3659188"/>
              <a:gd name="T13" fmla="*/ 247650 h 1765300"/>
              <a:gd name="T14" fmla="*/ 212725 w 3659188"/>
              <a:gd name="T15" fmla="*/ 304800 h 1765300"/>
              <a:gd name="T16" fmla="*/ 250825 w 3659188"/>
              <a:gd name="T17" fmla="*/ 361950 h 1765300"/>
              <a:gd name="T18" fmla="*/ 273050 w 3659188"/>
              <a:gd name="T19" fmla="*/ 434975 h 1765300"/>
              <a:gd name="T20" fmla="*/ 323850 w 3659188"/>
              <a:gd name="T21" fmla="*/ 514350 h 1765300"/>
              <a:gd name="T22" fmla="*/ 339725 w 3659188"/>
              <a:gd name="T23" fmla="*/ 606425 h 1765300"/>
              <a:gd name="T24" fmla="*/ 358775 w 3659188"/>
              <a:gd name="T25" fmla="*/ 631825 h 1765300"/>
              <a:gd name="T26" fmla="*/ 390525 w 3659188"/>
              <a:gd name="T27" fmla="*/ 695325 h 1765300"/>
              <a:gd name="T28" fmla="*/ 419100 w 3659188"/>
              <a:gd name="T29" fmla="*/ 806450 h 1765300"/>
              <a:gd name="T30" fmla="*/ 434975 w 3659188"/>
              <a:gd name="T31" fmla="*/ 860425 h 1765300"/>
              <a:gd name="T32" fmla="*/ 482600 w 3659188"/>
              <a:gd name="T33" fmla="*/ 946150 h 1765300"/>
              <a:gd name="T34" fmla="*/ 520700 w 3659188"/>
              <a:gd name="T35" fmla="*/ 1022350 h 1765300"/>
              <a:gd name="T36" fmla="*/ 555625 w 3659188"/>
              <a:gd name="T37" fmla="*/ 1095375 h 1765300"/>
              <a:gd name="T38" fmla="*/ 584200 w 3659188"/>
              <a:gd name="T39" fmla="*/ 1152525 h 1765300"/>
              <a:gd name="T40" fmla="*/ 619125 w 3659188"/>
              <a:gd name="T41" fmla="*/ 1216025 h 1765300"/>
              <a:gd name="T42" fmla="*/ 638175 w 3659188"/>
              <a:gd name="T43" fmla="*/ 1238250 h 1765300"/>
              <a:gd name="T44" fmla="*/ 669925 w 3659188"/>
              <a:gd name="T45" fmla="*/ 1257300 h 1765300"/>
              <a:gd name="T46" fmla="*/ 723900 w 3659188"/>
              <a:gd name="T47" fmla="*/ 1304925 h 1765300"/>
              <a:gd name="T48" fmla="*/ 762000 w 3659188"/>
              <a:gd name="T49" fmla="*/ 1339850 h 1765300"/>
              <a:gd name="T50" fmla="*/ 825500 w 3659188"/>
              <a:gd name="T51" fmla="*/ 1362075 h 1765300"/>
              <a:gd name="T52" fmla="*/ 882650 w 3659188"/>
              <a:gd name="T53" fmla="*/ 1403350 h 1765300"/>
              <a:gd name="T54" fmla="*/ 923925 w 3659188"/>
              <a:gd name="T55" fmla="*/ 1431925 h 1765300"/>
              <a:gd name="T56" fmla="*/ 993775 w 3659188"/>
              <a:gd name="T57" fmla="*/ 1438275 h 1765300"/>
              <a:gd name="T58" fmla="*/ 1066800 w 3659188"/>
              <a:gd name="T59" fmla="*/ 1460500 h 1765300"/>
              <a:gd name="T60" fmla="*/ 1114425 w 3659188"/>
              <a:gd name="T61" fmla="*/ 1514475 h 1765300"/>
              <a:gd name="T62" fmla="*/ 1231900 w 3659188"/>
              <a:gd name="T63" fmla="*/ 1546225 h 1765300"/>
              <a:gd name="T64" fmla="*/ 1304925 w 3659188"/>
              <a:gd name="T65" fmla="*/ 1597025 h 1765300"/>
              <a:gd name="T66" fmla="*/ 1454150 w 3659188"/>
              <a:gd name="T67" fmla="*/ 1616075 h 1765300"/>
              <a:gd name="T68" fmla="*/ 1485900 w 3659188"/>
              <a:gd name="T69" fmla="*/ 1628775 h 1765300"/>
              <a:gd name="T70" fmla="*/ 1571625 w 3659188"/>
              <a:gd name="T71" fmla="*/ 1635125 h 1765300"/>
              <a:gd name="T72" fmla="*/ 1679575 w 3659188"/>
              <a:gd name="T73" fmla="*/ 1651000 h 1765300"/>
              <a:gd name="T74" fmla="*/ 1863725 w 3659188"/>
              <a:gd name="T75" fmla="*/ 1651000 h 1765300"/>
              <a:gd name="T76" fmla="*/ 1901825 w 3659188"/>
              <a:gd name="T77" fmla="*/ 1666875 h 1765300"/>
              <a:gd name="T78" fmla="*/ 2016125 w 3659188"/>
              <a:gd name="T79" fmla="*/ 1673225 h 1765300"/>
              <a:gd name="T80" fmla="*/ 2041525 w 3659188"/>
              <a:gd name="T81" fmla="*/ 1679575 h 1765300"/>
              <a:gd name="T82" fmla="*/ 2162174 w 3659188"/>
              <a:gd name="T83" fmla="*/ 1682750 h 1765300"/>
              <a:gd name="T84" fmla="*/ 2193924 w 3659188"/>
              <a:gd name="T85" fmla="*/ 1689100 h 1765300"/>
              <a:gd name="T86" fmla="*/ 2228850 w 3659188"/>
              <a:gd name="T87" fmla="*/ 1701800 h 1765300"/>
              <a:gd name="T88" fmla="*/ 2371724 w 3659188"/>
              <a:gd name="T89" fmla="*/ 1708150 h 1765300"/>
              <a:gd name="T90" fmla="*/ 2466974 w 3659188"/>
              <a:gd name="T91" fmla="*/ 1730375 h 1765300"/>
              <a:gd name="T92" fmla="*/ 2466974 w 3659188"/>
              <a:gd name="T93" fmla="*/ 1730375 h 1765300"/>
              <a:gd name="T94" fmla="*/ 2463800 w 3659188"/>
              <a:gd name="T95" fmla="*/ 1746250 h 1765300"/>
              <a:gd name="T96" fmla="*/ 2730500 w 3659188"/>
              <a:gd name="T97" fmla="*/ 1746250 h 1765300"/>
              <a:gd name="T98" fmla="*/ 2730500 w 3659188"/>
              <a:gd name="T99" fmla="*/ 1765300 h 1765300"/>
              <a:gd name="T100" fmla="*/ 3659188 w 3659188"/>
              <a:gd name="T101" fmla="*/ 1761331 h 17653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659188"/>
              <a:gd name="T154" fmla="*/ 0 h 1765300"/>
              <a:gd name="T155" fmla="*/ 3659188 w 3659188"/>
              <a:gd name="T156" fmla="*/ 1765300 h 17653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659188" h="1765300">
                <a:moveTo>
                  <a:pt x="0" y="0"/>
                </a:moveTo>
                <a:lnTo>
                  <a:pt x="0" y="0"/>
                </a:lnTo>
                <a:lnTo>
                  <a:pt x="28575" y="50800"/>
                </a:lnTo>
                <a:lnTo>
                  <a:pt x="82550" y="107950"/>
                </a:lnTo>
                <a:lnTo>
                  <a:pt x="133350" y="152400"/>
                </a:lnTo>
                <a:lnTo>
                  <a:pt x="171450" y="193675"/>
                </a:lnTo>
                <a:lnTo>
                  <a:pt x="187325" y="247650"/>
                </a:lnTo>
                <a:lnTo>
                  <a:pt x="212725" y="304800"/>
                </a:lnTo>
                <a:lnTo>
                  <a:pt x="250825" y="361950"/>
                </a:lnTo>
                <a:lnTo>
                  <a:pt x="273050" y="434975"/>
                </a:lnTo>
                <a:lnTo>
                  <a:pt x="323850" y="514350"/>
                </a:lnTo>
                <a:lnTo>
                  <a:pt x="339725" y="606425"/>
                </a:lnTo>
                <a:lnTo>
                  <a:pt x="358775" y="631825"/>
                </a:lnTo>
                <a:lnTo>
                  <a:pt x="390525" y="695325"/>
                </a:lnTo>
                <a:lnTo>
                  <a:pt x="419100" y="806450"/>
                </a:lnTo>
                <a:lnTo>
                  <a:pt x="434975" y="860425"/>
                </a:lnTo>
                <a:lnTo>
                  <a:pt x="482600" y="946150"/>
                </a:lnTo>
                <a:lnTo>
                  <a:pt x="520700" y="1022350"/>
                </a:lnTo>
                <a:lnTo>
                  <a:pt x="555625" y="1095375"/>
                </a:lnTo>
                <a:lnTo>
                  <a:pt x="584200" y="1152525"/>
                </a:lnTo>
                <a:lnTo>
                  <a:pt x="619125" y="1216025"/>
                </a:lnTo>
                <a:lnTo>
                  <a:pt x="638175" y="1238250"/>
                </a:lnTo>
                <a:lnTo>
                  <a:pt x="669925" y="1257300"/>
                </a:lnTo>
                <a:lnTo>
                  <a:pt x="723900" y="1304925"/>
                </a:lnTo>
                <a:lnTo>
                  <a:pt x="762000" y="1339850"/>
                </a:lnTo>
                <a:lnTo>
                  <a:pt x="825500" y="1362075"/>
                </a:lnTo>
                <a:lnTo>
                  <a:pt x="882650" y="1403350"/>
                </a:lnTo>
                <a:lnTo>
                  <a:pt x="923925" y="1431925"/>
                </a:lnTo>
                <a:lnTo>
                  <a:pt x="993775" y="1438275"/>
                </a:lnTo>
                <a:lnTo>
                  <a:pt x="1066800" y="1460500"/>
                </a:lnTo>
                <a:lnTo>
                  <a:pt x="1114425" y="1514475"/>
                </a:lnTo>
                <a:lnTo>
                  <a:pt x="1231900" y="1546225"/>
                </a:lnTo>
                <a:lnTo>
                  <a:pt x="1304925" y="1597025"/>
                </a:lnTo>
                <a:lnTo>
                  <a:pt x="1454150" y="1616075"/>
                </a:lnTo>
                <a:lnTo>
                  <a:pt x="1485900" y="1628775"/>
                </a:lnTo>
                <a:lnTo>
                  <a:pt x="1571625" y="1635125"/>
                </a:lnTo>
                <a:lnTo>
                  <a:pt x="1679575" y="1651000"/>
                </a:lnTo>
                <a:lnTo>
                  <a:pt x="1863725" y="1651000"/>
                </a:lnTo>
                <a:lnTo>
                  <a:pt x="1901825" y="1666875"/>
                </a:lnTo>
                <a:lnTo>
                  <a:pt x="2016125" y="1673225"/>
                </a:lnTo>
                <a:lnTo>
                  <a:pt x="2041525" y="1679575"/>
                </a:lnTo>
                <a:lnTo>
                  <a:pt x="2162175" y="1682750"/>
                </a:lnTo>
                <a:lnTo>
                  <a:pt x="2193925" y="1689100"/>
                </a:lnTo>
                <a:lnTo>
                  <a:pt x="2228850" y="1701800"/>
                </a:lnTo>
                <a:lnTo>
                  <a:pt x="2371725" y="1708150"/>
                </a:lnTo>
                <a:lnTo>
                  <a:pt x="2466975" y="1730375"/>
                </a:lnTo>
                <a:lnTo>
                  <a:pt x="2463800" y="1746250"/>
                </a:lnTo>
                <a:lnTo>
                  <a:pt x="2730500" y="1746250"/>
                </a:lnTo>
                <a:lnTo>
                  <a:pt x="2730500" y="1765300"/>
                </a:lnTo>
                <a:lnTo>
                  <a:pt x="3659188" y="1761331"/>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cxnSp>
        <p:nvCxnSpPr>
          <p:cNvPr id="227391" name="Straight Connector 78"/>
          <p:cNvCxnSpPr>
            <a:cxnSpLocks noChangeShapeType="1"/>
          </p:cNvCxnSpPr>
          <p:nvPr/>
        </p:nvCxnSpPr>
        <p:spPr bwMode="auto">
          <a:xfrm rot="5400000">
            <a:off x="8629650"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80" name="Straight Connector 79"/>
          <p:cNvCxnSpPr/>
          <p:nvPr/>
        </p:nvCxnSpPr>
        <p:spPr bwMode="auto">
          <a:xfrm rot="5400000">
            <a:off x="8651875"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27393" name="Straight Connector 80"/>
          <p:cNvCxnSpPr>
            <a:cxnSpLocks noChangeShapeType="1"/>
          </p:cNvCxnSpPr>
          <p:nvPr/>
        </p:nvCxnSpPr>
        <p:spPr bwMode="auto">
          <a:xfrm rot="5400000">
            <a:off x="8515350"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394" name="Straight Connector 81"/>
          <p:cNvCxnSpPr>
            <a:cxnSpLocks noChangeShapeType="1"/>
          </p:cNvCxnSpPr>
          <p:nvPr/>
        </p:nvCxnSpPr>
        <p:spPr bwMode="auto">
          <a:xfrm rot="5400000">
            <a:off x="8475663"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395" name="Straight Connector 82"/>
          <p:cNvCxnSpPr>
            <a:cxnSpLocks noChangeShapeType="1"/>
          </p:cNvCxnSpPr>
          <p:nvPr/>
        </p:nvCxnSpPr>
        <p:spPr bwMode="auto">
          <a:xfrm rot="5400000">
            <a:off x="8408988"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396" name="Straight Connector 83"/>
          <p:cNvCxnSpPr>
            <a:cxnSpLocks noChangeShapeType="1"/>
          </p:cNvCxnSpPr>
          <p:nvPr/>
        </p:nvCxnSpPr>
        <p:spPr bwMode="auto">
          <a:xfrm rot="5400000">
            <a:off x="8367713"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397" name="Straight Connector 84"/>
          <p:cNvCxnSpPr>
            <a:cxnSpLocks noChangeShapeType="1"/>
          </p:cNvCxnSpPr>
          <p:nvPr/>
        </p:nvCxnSpPr>
        <p:spPr bwMode="auto">
          <a:xfrm rot="5400000">
            <a:off x="8323263"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398" name="Straight Connector 85"/>
          <p:cNvCxnSpPr>
            <a:cxnSpLocks noChangeShapeType="1"/>
          </p:cNvCxnSpPr>
          <p:nvPr/>
        </p:nvCxnSpPr>
        <p:spPr bwMode="auto">
          <a:xfrm rot="5400000">
            <a:off x="8277225"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399" name="Straight Connector 86"/>
          <p:cNvCxnSpPr>
            <a:cxnSpLocks noChangeShapeType="1"/>
          </p:cNvCxnSpPr>
          <p:nvPr/>
        </p:nvCxnSpPr>
        <p:spPr bwMode="auto">
          <a:xfrm rot="5400000">
            <a:off x="8242300"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00" name="Straight Connector 87"/>
          <p:cNvCxnSpPr>
            <a:cxnSpLocks noChangeShapeType="1"/>
          </p:cNvCxnSpPr>
          <p:nvPr/>
        </p:nvCxnSpPr>
        <p:spPr bwMode="auto">
          <a:xfrm rot="5400000">
            <a:off x="8224838"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01" name="Straight Connector 88"/>
          <p:cNvCxnSpPr>
            <a:cxnSpLocks noChangeShapeType="1"/>
          </p:cNvCxnSpPr>
          <p:nvPr/>
        </p:nvCxnSpPr>
        <p:spPr bwMode="auto">
          <a:xfrm rot="5400000">
            <a:off x="8196263"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02" name="Straight Connector 89"/>
          <p:cNvCxnSpPr>
            <a:cxnSpLocks noChangeShapeType="1"/>
          </p:cNvCxnSpPr>
          <p:nvPr/>
        </p:nvCxnSpPr>
        <p:spPr bwMode="auto">
          <a:xfrm rot="5400000">
            <a:off x="8177213"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03" name="Straight Connector 90"/>
          <p:cNvCxnSpPr>
            <a:cxnSpLocks noChangeShapeType="1"/>
          </p:cNvCxnSpPr>
          <p:nvPr/>
        </p:nvCxnSpPr>
        <p:spPr bwMode="auto">
          <a:xfrm rot="5400000">
            <a:off x="8158163"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04" name="Straight Connector 91"/>
          <p:cNvCxnSpPr>
            <a:cxnSpLocks noChangeShapeType="1"/>
          </p:cNvCxnSpPr>
          <p:nvPr/>
        </p:nvCxnSpPr>
        <p:spPr bwMode="auto">
          <a:xfrm rot="5400000">
            <a:off x="8147050"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05" name="Straight Connector 92"/>
          <p:cNvCxnSpPr>
            <a:cxnSpLocks noChangeShapeType="1"/>
          </p:cNvCxnSpPr>
          <p:nvPr/>
        </p:nvCxnSpPr>
        <p:spPr bwMode="auto">
          <a:xfrm rot="5400000">
            <a:off x="8134350"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06" name="Straight Connector 93"/>
          <p:cNvCxnSpPr>
            <a:cxnSpLocks noChangeShapeType="1"/>
          </p:cNvCxnSpPr>
          <p:nvPr/>
        </p:nvCxnSpPr>
        <p:spPr bwMode="auto">
          <a:xfrm rot="5400000">
            <a:off x="8123238"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07" name="Straight Connector 94"/>
          <p:cNvCxnSpPr>
            <a:cxnSpLocks noChangeShapeType="1"/>
          </p:cNvCxnSpPr>
          <p:nvPr/>
        </p:nvCxnSpPr>
        <p:spPr bwMode="auto">
          <a:xfrm rot="5400000">
            <a:off x="8115300"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08" name="Straight Connector 95"/>
          <p:cNvCxnSpPr>
            <a:cxnSpLocks noChangeShapeType="1"/>
          </p:cNvCxnSpPr>
          <p:nvPr/>
        </p:nvCxnSpPr>
        <p:spPr bwMode="auto">
          <a:xfrm rot="5400000">
            <a:off x="8080375"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09" name="Straight Connector 96"/>
          <p:cNvCxnSpPr>
            <a:cxnSpLocks noChangeShapeType="1"/>
          </p:cNvCxnSpPr>
          <p:nvPr/>
        </p:nvCxnSpPr>
        <p:spPr bwMode="auto">
          <a:xfrm rot="5400000">
            <a:off x="8067675" y="28590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10" name="Straight Connector 97"/>
          <p:cNvCxnSpPr>
            <a:cxnSpLocks noChangeShapeType="1"/>
          </p:cNvCxnSpPr>
          <p:nvPr/>
        </p:nvCxnSpPr>
        <p:spPr bwMode="auto">
          <a:xfrm rot="5400000">
            <a:off x="8034338" y="28305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11" name="Straight Connector 98"/>
          <p:cNvCxnSpPr>
            <a:cxnSpLocks noChangeShapeType="1"/>
          </p:cNvCxnSpPr>
          <p:nvPr/>
        </p:nvCxnSpPr>
        <p:spPr bwMode="auto">
          <a:xfrm rot="5400000">
            <a:off x="8020050" y="28305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12" name="Straight Connector 99"/>
          <p:cNvCxnSpPr>
            <a:cxnSpLocks noChangeShapeType="1"/>
          </p:cNvCxnSpPr>
          <p:nvPr/>
        </p:nvCxnSpPr>
        <p:spPr bwMode="auto">
          <a:xfrm rot="5400000">
            <a:off x="8008938" y="28305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13" name="Straight Connector 100"/>
          <p:cNvCxnSpPr>
            <a:cxnSpLocks noChangeShapeType="1"/>
          </p:cNvCxnSpPr>
          <p:nvPr/>
        </p:nvCxnSpPr>
        <p:spPr bwMode="auto">
          <a:xfrm rot="5400000">
            <a:off x="7972425" y="28305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14" name="Straight Connector 101"/>
          <p:cNvCxnSpPr>
            <a:cxnSpLocks noChangeShapeType="1"/>
          </p:cNvCxnSpPr>
          <p:nvPr/>
        </p:nvCxnSpPr>
        <p:spPr bwMode="auto">
          <a:xfrm rot="5400000">
            <a:off x="7961313" y="28305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15" name="Straight Connector 102"/>
          <p:cNvCxnSpPr>
            <a:cxnSpLocks noChangeShapeType="1"/>
          </p:cNvCxnSpPr>
          <p:nvPr/>
        </p:nvCxnSpPr>
        <p:spPr bwMode="auto">
          <a:xfrm rot="5400000">
            <a:off x="7913688" y="28305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16" name="Straight Connector 103"/>
          <p:cNvCxnSpPr>
            <a:cxnSpLocks noChangeShapeType="1"/>
          </p:cNvCxnSpPr>
          <p:nvPr/>
        </p:nvCxnSpPr>
        <p:spPr bwMode="auto">
          <a:xfrm rot="5400000">
            <a:off x="7900988" y="28305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17" name="Straight Connector 104"/>
          <p:cNvCxnSpPr>
            <a:cxnSpLocks noChangeShapeType="1"/>
          </p:cNvCxnSpPr>
          <p:nvPr/>
        </p:nvCxnSpPr>
        <p:spPr bwMode="auto">
          <a:xfrm rot="5400000">
            <a:off x="7848600" y="28209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18" name="Straight Connector 105"/>
          <p:cNvCxnSpPr>
            <a:cxnSpLocks noChangeShapeType="1"/>
          </p:cNvCxnSpPr>
          <p:nvPr/>
        </p:nvCxnSpPr>
        <p:spPr bwMode="auto">
          <a:xfrm rot="5400000">
            <a:off x="7832725" y="2816225"/>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19" name="Straight Connector 106"/>
          <p:cNvCxnSpPr>
            <a:cxnSpLocks noChangeShapeType="1"/>
          </p:cNvCxnSpPr>
          <p:nvPr/>
        </p:nvCxnSpPr>
        <p:spPr bwMode="auto">
          <a:xfrm rot="5400000">
            <a:off x="7791450" y="280193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20" name="Straight Connector 107"/>
          <p:cNvCxnSpPr>
            <a:cxnSpLocks noChangeShapeType="1"/>
          </p:cNvCxnSpPr>
          <p:nvPr/>
        </p:nvCxnSpPr>
        <p:spPr bwMode="auto">
          <a:xfrm rot="5400000">
            <a:off x="7770813" y="280193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21" name="Straight Connector 108"/>
          <p:cNvCxnSpPr>
            <a:cxnSpLocks noChangeShapeType="1"/>
          </p:cNvCxnSpPr>
          <p:nvPr/>
        </p:nvCxnSpPr>
        <p:spPr bwMode="auto">
          <a:xfrm rot="5400000">
            <a:off x="7743825" y="27924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22" name="Straight Connector 109"/>
          <p:cNvCxnSpPr>
            <a:cxnSpLocks noChangeShapeType="1"/>
          </p:cNvCxnSpPr>
          <p:nvPr/>
        </p:nvCxnSpPr>
        <p:spPr bwMode="auto">
          <a:xfrm rot="5400000">
            <a:off x="7720013" y="2797175"/>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23" name="Straight Connector 110"/>
          <p:cNvCxnSpPr>
            <a:cxnSpLocks noChangeShapeType="1"/>
          </p:cNvCxnSpPr>
          <p:nvPr/>
        </p:nvCxnSpPr>
        <p:spPr bwMode="auto">
          <a:xfrm rot="5400000">
            <a:off x="7700963" y="2797175"/>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24" name="Straight Connector 111"/>
          <p:cNvCxnSpPr>
            <a:cxnSpLocks noChangeShapeType="1"/>
          </p:cNvCxnSpPr>
          <p:nvPr/>
        </p:nvCxnSpPr>
        <p:spPr bwMode="auto">
          <a:xfrm rot="5400000">
            <a:off x="7689850" y="2797175"/>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25" name="Straight Connector 112"/>
          <p:cNvCxnSpPr>
            <a:cxnSpLocks noChangeShapeType="1"/>
          </p:cNvCxnSpPr>
          <p:nvPr/>
        </p:nvCxnSpPr>
        <p:spPr bwMode="auto">
          <a:xfrm rot="5400000">
            <a:off x="7670800" y="2797175"/>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26" name="Straight Connector 113"/>
          <p:cNvCxnSpPr>
            <a:cxnSpLocks noChangeShapeType="1"/>
          </p:cNvCxnSpPr>
          <p:nvPr/>
        </p:nvCxnSpPr>
        <p:spPr bwMode="auto">
          <a:xfrm rot="5400000">
            <a:off x="7653338" y="27955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27" name="Straight Connector 114"/>
          <p:cNvCxnSpPr>
            <a:cxnSpLocks noChangeShapeType="1"/>
          </p:cNvCxnSpPr>
          <p:nvPr/>
        </p:nvCxnSpPr>
        <p:spPr bwMode="auto">
          <a:xfrm rot="5400000">
            <a:off x="7629525" y="2790825"/>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28" name="Straight Connector 115"/>
          <p:cNvCxnSpPr>
            <a:cxnSpLocks noChangeShapeType="1"/>
          </p:cNvCxnSpPr>
          <p:nvPr/>
        </p:nvCxnSpPr>
        <p:spPr bwMode="auto">
          <a:xfrm rot="5400000">
            <a:off x="7642225" y="27924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29" name="Straight Connector 116"/>
          <p:cNvCxnSpPr>
            <a:cxnSpLocks noChangeShapeType="1"/>
          </p:cNvCxnSpPr>
          <p:nvPr/>
        </p:nvCxnSpPr>
        <p:spPr bwMode="auto">
          <a:xfrm rot="5400000">
            <a:off x="7620000" y="27924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30" name="Straight Connector 121"/>
          <p:cNvCxnSpPr>
            <a:cxnSpLocks noChangeShapeType="1"/>
          </p:cNvCxnSpPr>
          <p:nvPr/>
        </p:nvCxnSpPr>
        <p:spPr bwMode="auto">
          <a:xfrm rot="5400000">
            <a:off x="7586663"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31" name="Straight Connector 122"/>
          <p:cNvCxnSpPr>
            <a:cxnSpLocks noChangeShapeType="1"/>
          </p:cNvCxnSpPr>
          <p:nvPr/>
        </p:nvCxnSpPr>
        <p:spPr bwMode="auto">
          <a:xfrm rot="5400000">
            <a:off x="7575550"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32" name="Straight Connector 123"/>
          <p:cNvCxnSpPr>
            <a:cxnSpLocks noChangeShapeType="1"/>
          </p:cNvCxnSpPr>
          <p:nvPr/>
        </p:nvCxnSpPr>
        <p:spPr bwMode="auto">
          <a:xfrm rot="5400000">
            <a:off x="7562850"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33" name="Straight Connector 124"/>
          <p:cNvCxnSpPr>
            <a:cxnSpLocks noChangeShapeType="1"/>
          </p:cNvCxnSpPr>
          <p:nvPr/>
        </p:nvCxnSpPr>
        <p:spPr bwMode="auto">
          <a:xfrm rot="5400000">
            <a:off x="7551738"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34" name="Straight Connector 125"/>
          <p:cNvCxnSpPr>
            <a:cxnSpLocks noChangeShapeType="1"/>
          </p:cNvCxnSpPr>
          <p:nvPr/>
        </p:nvCxnSpPr>
        <p:spPr bwMode="auto">
          <a:xfrm rot="5400000">
            <a:off x="7529513"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35" name="Straight Connector 126"/>
          <p:cNvCxnSpPr>
            <a:cxnSpLocks noChangeShapeType="1"/>
          </p:cNvCxnSpPr>
          <p:nvPr/>
        </p:nvCxnSpPr>
        <p:spPr bwMode="auto">
          <a:xfrm rot="5400000">
            <a:off x="7539038"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36" name="Straight Connector 127"/>
          <p:cNvCxnSpPr>
            <a:cxnSpLocks noChangeShapeType="1"/>
          </p:cNvCxnSpPr>
          <p:nvPr/>
        </p:nvCxnSpPr>
        <p:spPr bwMode="auto">
          <a:xfrm rot="5400000">
            <a:off x="7515225"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37" name="Straight Connector 128"/>
          <p:cNvCxnSpPr>
            <a:cxnSpLocks noChangeShapeType="1"/>
          </p:cNvCxnSpPr>
          <p:nvPr/>
        </p:nvCxnSpPr>
        <p:spPr bwMode="auto">
          <a:xfrm rot="5400000">
            <a:off x="7496175"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38" name="Straight Connector 129"/>
          <p:cNvCxnSpPr>
            <a:cxnSpLocks noChangeShapeType="1"/>
          </p:cNvCxnSpPr>
          <p:nvPr/>
        </p:nvCxnSpPr>
        <p:spPr bwMode="auto">
          <a:xfrm rot="5400000">
            <a:off x="7475538"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39" name="Straight Connector 130"/>
          <p:cNvCxnSpPr>
            <a:cxnSpLocks noChangeShapeType="1"/>
          </p:cNvCxnSpPr>
          <p:nvPr/>
        </p:nvCxnSpPr>
        <p:spPr bwMode="auto">
          <a:xfrm rot="5400000">
            <a:off x="7456488"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40" name="Straight Connector 131"/>
          <p:cNvCxnSpPr>
            <a:cxnSpLocks noChangeShapeType="1"/>
          </p:cNvCxnSpPr>
          <p:nvPr/>
        </p:nvCxnSpPr>
        <p:spPr bwMode="auto">
          <a:xfrm rot="5400000">
            <a:off x="7489825"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41" name="Straight Connector 132"/>
          <p:cNvCxnSpPr>
            <a:cxnSpLocks noChangeShapeType="1"/>
          </p:cNvCxnSpPr>
          <p:nvPr/>
        </p:nvCxnSpPr>
        <p:spPr bwMode="auto">
          <a:xfrm rot="5400000">
            <a:off x="7439025" y="27876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42" name="Straight Connector 133"/>
          <p:cNvCxnSpPr>
            <a:cxnSpLocks noChangeShapeType="1"/>
          </p:cNvCxnSpPr>
          <p:nvPr/>
        </p:nvCxnSpPr>
        <p:spPr bwMode="auto">
          <a:xfrm rot="5400000">
            <a:off x="7410450" y="276860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43" name="Straight Connector 134"/>
          <p:cNvCxnSpPr>
            <a:cxnSpLocks noChangeShapeType="1"/>
          </p:cNvCxnSpPr>
          <p:nvPr/>
        </p:nvCxnSpPr>
        <p:spPr bwMode="auto">
          <a:xfrm rot="5400000">
            <a:off x="7399338" y="276860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44" name="Straight Connector 135"/>
          <p:cNvCxnSpPr>
            <a:cxnSpLocks noChangeShapeType="1"/>
          </p:cNvCxnSpPr>
          <p:nvPr/>
        </p:nvCxnSpPr>
        <p:spPr bwMode="auto">
          <a:xfrm rot="5400000">
            <a:off x="7353300" y="276860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45" name="Straight Connector 136"/>
          <p:cNvCxnSpPr>
            <a:cxnSpLocks noChangeShapeType="1"/>
          </p:cNvCxnSpPr>
          <p:nvPr/>
        </p:nvCxnSpPr>
        <p:spPr bwMode="auto">
          <a:xfrm rot="5400000">
            <a:off x="7291388" y="276860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46" name="Straight Connector 138"/>
          <p:cNvCxnSpPr>
            <a:cxnSpLocks noChangeShapeType="1"/>
          </p:cNvCxnSpPr>
          <p:nvPr/>
        </p:nvCxnSpPr>
        <p:spPr bwMode="auto">
          <a:xfrm rot="5400000">
            <a:off x="7204075" y="276383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47" name="Straight Connector 139"/>
          <p:cNvCxnSpPr>
            <a:cxnSpLocks noChangeShapeType="1"/>
          </p:cNvCxnSpPr>
          <p:nvPr/>
        </p:nvCxnSpPr>
        <p:spPr bwMode="auto">
          <a:xfrm rot="5400000">
            <a:off x="7132638" y="27622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48" name="Straight Connector 140"/>
          <p:cNvCxnSpPr>
            <a:cxnSpLocks noChangeShapeType="1"/>
          </p:cNvCxnSpPr>
          <p:nvPr/>
        </p:nvCxnSpPr>
        <p:spPr bwMode="auto">
          <a:xfrm rot="5400000">
            <a:off x="7077075" y="27495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49" name="Straight Connector 141"/>
          <p:cNvCxnSpPr>
            <a:cxnSpLocks noChangeShapeType="1"/>
          </p:cNvCxnSpPr>
          <p:nvPr/>
        </p:nvCxnSpPr>
        <p:spPr bwMode="auto">
          <a:xfrm rot="5400000">
            <a:off x="6991350" y="274320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50" name="Straight Connector 142"/>
          <p:cNvCxnSpPr>
            <a:cxnSpLocks noChangeShapeType="1"/>
          </p:cNvCxnSpPr>
          <p:nvPr/>
        </p:nvCxnSpPr>
        <p:spPr bwMode="auto">
          <a:xfrm rot="5400000">
            <a:off x="6894513" y="2720975"/>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51" name="Straight Connector 143"/>
          <p:cNvCxnSpPr>
            <a:cxnSpLocks noChangeShapeType="1"/>
          </p:cNvCxnSpPr>
          <p:nvPr/>
        </p:nvCxnSpPr>
        <p:spPr bwMode="auto">
          <a:xfrm rot="5400000">
            <a:off x="6827838" y="270510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52" name="Straight Connector 144"/>
          <p:cNvCxnSpPr>
            <a:cxnSpLocks noChangeShapeType="1"/>
          </p:cNvCxnSpPr>
          <p:nvPr/>
        </p:nvCxnSpPr>
        <p:spPr bwMode="auto">
          <a:xfrm rot="5400000">
            <a:off x="6638925" y="26860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53" name="Straight Connector 145"/>
          <p:cNvCxnSpPr>
            <a:cxnSpLocks noChangeShapeType="1"/>
          </p:cNvCxnSpPr>
          <p:nvPr/>
        </p:nvCxnSpPr>
        <p:spPr bwMode="auto">
          <a:xfrm rot="5400000">
            <a:off x="6489700" y="2657475"/>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54" name="Straight Connector 146"/>
          <p:cNvCxnSpPr>
            <a:cxnSpLocks noChangeShapeType="1"/>
          </p:cNvCxnSpPr>
          <p:nvPr/>
        </p:nvCxnSpPr>
        <p:spPr bwMode="auto">
          <a:xfrm rot="5400000">
            <a:off x="6323013" y="26400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55" name="Straight Connector 147"/>
          <p:cNvCxnSpPr>
            <a:cxnSpLocks noChangeShapeType="1"/>
          </p:cNvCxnSpPr>
          <p:nvPr/>
        </p:nvCxnSpPr>
        <p:spPr bwMode="auto">
          <a:xfrm rot="5400000">
            <a:off x="6308725" y="26400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56" name="Straight Connector 148"/>
          <p:cNvCxnSpPr>
            <a:cxnSpLocks noChangeShapeType="1"/>
          </p:cNvCxnSpPr>
          <p:nvPr/>
        </p:nvCxnSpPr>
        <p:spPr bwMode="auto">
          <a:xfrm rot="5400000">
            <a:off x="6218238" y="260985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57" name="Straight Connector 149"/>
          <p:cNvCxnSpPr>
            <a:cxnSpLocks noChangeShapeType="1"/>
          </p:cNvCxnSpPr>
          <p:nvPr/>
        </p:nvCxnSpPr>
        <p:spPr bwMode="auto">
          <a:xfrm rot="5400000">
            <a:off x="6176963" y="2576513"/>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58" name="Straight Connector 150"/>
          <p:cNvCxnSpPr>
            <a:cxnSpLocks noChangeShapeType="1"/>
          </p:cNvCxnSpPr>
          <p:nvPr/>
        </p:nvCxnSpPr>
        <p:spPr bwMode="auto">
          <a:xfrm rot="5400000">
            <a:off x="6151563" y="2552700"/>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59" name="Straight Connector 151"/>
          <p:cNvCxnSpPr>
            <a:cxnSpLocks noChangeShapeType="1"/>
          </p:cNvCxnSpPr>
          <p:nvPr/>
        </p:nvCxnSpPr>
        <p:spPr bwMode="auto">
          <a:xfrm rot="5400000">
            <a:off x="6046788" y="2490788"/>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27460" name="Straight Connector 152"/>
          <p:cNvCxnSpPr>
            <a:cxnSpLocks noChangeShapeType="1"/>
          </p:cNvCxnSpPr>
          <p:nvPr/>
        </p:nvCxnSpPr>
        <p:spPr bwMode="auto">
          <a:xfrm rot="5400000">
            <a:off x="5884863" y="2371725"/>
            <a:ext cx="63500"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154" name="Straight Connector 153"/>
          <p:cNvCxnSpPr/>
          <p:nvPr/>
        </p:nvCxnSpPr>
        <p:spPr bwMode="auto">
          <a:xfrm rot="5400000">
            <a:off x="8605838"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55" name="Straight Connector 154"/>
          <p:cNvCxnSpPr/>
          <p:nvPr/>
        </p:nvCxnSpPr>
        <p:spPr bwMode="auto">
          <a:xfrm rot="5400000">
            <a:off x="8548688"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56" name="Straight Connector 155"/>
          <p:cNvCxnSpPr/>
          <p:nvPr/>
        </p:nvCxnSpPr>
        <p:spPr bwMode="auto">
          <a:xfrm rot="5400000">
            <a:off x="8515350"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57" name="Straight Connector 156"/>
          <p:cNvCxnSpPr/>
          <p:nvPr/>
        </p:nvCxnSpPr>
        <p:spPr bwMode="auto">
          <a:xfrm rot="5400000">
            <a:off x="8428038"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59" name="Straight Connector 158"/>
          <p:cNvCxnSpPr/>
          <p:nvPr/>
        </p:nvCxnSpPr>
        <p:spPr bwMode="auto">
          <a:xfrm rot="5400000">
            <a:off x="8386763"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60" name="Straight Connector 159"/>
          <p:cNvCxnSpPr/>
          <p:nvPr/>
        </p:nvCxnSpPr>
        <p:spPr bwMode="auto">
          <a:xfrm rot="5400000">
            <a:off x="8301038"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61" name="Straight Connector 160"/>
          <p:cNvCxnSpPr/>
          <p:nvPr/>
        </p:nvCxnSpPr>
        <p:spPr bwMode="auto">
          <a:xfrm rot="5400000">
            <a:off x="8272463"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62" name="Straight Connector 161"/>
          <p:cNvCxnSpPr/>
          <p:nvPr/>
        </p:nvCxnSpPr>
        <p:spPr bwMode="auto">
          <a:xfrm rot="5400000">
            <a:off x="8239125"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63" name="Straight Connector 162"/>
          <p:cNvCxnSpPr/>
          <p:nvPr/>
        </p:nvCxnSpPr>
        <p:spPr bwMode="auto">
          <a:xfrm rot="5400000">
            <a:off x="8208963"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64" name="Straight Connector 163"/>
          <p:cNvCxnSpPr/>
          <p:nvPr/>
        </p:nvCxnSpPr>
        <p:spPr bwMode="auto">
          <a:xfrm rot="5400000">
            <a:off x="8153400"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65" name="Straight Connector 164"/>
          <p:cNvCxnSpPr/>
          <p:nvPr/>
        </p:nvCxnSpPr>
        <p:spPr bwMode="auto">
          <a:xfrm rot="5400000">
            <a:off x="8120063"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66" name="Straight Connector 165"/>
          <p:cNvCxnSpPr/>
          <p:nvPr/>
        </p:nvCxnSpPr>
        <p:spPr bwMode="auto">
          <a:xfrm rot="5400000">
            <a:off x="8089900"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67" name="Straight Connector 166"/>
          <p:cNvCxnSpPr/>
          <p:nvPr/>
        </p:nvCxnSpPr>
        <p:spPr bwMode="auto">
          <a:xfrm rot="5400000">
            <a:off x="8058150"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68" name="Straight Connector 167"/>
          <p:cNvCxnSpPr/>
          <p:nvPr/>
        </p:nvCxnSpPr>
        <p:spPr bwMode="auto">
          <a:xfrm rot="5400000">
            <a:off x="8020050"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69" name="Straight Connector 168"/>
          <p:cNvCxnSpPr/>
          <p:nvPr/>
        </p:nvCxnSpPr>
        <p:spPr bwMode="auto">
          <a:xfrm rot="5400000">
            <a:off x="7985125"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70" name="Straight Connector 169"/>
          <p:cNvCxnSpPr/>
          <p:nvPr/>
        </p:nvCxnSpPr>
        <p:spPr bwMode="auto">
          <a:xfrm rot="5400000">
            <a:off x="7970838"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71" name="Straight Connector 170"/>
          <p:cNvCxnSpPr/>
          <p:nvPr/>
        </p:nvCxnSpPr>
        <p:spPr bwMode="auto">
          <a:xfrm rot="5400000">
            <a:off x="7948613"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72" name="Straight Connector 171"/>
          <p:cNvCxnSpPr/>
          <p:nvPr/>
        </p:nvCxnSpPr>
        <p:spPr bwMode="auto">
          <a:xfrm rot="5400000">
            <a:off x="7929563"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73" name="Straight Connector 172"/>
          <p:cNvCxnSpPr/>
          <p:nvPr/>
        </p:nvCxnSpPr>
        <p:spPr bwMode="auto">
          <a:xfrm rot="5400000">
            <a:off x="7920038"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74" name="Straight Connector 173"/>
          <p:cNvCxnSpPr/>
          <p:nvPr/>
        </p:nvCxnSpPr>
        <p:spPr bwMode="auto">
          <a:xfrm rot="5400000">
            <a:off x="7908925"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75" name="Straight Connector 174"/>
          <p:cNvCxnSpPr/>
          <p:nvPr/>
        </p:nvCxnSpPr>
        <p:spPr bwMode="auto">
          <a:xfrm rot="5400000">
            <a:off x="7866063"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76" name="Straight Connector 175"/>
          <p:cNvCxnSpPr/>
          <p:nvPr/>
        </p:nvCxnSpPr>
        <p:spPr bwMode="auto">
          <a:xfrm rot="5400000">
            <a:off x="7834313"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77" name="Straight Connector 176"/>
          <p:cNvCxnSpPr/>
          <p:nvPr/>
        </p:nvCxnSpPr>
        <p:spPr bwMode="auto">
          <a:xfrm rot="5400000">
            <a:off x="7824788"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78" name="Straight Connector 177"/>
          <p:cNvCxnSpPr/>
          <p:nvPr/>
        </p:nvCxnSpPr>
        <p:spPr bwMode="auto">
          <a:xfrm rot="5400000">
            <a:off x="7818438"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79" name="Straight Connector 178"/>
          <p:cNvCxnSpPr/>
          <p:nvPr/>
        </p:nvCxnSpPr>
        <p:spPr bwMode="auto">
          <a:xfrm rot="5400000">
            <a:off x="7780338"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80" name="Straight Connector 179"/>
          <p:cNvCxnSpPr/>
          <p:nvPr/>
        </p:nvCxnSpPr>
        <p:spPr bwMode="auto">
          <a:xfrm rot="5400000">
            <a:off x="7743825" y="302101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81" name="Straight Connector 180"/>
          <p:cNvCxnSpPr/>
          <p:nvPr/>
        </p:nvCxnSpPr>
        <p:spPr bwMode="auto">
          <a:xfrm rot="5400000">
            <a:off x="7723188"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82" name="Straight Connector 181"/>
          <p:cNvCxnSpPr/>
          <p:nvPr/>
        </p:nvCxnSpPr>
        <p:spPr bwMode="auto">
          <a:xfrm rot="5400000">
            <a:off x="7694613"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83" name="Straight Connector 182"/>
          <p:cNvCxnSpPr/>
          <p:nvPr/>
        </p:nvCxnSpPr>
        <p:spPr bwMode="auto">
          <a:xfrm rot="5400000">
            <a:off x="7643813"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84" name="Straight Connector 183"/>
          <p:cNvCxnSpPr/>
          <p:nvPr/>
        </p:nvCxnSpPr>
        <p:spPr bwMode="auto">
          <a:xfrm rot="5400000">
            <a:off x="7629525"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85" name="Straight Connector 184"/>
          <p:cNvCxnSpPr/>
          <p:nvPr/>
        </p:nvCxnSpPr>
        <p:spPr bwMode="auto">
          <a:xfrm rot="5400000">
            <a:off x="7620000"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86" name="Straight Connector 185"/>
          <p:cNvCxnSpPr/>
          <p:nvPr/>
        </p:nvCxnSpPr>
        <p:spPr bwMode="auto">
          <a:xfrm rot="5400000">
            <a:off x="7604125"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87" name="Straight Connector 186"/>
          <p:cNvCxnSpPr/>
          <p:nvPr/>
        </p:nvCxnSpPr>
        <p:spPr bwMode="auto">
          <a:xfrm rot="5400000">
            <a:off x="7594600"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88" name="Straight Connector 187"/>
          <p:cNvCxnSpPr/>
          <p:nvPr/>
        </p:nvCxnSpPr>
        <p:spPr bwMode="auto">
          <a:xfrm rot="5400000">
            <a:off x="7580313"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89" name="Straight Connector 188"/>
          <p:cNvCxnSpPr/>
          <p:nvPr/>
        </p:nvCxnSpPr>
        <p:spPr bwMode="auto">
          <a:xfrm rot="5400000">
            <a:off x="7562850"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90" name="Straight Connector 189"/>
          <p:cNvCxnSpPr/>
          <p:nvPr/>
        </p:nvCxnSpPr>
        <p:spPr bwMode="auto">
          <a:xfrm rot="5400000">
            <a:off x="7546975"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91" name="Straight Connector 190"/>
          <p:cNvCxnSpPr/>
          <p:nvPr/>
        </p:nvCxnSpPr>
        <p:spPr bwMode="auto">
          <a:xfrm rot="5400000">
            <a:off x="7527925"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92" name="Straight Connector 191"/>
          <p:cNvCxnSpPr/>
          <p:nvPr/>
        </p:nvCxnSpPr>
        <p:spPr bwMode="auto">
          <a:xfrm rot="5400000">
            <a:off x="7508875" y="300672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93" name="Straight Connector 192"/>
          <p:cNvCxnSpPr/>
          <p:nvPr/>
        </p:nvCxnSpPr>
        <p:spPr bwMode="auto">
          <a:xfrm rot="5400000">
            <a:off x="7472363" y="300037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94" name="Straight Connector 193"/>
          <p:cNvCxnSpPr/>
          <p:nvPr/>
        </p:nvCxnSpPr>
        <p:spPr bwMode="auto">
          <a:xfrm rot="5400000">
            <a:off x="7443788" y="299085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95" name="Straight Connector 194"/>
          <p:cNvCxnSpPr/>
          <p:nvPr/>
        </p:nvCxnSpPr>
        <p:spPr bwMode="auto">
          <a:xfrm rot="5400000">
            <a:off x="7348538" y="2963863"/>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96" name="Straight Connector 195"/>
          <p:cNvCxnSpPr/>
          <p:nvPr/>
        </p:nvCxnSpPr>
        <p:spPr bwMode="auto">
          <a:xfrm rot="5400000">
            <a:off x="7299325" y="2967038"/>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97" name="Straight Connector 196"/>
          <p:cNvCxnSpPr/>
          <p:nvPr/>
        </p:nvCxnSpPr>
        <p:spPr bwMode="auto">
          <a:xfrm rot="5400000">
            <a:off x="7270750" y="295910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98" name="Straight Connector 197"/>
          <p:cNvCxnSpPr/>
          <p:nvPr/>
        </p:nvCxnSpPr>
        <p:spPr bwMode="auto">
          <a:xfrm rot="5400000">
            <a:off x="7229475" y="295910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199" name="Straight Connector 198"/>
          <p:cNvCxnSpPr/>
          <p:nvPr/>
        </p:nvCxnSpPr>
        <p:spPr bwMode="auto">
          <a:xfrm rot="5400000">
            <a:off x="7170738" y="293370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00" name="Straight Connector 199"/>
          <p:cNvCxnSpPr/>
          <p:nvPr/>
        </p:nvCxnSpPr>
        <p:spPr bwMode="auto">
          <a:xfrm rot="5400000">
            <a:off x="7151688" y="293370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01" name="Straight Connector 200"/>
          <p:cNvCxnSpPr/>
          <p:nvPr/>
        </p:nvCxnSpPr>
        <p:spPr bwMode="auto">
          <a:xfrm rot="5400000">
            <a:off x="7134225" y="293370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02" name="Straight Connector 201"/>
          <p:cNvCxnSpPr/>
          <p:nvPr/>
        </p:nvCxnSpPr>
        <p:spPr bwMode="auto">
          <a:xfrm rot="5400000">
            <a:off x="7110413" y="293370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03" name="Straight Connector 202"/>
          <p:cNvCxnSpPr/>
          <p:nvPr/>
        </p:nvCxnSpPr>
        <p:spPr bwMode="auto">
          <a:xfrm rot="5400000">
            <a:off x="6918325" y="2924175"/>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04" name="Straight Connector 203"/>
          <p:cNvCxnSpPr/>
          <p:nvPr/>
        </p:nvCxnSpPr>
        <p:spPr bwMode="auto">
          <a:xfrm rot="5400000">
            <a:off x="6284913" y="2833688"/>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05" name="Straight Connector 204"/>
          <p:cNvCxnSpPr/>
          <p:nvPr/>
        </p:nvCxnSpPr>
        <p:spPr bwMode="auto">
          <a:xfrm rot="5400000">
            <a:off x="6205538" y="280035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06" name="Straight Connector 205"/>
          <p:cNvCxnSpPr/>
          <p:nvPr/>
        </p:nvCxnSpPr>
        <p:spPr bwMode="auto">
          <a:xfrm rot="5400000">
            <a:off x="6015038" y="271145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07" name="Straight Connector 206"/>
          <p:cNvCxnSpPr/>
          <p:nvPr/>
        </p:nvCxnSpPr>
        <p:spPr bwMode="auto">
          <a:xfrm rot="5400000">
            <a:off x="5915025" y="266700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08" name="Straight Connector 207"/>
          <p:cNvCxnSpPr/>
          <p:nvPr/>
        </p:nvCxnSpPr>
        <p:spPr bwMode="auto">
          <a:xfrm rot="5400000">
            <a:off x="5899150" y="2667000"/>
            <a:ext cx="63500" cy="0"/>
          </a:xfrm>
          <a:prstGeom prst="line">
            <a:avLst/>
          </a:prstGeom>
          <a:noFill/>
          <a:ln w="19050" cap="flat" cmpd="sng" algn="ctr">
            <a:solidFill>
              <a:schemeClr val="accent3"/>
            </a:solidFill>
            <a:prstDash val="solid"/>
            <a:round/>
            <a:headEnd type="none" w="med" len="med"/>
            <a:tailEnd type="none" w="med" len="med"/>
          </a:ln>
          <a:effectLst/>
        </p:spPr>
      </p:cxnSp>
      <p:cxnSp>
        <p:nvCxnSpPr>
          <p:cNvPr id="209" name="Straight Connector 208"/>
          <p:cNvCxnSpPr/>
          <p:nvPr/>
        </p:nvCxnSpPr>
        <p:spPr bwMode="auto">
          <a:xfrm rot="5400000">
            <a:off x="5694363" y="2530475"/>
            <a:ext cx="63500" cy="0"/>
          </a:xfrm>
          <a:prstGeom prst="line">
            <a:avLst/>
          </a:prstGeom>
          <a:noFill/>
          <a:ln w="19050" cap="flat" cmpd="sng" algn="ctr">
            <a:solidFill>
              <a:schemeClr val="accent3"/>
            </a:solidFill>
            <a:prstDash val="solid"/>
            <a:round/>
            <a:headEnd type="none" w="med" len="med"/>
            <a:tailEnd type="none" w="med" len="med"/>
          </a:ln>
          <a:effectLst/>
        </p:spPr>
      </p:cxnSp>
      <p:sp>
        <p:nvSpPr>
          <p:cNvPr id="227516" name="Text Box 9"/>
          <p:cNvSpPr txBox="1">
            <a:spLocks noChangeArrowheads="1"/>
          </p:cNvSpPr>
          <p:nvPr/>
        </p:nvSpPr>
        <p:spPr bwMode="auto">
          <a:xfrm>
            <a:off x="6210300" y="1052513"/>
            <a:ext cx="1247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smtClean="0">
                <a:solidFill>
                  <a:srgbClr val="000000"/>
                </a:solidFill>
                <a:cs typeface="Arial Unicode MS" charset="0"/>
              </a:rPr>
              <a:t>PFS</a:t>
            </a:r>
          </a:p>
        </p:txBody>
      </p:sp>
      <p:sp>
        <p:nvSpPr>
          <p:cNvPr id="227517" name="CuadroTexto 210"/>
          <p:cNvSpPr txBox="1">
            <a:spLocks noChangeArrowheads="1"/>
          </p:cNvSpPr>
          <p:nvPr/>
        </p:nvSpPr>
        <p:spPr bwMode="auto">
          <a:xfrm>
            <a:off x="323850" y="5743575"/>
            <a:ext cx="20955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 sz="1200" smtClean="0">
                <a:solidFill>
                  <a:srgbClr val="000000"/>
                </a:solidFill>
              </a:rPr>
              <a:t>TC: Paclitaxel + Carboplatin</a:t>
            </a:r>
          </a:p>
        </p:txBody>
      </p:sp>
    </p:spTree>
    <p:extLst>
      <p:ext uri="{BB962C8B-B14F-4D97-AF65-F5344CB8AC3E}">
        <p14:creationId xmlns:p14="http://schemas.microsoft.com/office/powerpoint/2010/main" val="27078198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normAutofit fontScale="90000"/>
          </a:bodyPr>
          <a:lstStyle/>
          <a:p>
            <a:pPr defTabSz="912813" eaLnBrk="1" hangingPunct="1"/>
            <a:r>
              <a:rPr lang="en-US">
                <a:latin typeface="Arial" charset="0"/>
              </a:rPr>
              <a:t>JGOG 3016: Clinical Implications</a:t>
            </a:r>
          </a:p>
        </p:txBody>
      </p:sp>
      <p:sp>
        <p:nvSpPr>
          <p:cNvPr id="229379" name="Rectangle 3"/>
          <p:cNvSpPr>
            <a:spLocks noGrp="1" noChangeArrowheads="1"/>
          </p:cNvSpPr>
          <p:nvPr>
            <p:ph type="body" idx="1"/>
          </p:nvPr>
        </p:nvSpPr>
        <p:spPr>
          <a:xfrm>
            <a:off x="468313" y="1268413"/>
            <a:ext cx="8496300" cy="1570037"/>
          </a:xfrm>
        </p:spPr>
        <p:txBody>
          <a:bodyPr>
            <a:normAutofit fontScale="47500" lnSpcReduction="20000"/>
          </a:bodyPr>
          <a:lstStyle/>
          <a:p>
            <a:pPr defTabSz="912813" eaLnBrk="1" hangingPunct="1"/>
            <a:r>
              <a:rPr lang="en-US">
                <a:latin typeface="Arial" charset="0"/>
                <a:cs typeface="Arial Unicode MS" charset="0"/>
              </a:rPr>
              <a:t>The long-term OS benefits of dose-dense (wkly) paclitaxel in newly diagnosed ovarian cancer is confirmed </a:t>
            </a:r>
          </a:p>
          <a:p>
            <a:pPr defTabSz="912813" eaLnBrk="1" hangingPunct="1"/>
            <a:r>
              <a:rPr lang="en-US">
                <a:latin typeface="Arial" charset="0"/>
                <a:cs typeface="Arial Unicode MS" charset="0"/>
              </a:rPr>
              <a:t>Only 1 trial shows this advantage</a:t>
            </a:r>
          </a:p>
          <a:p>
            <a:pPr defTabSz="912813" eaLnBrk="1" hangingPunct="1"/>
            <a:r>
              <a:rPr lang="en-US">
                <a:latin typeface="Arial" charset="0"/>
                <a:cs typeface="Arial Unicode MS" charset="0"/>
              </a:rPr>
              <a:t>Other randomized studies outside of Japan are needed to change practice</a:t>
            </a:r>
          </a:p>
          <a:p>
            <a:pPr marL="179388" lvl="1" indent="-269875" defTabSz="912813" eaLnBrk="1" hangingPunct="1"/>
            <a:r>
              <a:rPr lang="en-US">
                <a:latin typeface="Arial" charset="0"/>
                <a:cs typeface="Arial" charset="0"/>
              </a:rPr>
              <a:t>GOG protocols 262 and 252</a:t>
            </a:r>
          </a:p>
          <a:p>
            <a:pPr defTabSz="912813" eaLnBrk="1" hangingPunct="1"/>
            <a:r>
              <a:rPr lang="en-US">
                <a:latin typeface="Arial" charset="0"/>
                <a:cs typeface="Arial Unicode MS" charset="0"/>
              </a:rPr>
              <a:t>Should bevacizumab be added to dose-dense (wkly) paclitaxel?</a:t>
            </a:r>
          </a:p>
        </p:txBody>
      </p:sp>
      <p:sp>
        <p:nvSpPr>
          <p:cNvPr id="229380" name="Text Box 11"/>
          <p:cNvSpPr txBox="1">
            <a:spLocks noChangeArrowheads="1"/>
          </p:cNvSpPr>
          <p:nvPr/>
        </p:nvSpPr>
        <p:spPr bwMode="auto">
          <a:xfrm>
            <a:off x="285750" y="6353175"/>
            <a:ext cx="8561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400" smtClean="0">
                <a:solidFill>
                  <a:srgbClr val="000000"/>
                </a:solidFill>
                <a:cs typeface="Arial" charset="0"/>
              </a:rPr>
              <a:t>Katsumata N, et al. ASCO 2012. Abstract 5003. </a:t>
            </a:r>
          </a:p>
        </p:txBody>
      </p:sp>
    </p:spTree>
    <p:extLst>
      <p:ext uri="{BB962C8B-B14F-4D97-AF65-F5344CB8AC3E}">
        <p14:creationId xmlns:p14="http://schemas.microsoft.com/office/powerpoint/2010/main" val="1297182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5" name="Title 1"/>
          <p:cNvSpPr>
            <a:spLocks noGrp="1"/>
          </p:cNvSpPr>
          <p:nvPr>
            <p:ph type="title"/>
          </p:nvPr>
        </p:nvSpPr>
        <p:spPr>
          <a:xfrm>
            <a:off x="468313" y="228600"/>
            <a:ext cx="8496300" cy="519113"/>
          </a:xfrm>
        </p:spPr>
        <p:txBody>
          <a:bodyPr>
            <a:normAutofit fontScale="90000"/>
          </a:bodyPr>
          <a:lstStyle/>
          <a:p>
            <a:r>
              <a:rPr lang="en-US">
                <a:latin typeface="Arial" charset="0"/>
              </a:rPr>
              <a:t>Intravenous (IV) vs Intraperitoneal (IP) Cisplatin</a:t>
            </a:r>
          </a:p>
        </p:txBody>
      </p:sp>
      <p:graphicFrame>
        <p:nvGraphicFramePr>
          <p:cNvPr id="259074" name="Chart 3"/>
          <p:cNvGraphicFramePr>
            <a:graphicFrameLocks/>
          </p:cNvGraphicFramePr>
          <p:nvPr/>
        </p:nvGraphicFramePr>
        <p:xfrm>
          <a:off x="1524000" y="990600"/>
          <a:ext cx="6096000" cy="4064000"/>
        </p:xfrm>
        <a:graphic>
          <a:graphicData uri="http://schemas.openxmlformats.org/presentationml/2006/ole">
            <mc:AlternateContent xmlns:mc="http://schemas.openxmlformats.org/markup-compatibility/2006">
              <mc:Choice xmlns:v="urn:schemas-microsoft-com:vml" Requires="v">
                <p:oleObj spid="_x0000_s336900" name="Gráfico" r:id="rId3" imgW="6095496" imgH="4059600" progId="Excel.Chart.8">
                  <p:embed/>
                </p:oleObj>
              </mc:Choice>
              <mc:Fallback>
                <p:oleObj name="Gráfico" r:id="rId3" imgW="6095496" imgH="4059600"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990600"/>
                        <a:ext cx="6096000" cy="406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9076" name="TextBox 4"/>
          <p:cNvSpPr txBox="1">
            <a:spLocks noChangeArrowheads="1"/>
          </p:cNvSpPr>
          <p:nvPr/>
        </p:nvSpPr>
        <p:spPr bwMode="auto">
          <a:xfrm>
            <a:off x="533400" y="2117725"/>
            <a:ext cx="517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2800" b="1" smtClean="0">
                <a:solidFill>
                  <a:srgbClr val="000000"/>
                </a:solidFill>
              </a:rPr>
              <a:t>IP</a:t>
            </a:r>
          </a:p>
        </p:txBody>
      </p:sp>
      <p:sp>
        <p:nvSpPr>
          <p:cNvPr id="259077" name="TextBox 5"/>
          <p:cNvSpPr txBox="1">
            <a:spLocks noChangeArrowheads="1"/>
          </p:cNvSpPr>
          <p:nvPr/>
        </p:nvSpPr>
        <p:spPr bwMode="auto">
          <a:xfrm>
            <a:off x="533400" y="3489325"/>
            <a:ext cx="53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2800" b="1" smtClean="0">
                <a:solidFill>
                  <a:srgbClr val="000000"/>
                </a:solidFill>
              </a:rPr>
              <a:t>IV</a:t>
            </a:r>
          </a:p>
        </p:txBody>
      </p:sp>
      <p:sp>
        <p:nvSpPr>
          <p:cNvPr id="259078" name="TextBox 6"/>
          <p:cNvSpPr txBox="1">
            <a:spLocks noChangeArrowheads="1"/>
          </p:cNvSpPr>
          <p:nvPr/>
        </p:nvSpPr>
        <p:spPr bwMode="auto">
          <a:xfrm>
            <a:off x="7239000" y="1803400"/>
            <a:ext cx="162718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Peritoneum</a:t>
            </a:r>
          </a:p>
        </p:txBody>
      </p:sp>
      <p:sp>
        <p:nvSpPr>
          <p:cNvPr id="259079" name="TextBox 7"/>
          <p:cNvSpPr txBox="1">
            <a:spLocks noChangeArrowheads="1"/>
          </p:cNvSpPr>
          <p:nvPr/>
        </p:nvSpPr>
        <p:spPr bwMode="auto">
          <a:xfrm>
            <a:off x="7239000" y="3251200"/>
            <a:ext cx="162718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Peritoneum</a:t>
            </a:r>
          </a:p>
        </p:txBody>
      </p:sp>
      <p:sp>
        <p:nvSpPr>
          <p:cNvPr id="259080" name="TextBox 8"/>
          <p:cNvSpPr txBox="1">
            <a:spLocks noChangeArrowheads="1"/>
          </p:cNvSpPr>
          <p:nvPr/>
        </p:nvSpPr>
        <p:spPr bwMode="auto">
          <a:xfrm>
            <a:off x="7239000" y="2489200"/>
            <a:ext cx="1016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Serum</a:t>
            </a:r>
          </a:p>
        </p:txBody>
      </p:sp>
      <p:sp>
        <p:nvSpPr>
          <p:cNvPr id="259081" name="TextBox 9"/>
          <p:cNvSpPr txBox="1">
            <a:spLocks noChangeArrowheads="1"/>
          </p:cNvSpPr>
          <p:nvPr/>
        </p:nvSpPr>
        <p:spPr bwMode="auto">
          <a:xfrm>
            <a:off x="7239000" y="3860800"/>
            <a:ext cx="1016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Serum</a:t>
            </a:r>
          </a:p>
        </p:txBody>
      </p:sp>
      <p:sp>
        <p:nvSpPr>
          <p:cNvPr id="259082" name="Text Box 11"/>
          <p:cNvSpPr txBox="1">
            <a:spLocks noChangeArrowheads="1"/>
          </p:cNvSpPr>
          <p:nvPr/>
        </p:nvSpPr>
        <p:spPr bwMode="auto">
          <a:xfrm>
            <a:off x="285750" y="6096000"/>
            <a:ext cx="85613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pPr>
            <a:r>
              <a:rPr lang="en-US" sz="1400" smtClean="0">
                <a:solidFill>
                  <a:srgbClr val="000000"/>
                </a:solidFill>
              </a:rPr>
              <a:t>Howell SB et al. Ann Int Med  97; 845-851, 1982</a:t>
            </a:r>
          </a:p>
          <a:p>
            <a:pPr eaLnBrk="1" fontAlgn="base" hangingPunct="1">
              <a:spcBef>
                <a:spcPct val="0"/>
              </a:spcBef>
              <a:spcAft>
                <a:spcPct val="0"/>
              </a:spcAft>
            </a:pPr>
            <a:r>
              <a:rPr lang="es-ES" sz="1400" smtClean="0">
                <a:solidFill>
                  <a:srgbClr val="000000"/>
                </a:solidFill>
                <a:latin typeface="Calibri" charset="0"/>
              </a:rPr>
              <a:t>Los G et al </a:t>
            </a:r>
            <a:r>
              <a:rPr lang="en-GB" sz="1400" smtClean="0">
                <a:solidFill>
                  <a:srgbClr val="000000"/>
                </a:solidFill>
                <a:latin typeface="Calibri" charset="0"/>
              </a:rPr>
              <a:t>Cancer Res 1989;49(12):3380–4. </a:t>
            </a:r>
          </a:p>
          <a:p>
            <a:pPr eaLnBrk="1" fontAlgn="base" hangingPunct="1">
              <a:spcBef>
                <a:spcPct val="0"/>
              </a:spcBef>
              <a:spcAft>
                <a:spcPct val="0"/>
              </a:spcAft>
            </a:pPr>
            <a:r>
              <a:rPr lang="en-GB" sz="1400" smtClean="0">
                <a:solidFill>
                  <a:srgbClr val="000000"/>
                </a:solidFill>
                <a:latin typeface="Calibri" charset="0"/>
              </a:rPr>
              <a:t>Markman M et al. </a:t>
            </a:r>
            <a:r>
              <a:rPr lang="en-GB" sz="1400" i="1" smtClean="0">
                <a:solidFill>
                  <a:srgbClr val="000000"/>
                </a:solidFill>
                <a:latin typeface="Calibri" charset="0"/>
              </a:rPr>
              <a:t>J Clin Oncol. </a:t>
            </a:r>
            <a:r>
              <a:rPr lang="en-GB" sz="1400" smtClean="0">
                <a:solidFill>
                  <a:srgbClr val="000000"/>
                </a:solidFill>
                <a:latin typeface="Calibri" charset="0"/>
              </a:rPr>
              <a:t>1991;9:1801–1805. </a:t>
            </a:r>
            <a:r>
              <a:rPr lang="en-US" sz="1400" smtClean="0">
                <a:solidFill>
                  <a:srgbClr val="000000"/>
                </a:solidFill>
              </a:rPr>
              <a:t> </a:t>
            </a:r>
          </a:p>
        </p:txBody>
      </p:sp>
      <p:sp>
        <p:nvSpPr>
          <p:cNvPr id="12" name="Left Brace 11"/>
          <p:cNvSpPr/>
          <p:nvPr/>
        </p:nvSpPr>
        <p:spPr>
          <a:xfrm>
            <a:off x="1143000" y="1955800"/>
            <a:ext cx="457200" cy="838200"/>
          </a:xfrm>
          <a:prstGeom prst="leftBrace">
            <a:avLst/>
          </a:prstGeom>
        </p:spPr>
        <p:style>
          <a:lnRef idx="2">
            <a:schemeClr val="accent1"/>
          </a:lnRef>
          <a:fillRef idx="0">
            <a:schemeClr val="accent1"/>
          </a:fillRef>
          <a:effectRef idx="1">
            <a:schemeClr val="accent1"/>
          </a:effectRef>
          <a:fontRef idx="minor">
            <a:schemeClr val="tx1"/>
          </a:fontRef>
        </p:style>
        <p:txBody>
          <a:bodyPr anchor="ctr"/>
          <a:lstStyle/>
          <a:p>
            <a:pPr algn="ctr" fontAlgn="base">
              <a:spcBef>
                <a:spcPct val="0"/>
              </a:spcBef>
              <a:spcAft>
                <a:spcPct val="0"/>
              </a:spcAft>
            </a:pPr>
            <a:endParaRPr lang="es-ES" sz="2200" smtClean="0">
              <a:solidFill>
                <a:srgbClr val="000000"/>
              </a:solidFill>
              <a:latin typeface="Arial" charset="0"/>
              <a:ea typeface="ＭＳ Ｐゴシック" charset="0"/>
              <a:cs typeface="Arial Unicode MS" charset="0"/>
            </a:endParaRPr>
          </a:p>
        </p:txBody>
      </p:sp>
      <p:sp>
        <p:nvSpPr>
          <p:cNvPr id="13" name="Left Brace 12"/>
          <p:cNvSpPr/>
          <p:nvPr/>
        </p:nvSpPr>
        <p:spPr>
          <a:xfrm>
            <a:off x="1143000" y="3327400"/>
            <a:ext cx="457200" cy="838200"/>
          </a:xfrm>
          <a:prstGeom prst="leftBrace">
            <a:avLst/>
          </a:prstGeom>
        </p:spPr>
        <p:style>
          <a:lnRef idx="2">
            <a:schemeClr val="accent1"/>
          </a:lnRef>
          <a:fillRef idx="0">
            <a:schemeClr val="accent1"/>
          </a:fillRef>
          <a:effectRef idx="1">
            <a:schemeClr val="accent1"/>
          </a:effectRef>
          <a:fontRef idx="minor">
            <a:schemeClr val="tx1"/>
          </a:fontRef>
        </p:style>
        <p:txBody>
          <a:bodyPr anchor="ctr"/>
          <a:lstStyle/>
          <a:p>
            <a:pPr algn="ctr" fontAlgn="base">
              <a:spcBef>
                <a:spcPct val="0"/>
              </a:spcBef>
              <a:spcAft>
                <a:spcPct val="0"/>
              </a:spcAft>
            </a:pPr>
            <a:endParaRPr lang="es-ES" sz="2200" smtClean="0">
              <a:solidFill>
                <a:srgbClr val="000000"/>
              </a:solidFill>
              <a:latin typeface="Arial" charset="0"/>
              <a:ea typeface="ＭＳ Ｐゴシック" charset="0"/>
              <a:cs typeface="Arial Unicode MS" charset="0"/>
            </a:endParaRPr>
          </a:p>
        </p:txBody>
      </p:sp>
      <p:sp>
        <p:nvSpPr>
          <p:cNvPr id="259085" name="Rectangle 5"/>
          <p:cNvSpPr>
            <a:spLocks noChangeArrowheads="1"/>
          </p:cNvSpPr>
          <p:nvPr/>
        </p:nvSpPr>
        <p:spPr bwMode="gray">
          <a:xfrm>
            <a:off x="228600" y="499745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000" tIns="108000" rIns="144000" bIns="72000"/>
          <a:lstStyle/>
          <a:p>
            <a:pPr algn="r" fontAlgn="base">
              <a:lnSpc>
                <a:spcPct val="95000"/>
              </a:lnSpc>
              <a:spcBef>
                <a:spcPct val="0"/>
              </a:spcBef>
              <a:spcAft>
                <a:spcPts val="75"/>
              </a:spcAft>
              <a:buClr>
                <a:srgbClr val="292929"/>
              </a:buClr>
            </a:pPr>
            <a:r>
              <a:rPr b="1" noProof="1" smtClean="0">
                <a:solidFill>
                  <a:srgbClr val="0061B2"/>
                </a:solidFill>
                <a:latin typeface="Arial" charset="0"/>
                <a:ea typeface="ＭＳ Ｐゴシック" charset="0"/>
                <a:cs typeface="Arial Unicode MS" charset="0"/>
              </a:rPr>
              <a:t>Capillary uptake of IP Cisplatin achieves therapeutic serum cisplatin AUC</a:t>
            </a:r>
          </a:p>
          <a:p>
            <a:pPr algn="r" fontAlgn="base">
              <a:lnSpc>
                <a:spcPct val="95000"/>
              </a:lnSpc>
              <a:spcBef>
                <a:spcPct val="0"/>
              </a:spcBef>
              <a:spcAft>
                <a:spcPts val="75"/>
              </a:spcAft>
              <a:buClr>
                <a:srgbClr val="292929"/>
              </a:buClr>
            </a:pPr>
            <a:r>
              <a:rPr b="1" noProof="1" smtClean="0">
                <a:solidFill>
                  <a:srgbClr val="0061B2"/>
                </a:solidFill>
                <a:latin typeface="Arial" charset="0"/>
                <a:ea typeface="ＭＳ Ｐゴシック" charset="0"/>
                <a:cs typeface="Arial Unicode MS" charset="0"/>
              </a:rPr>
              <a:t>Penetration of cisplatin in peritoneal surface limited to 1-2 mm</a:t>
            </a:r>
          </a:p>
          <a:p>
            <a:pPr algn="r" fontAlgn="base">
              <a:lnSpc>
                <a:spcPct val="95000"/>
              </a:lnSpc>
              <a:spcBef>
                <a:spcPct val="0"/>
              </a:spcBef>
              <a:spcAft>
                <a:spcPts val="75"/>
              </a:spcAft>
              <a:buClr>
                <a:srgbClr val="292929"/>
              </a:buClr>
            </a:pPr>
            <a:r>
              <a:rPr b="1" noProof="1" smtClean="0">
                <a:solidFill>
                  <a:srgbClr val="0061B2"/>
                </a:solidFill>
                <a:latin typeface="Arial" charset="0"/>
                <a:ea typeface="ＭＳ Ｐゴシック" charset="0"/>
                <a:cs typeface="Arial Unicode MS" charset="0"/>
              </a:rPr>
              <a:t>Almost NO objective response in larger peritoneal disease</a:t>
            </a:r>
          </a:p>
        </p:txBody>
      </p:sp>
    </p:spTree>
    <p:extLst>
      <p:ext uri="{BB962C8B-B14F-4D97-AF65-F5344CB8AC3E}">
        <p14:creationId xmlns:p14="http://schemas.microsoft.com/office/powerpoint/2010/main" val="403943174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a:xfrm>
            <a:off x="457200" y="228600"/>
            <a:ext cx="8496300" cy="523875"/>
          </a:xfrm>
        </p:spPr>
        <p:txBody>
          <a:bodyPr>
            <a:normAutofit fontScale="90000"/>
          </a:bodyPr>
          <a:lstStyle/>
          <a:p>
            <a:pPr defTabSz="912813" eaLnBrk="1" hangingPunct="1"/>
            <a:r>
              <a:rPr lang="en-US">
                <a:latin typeface="Arial" charset="0"/>
              </a:rPr>
              <a:t>GOG 172: IP vs IP/IV Chemotherapy</a:t>
            </a:r>
          </a:p>
        </p:txBody>
      </p:sp>
      <p:sp>
        <p:nvSpPr>
          <p:cNvPr id="260099" name="Text Box 45"/>
          <p:cNvSpPr txBox="1">
            <a:spLocks noChangeArrowheads="1"/>
          </p:cNvSpPr>
          <p:nvPr/>
        </p:nvSpPr>
        <p:spPr bwMode="auto">
          <a:xfrm>
            <a:off x="657225" y="2563813"/>
            <a:ext cx="2925763" cy="1354137"/>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fontAlgn="base">
              <a:spcBef>
                <a:spcPct val="0"/>
              </a:spcBef>
              <a:spcAft>
                <a:spcPct val="0"/>
              </a:spcAft>
            </a:pPr>
            <a:r>
              <a:rPr lang="es-ES_tradnl" sz="2000" smtClean="0">
                <a:solidFill>
                  <a:srgbClr val="000000"/>
                </a:solidFill>
                <a:cs typeface="Arial" charset="0"/>
              </a:rPr>
              <a:t>Stage III Ovarian Cancer </a:t>
            </a:r>
            <a:r>
              <a:rPr lang="en-US" sz="2000" smtClean="0">
                <a:solidFill>
                  <a:srgbClr val="000000"/>
                </a:solidFill>
                <a:cs typeface="Arial" charset="0"/>
              </a:rPr>
              <a:t>–</a:t>
            </a:r>
            <a:r>
              <a:rPr lang="es-ES_tradnl" sz="2000" smtClean="0">
                <a:solidFill>
                  <a:srgbClr val="000000"/>
                </a:solidFill>
                <a:cs typeface="Arial" charset="0"/>
              </a:rPr>
              <a:t> Minimal residual disease (1 cm)</a:t>
            </a:r>
            <a:endParaRPr lang="en-GB" sz="2000" smtClean="0">
              <a:solidFill>
                <a:srgbClr val="000000"/>
              </a:solidFill>
              <a:cs typeface="Arial" charset="0"/>
            </a:endParaRPr>
          </a:p>
          <a:p>
            <a:pPr algn="ctr" fontAlgn="base">
              <a:spcBef>
                <a:spcPct val="0"/>
              </a:spcBef>
              <a:spcAft>
                <a:spcPct val="0"/>
              </a:spcAft>
            </a:pPr>
            <a:r>
              <a:rPr lang="en-GB" smtClean="0">
                <a:solidFill>
                  <a:srgbClr val="000000"/>
                </a:solidFill>
                <a:cs typeface="Arial" charset="0"/>
              </a:rPr>
              <a:t>(N = 415)</a:t>
            </a:r>
            <a:endParaRPr lang="en-US" smtClean="0">
              <a:solidFill>
                <a:srgbClr val="000000"/>
              </a:solidFill>
              <a:cs typeface="Arial" charset="0"/>
            </a:endParaRPr>
          </a:p>
        </p:txBody>
      </p:sp>
      <p:sp>
        <p:nvSpPr>
          <p:cNvPr id="2" name="Rectangle 49"/>
          <p:cNvSpPr>
            <a:spLocks noChangeArrowheads="1"/>
          </p:cNvSpPr>
          <p:nvPr/>
        </p:nvSpPr>
        <p:spPr bwMode="auto">
          <a:xfrm>
            <a:off x="4065588" y="3403600"/>
            <a:ext cx="4287837" cy="1598613"/>
          </a:xfrm>
          <a:prstGeom prst="rect">
            <a:avLst/>
          </a:prstGeom>
          <a:solidFill>
            <a:schemeClr val="accent3"/>
          </a:solidFill>
          <a:ln w="25400">
            <a:solidFill>
              <a:schemeClr val="tx1"/>
            </a:solidFill>
          </a:ln>
        </p:spPr>
        <p:txBody>
          <a:bodyPr wrap="none" anchor="ctr" anchorCtr="1"/>
          <a:lstStyle/>
          <a:p>
            <a:pPr algn="ctr" eaLnBrk="0" fontAlgn="base" hangingPunct="0">
              <a:spcBef>
                <a:spcPct val="0"/>
              </a:spcBef>
              <a:spcAft>
                <a:spcPct val="0"/>
              </a:spcAft>
            </a:pPr>
            <a:r>
              <a:rPr lang="en-US" sz="2000" smtClean="0">
                <a:solidFill>
                  <a:srgbClr val="000000"/>
                </a:solidFill>
                <a:latin typeface="Arial" charset="0"/>
                <a:ea typeface="ＭＳ Ｐゴシック" charset="0"/>
                <a:cs typeface="Arial" charset="0"/>
              </a:rPr>
              <a:t>IP/IV:</a:t>
            </a:r>
          </a:p>
          <a:p>
            <a:pPr algn="ctr" eaLnBrk="0" fontAlgn="base" hangingPunct="0">
              <a:spcBef>
                <a:spcPct val="0"/>
              </a:spcBef>
              <a:spcAft>
                <a:spcPct val="0"/>
              </a:spcAft>
            </a:pPr>
            <a:r>
              <a:rPr lang="en-US" sz="2000" smtClean="0">
                <a:solidFill>
                  <a:srgbClr val="000000"/>
                </a:solidFill>
                <a:latin typeface="Arial" charset="0"/>
                <a:ea typeface="ＭＳ Ｐゴシック" charset="0"/>
                <a:cs typeface="Arial" charset="0"/>
              </a:rPr>
              <a:t>Paclitaxel 135 mg/m</a:t>
            </a:r>
            <a:r>
              <a:rPr lang="en-US" sz="2000" baseline="30000" smtClean="0">
                <a:solidFill>
                  <a:srgbClr val="000000"/>
                </a:solidFill>
                <a:latin typeface="Arial" charset="0"/>
                <a:ea typeface="ＭＳ Ｐゴシック" charset="0"/>
                <a:cs typeface="Arial" charset="0"/>
              </a:rPr>
              <a:t>2</a:t>
            </a:r>
            <a:r>
              <a:rPr lang="en-US" sz="2000" smtClean="0">
                <a:solidFill>
                  <a:srgbClr val="000000"/>
                </a:solidFill>
                <a:latin typeface="Arial" charset="0"/>
                <a:ea typeface="ＭＳ Ｐゴシック" charset="0"/>
                <a:cs typeface="Arial" charset="0"/>
              </a:rPr>
              <a:t>/ 24-hr CIV d1, </a:t>
            </a:r>
          </a:p>
          <a:p>
            <a:pPr algn="ctr" eaLnBrk="0" fontAlgn="base" hangingPunct="0">
              <a:spcBef>
                <a:spcPct val="0"/>
              </a:spcBef>
              <a:spcAft>
                <a:spcPct val="0"/>
              </a:spcAft>
            </a:pPr>
            <a:r>
              <a:rPr lang="en-US" sz="2000" smtClean="0">
                <a:solidFill>
                  <a:srgbClr val="000000"/>
                </a:solidFill>
                <a:latin typeface="Arial" charset="0"/>
                <a:ea typeface="ＭＳ Ｐゴシック" charset="0"/>
                <a:cs typeface="Arial" charset="0"/>
              </a:rPr>
              <a:t>Paclitaxel 80 mg/m</a:t>
            </a:r>
            <a:r>
              <a:rPr lang="en-US" sz="2000" baseline="30000" smtClean="0">
                <a:solidFill>
                  <a:srgbClr val="000000"/>
                </a:solidFill>
                <a:latin typeface="Arial" charset="0"/>
                <a:ea typeface="ＭＳ Ｐゴシック" charset="0"/>
                <a:cs typeface="Arial" charset="0"/>
              </a:rPr>
              <a:t>2</a:t>
            </a:r>
            <a:r>
              <a:rPr lang="en-US" sz="2000" smtClean="0">
                <a:solidFill>
                  <a:srgbClr val="000000"/>
                </a:solidFill>
                <a:latin typeface="Arial" charset="0"/>
                <a:ea typeface="ＭＳ Ｐゴシック" charset="0"/>
                <a:cs typeface="Arial" charset="0"/>
              </a:rPr>
              <a:t> IP d8</a:t>
            </a:r>
          </a:p>
          <a:p>
            <a:pPr algn="ctr" eaLnBrk="0" fontAlgn="base" hangingPunct="0">
              <a:spcBef>
                <a:spcPct val="0"/>
              </a:spcBef>
              <a:spcAft>
                <a:spcPct val="0"/>
              </a:spcAft>
            </a:pPr>
            <a:r>
              <a:rPr lang="en-US" sz="2000" smtClean="0">
                <a:solidFill>
                  <a:srgbClr val="000000"/>
                </a:solidFill>
                <a:latin typeface="Arial" charset="0"/>
                <a:ea typeface="ＭＳ Ｐゴシック" charset="0"/>
                <a:cs typeface="Arial" charset="0"/>
              </a:rPr>
              <a:t>Cisplatin 100 mg/m</a:t>
            </a:r>
            <a:r>
              <a:rPr lang="en-US" sz="2000" baseline="30000" smtClean="0">
                <a:solidFill>
                  <a:srgbClr val="000000"/>
                </a:solidFill>
                <a:latin typeface="Arial" charset="0"/>
                <a:ea typeface="ＭＳ Ｐゴシック" charset="0"/>
                <a:cs typeface="Arial" charset="0"/>
              </a:rPr>
              <a:t>2</a:t>
            </a:r>
            <a:r>
              <a:rPr lang="en-US" sz="2000" smtClean="0">
                <a:solidFill>
                  <a:srgbClr val="000000"/>
                </a:solidFill>
                <a:latin typeface="Arial" charset="0"/>
                <a:ea typeface="ＭＳ Ｐゴシック" charset="0"/>
                <a:cs typeface="Arial" charset="0"/>
              </a:rPr>
              <a:t> IP d2. </a:t>
            </a:r>
          </a:p>
          <a:p>
            <a:pPr algn="ctr" eaLnBrk="0" fontAlgn="base" hangingPunct="0">
              <a:spcBef>
                <a:spcPct val="0"/>
              </a:spcBef>
              <a:spcAft>
                <a:spcPct val="0"/>
              </a:spcAft>
            </a:pPr>
            <a:r>
              <a:rPr lang="en-US" sz="2000" smtClean="0">
                <a:solidFill>
                  <a:srgbClr val="000000"/>
                </a:solidFill>
                <a:latin typeface="Arial" charset="0"/>
                <a:ea typeface="ＭＳ Ｐゴシック" charset="0"/>
                <a:cs typeface="Arial" charset="0"/>
              </a:rPr>
              <a:t>Cycle q3w</a:t>
            </a:r>
          </a:p>
        </p:txBody>
      </p:sp>
      <p:sp>
        <p:nvSpPr>
          <p:cNvPr id="260101" name="Rectangle 50"/>
          <p:cNvSpPr>
            <a:spLocks noChangeArrowheads="1"/>
          </p:cNvSpPr>
          <p:nvPr/>
        </p:nvSpPr>
        <p:spPr bwMode="auto">
          <a:xfrm>
            <a:off x="4065588" y="2182813"/>
            <a:ext cx="4287837" cy="11112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p>
            <a:pPr algn="ctr" defTabSz="912813" eaLnBrk="0" fontAlgn="base" hangingPunct="0">
              <a:spcBef>
                <a:spcPct val="0"/>
              </a:spcBef>
              <a:spcAft>
                <a:spcPct val="0"/>
              </a:spcAft>
            </a:pPr>
            <a:r>
              <a:rPr lang="en-US" sz="2000" smtClean="0">
                <a:solidFill>
                  <a:srgbClr val="FFFFFF"/>
                </a:solidFill>
                <a:latin typeface="Arial" charset="0"/>
                <a:ea typeface="ＭＳ Ｐゴシック" charset="0"/>
                <a:cs typeface="Arial" charset="0"/>
              </a:rPr>
              <a:t>IV:</a:t>
            </a:r>
          </a:p>
          <a:p>
            <a:pPr algn="ctr" defTabSz="912813" eaLnBrk="0" fontAlgn="base" hangingPunct="0">
              <a:spcBef>
                <a:spcPct val="0"/>
              </a:spcBef>
              <a:spcAft>
                <a:spcPct val="0"/>
              </a:spcAft>
            </a:pPr>
            <a:r>
              <a:rPr lang="en-US" sz="2000" smtClean="0">
                <a:solidFill>
                  <a:srgbClr val="FFFFFF"/>
                </a:solidFill>
                <a:latin typeface="Arial" charset="0"/>
                <a:ea typeface="ＭＳ Ｐゴシック" charset="0"/>
                <a:cs typeface="Arial" charset="0"/>
              </a:rPr>
              <a:t>Paclitaxel 135 mg/m</a:t>
            </a:r>
            <a:r>
              <a:rPr lang="en-US" sz="2000" baseline="30000" smtClean="0">
                <a:solidFill>
                  <a:srgbClr val="FFFFFF"/>
                </a:solidFill>
                <a:latin typeface="Arial" charset="0"/>
                <a:ea typeface="ＭＳ Ｐゴシック" charset="0"/>
                <a:cs typeface="Arial" charset="0"/>
              </a:rPr>
              <a:t>2</a:t>
            </a:r>
            <a:r>
              <a:rPr lang="en-US" sz="2000" smtClean="0">
                <a:solidFill>
                  <a:srgbClr val="FFFFFF"/>
                </a:solidFill>
                <a:latin typeface="Arial" charset="0"/>
                <a:ea typeface="ＭＳ Ｐゴシック" charset="0"/>
                <a:cs typeface="Arial" charset="0"/>
              </a:rPr>
              <a:t>/24-hr CIV</a:t>
            </a:r>
          </a:p>
          <a:p>
            <a:pPr algn="ctr" defTabSz="912813" eaLnBrk="0" fontAlgn="base" hangingPunct="0">
              <a:spcBef>
                <a:spcPct val="0"/>
              </a:spcBef>
              <a:spcAft>
                <a:spcPct val="0"/>
              </a:spcAft>
            </a:pPr>
            <a:r>
              <a:rPr lang="en-US" sz="2000" smtClean="0">
                <a:solidFill>
                  <a:srgbClr val="FFFFFF"/>
                </a:solidFill>
                <a:latin typeface="Arial" charset="0"/>
                <a:ea typeface="ＭＳ Ｐゴシック" charset="0"/>
                <a:cs typeface="Arial" charset="0"/>
              </a:rPr>
              <a:t>Cisplatin 75 mg/m</a:t>
            </a:r>
            <a:r>
              <a:rPr lang="en-US" sz="2000" baseline="30000" smtClean="0">
                <a:solidFill>
                  <a:srgbClr val="FFFFFF"/>
                </a:solidFill>
                <a:latin typeface="Arial" charset="0"/>
                <a:ea typeface="ＭＳ Ｐゴシック" charset="0"/>
                <a:cs typeface="Arial" charset="0"/>
              </a:rPr>
              <a:t>2</a:t>
            </a:r>
            <a:r>
              <a:rPr lang="en-US" sz="2000" smtClean="0">
                <a:solidFill>
                  <a:srgbClr val="FFFFFF"/>
                </a:solidFill>
                <a:latin typeface="Arial" charset="0"/>
                <a:ea typeface="ＭＳ Ｐゴシック" charset="0"/>
                <a:cs typeface="Arial" charset="0"/>
              </a:rPr>
              <a:t> IV q3w</a:t>
            </a:r>
          </a:p>
        </p:txBody>
      </p:sp>
      <p:grpSp>
        <p:nvGrpSpPr>
          <p:cNvPr id="260102" name="Group 4"/>
          <p:cNvGrpSpPr>
            <a:grpSpLocks/>
          </p:cNvGrpSpPr>
          <p:nvPr/>
        </p:nvGrpSpPr>
        <p:grpSpPr bwMode="auto">
          <a:xfrm>
            <a:off x="3729038" y="2859088"/>
            <a:ext cx="288925" cy="950912"/>
            <a:chOff x="2323050" y="3761341"/>
            <a:chExt cx="466725" cy="950913"/>
          </a:xfrm>
        </p:grpSpPr>
        <p:sp>
          <p:nvSpPr>
            <p:cNvPr id="260107" name="Line 53"/>
            <p:cNvSpPr>
              <a:spLocks noChangeShapeType="1"/>
            </p:cNvSpPr>
            <p:nvPr/>
          </p:nvSpPr>
          <p:spPr bwMode="auto">
            <a:xfrm>
              <a:off x="2323050" y="4361416"/>
              <a:ext cx="466725" cy="35083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0108" name="Line 54"/>
            <p:cNvSpPr>
              <a:spLocks noChangeShapeType="1"/>
            </p:cNvSpPr>
            <p:nvPr/>
          </p:nvSpPr>
          <p:spPr bwMode="auto">
            <a:xfrm flipV="1">
              <a:off x="2323050" y="3761341"/>
              <a:ext cx="466725" cy="34766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grpSp>
      <p:sp>
        <p:nvSpPr>
          <p:cNvPr id="260103" name="Content Placeholder 3"/>
          <p:cNvSpPr>
            <a:spLocks noGrp="1"/>
          </p:cNvSpPr>
          <p:nvPr>
            <p:ph idx="1"/>
          </p:nvPr>
        </p:nvSpPr>
        <p:spPr>
          <a:xfrm>
            <a:off x="539750" y="1052513"/>
            <a:ext cx="7888288" cy="431800"/>
          </a:xfrm>
        </p:spPr>
        <p:txBody>
          <a:bodyPr>
            <a:normAutofit fontScale="77500" lnSpcReduction="20000"/>
          </a:bodyPr>
          <a:lstStyle/>
          <a:p>
            <a:pPr marL="0" indent="0" defTabSz="912813">
              <a:buFontTx/>
              <a:buNone/>
            </a:pPr>
            <a:r>
              <a:rPr lang="en-US">
                <a:latin typeface="Arial" charset="0"/>
                <a:cs typeface="Arial Unicode MS" charset="0"/>
              </a:rPr>
              <a:t>Long-term follow-up of a randomized, phase III trial</a:t>
            </a:r>
          </a:p>
        </p:txBody>
      </p:sp>
      <p:sp>
        <p:nvSpPr>
          <p:cNvPr id="260104" name="Text Box 9"/>
          <p:cNvSpPr txBox="1">
            <a:spLocks noChangeArrowheads="1"/>
          </p:cNvSpPr>
          <p:nvPr/>
        </p:nvSpPr>
        <p:spPr bwMode="auto">
          <a:xfrm>
            <a:off x="7696200" y="1143000"/>
            <a:ext cx="12477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i="1" smtClean="0">
                <a:solidFill>
                  <a:srgbClr val="000000"/>
                </a:solidFill>
                <a:cs typeface="Arial Unicode MS" charset="0"/>
              </a:rPr>
              <a:t>6 cycles</a:t>
            </a:r>
          </a:p>
        </p:txBody>
      </p:sp>
      <p:sp>
        <p:nvSpPr>
          <p:cNvPr id="34" name="Line 10"/>
          <p:cNvSpPr>
            <a:spLocks noChangeShapeType="1"/>
          </p:cNvSpPr>
          <p:nvPr/>
        </p:nvSpPr>
        <p:spPr bwMode="auto">
          <a:xfrm>
            <a:off x="8353425" y="1497013"/>
            <a:ext cx="0" cy="609600"/>
          </a:xfrm>
          <a:prstGeom prst="line">
            <a:avLst/>
          </a:prstGeom>
          <a:noFill/>
          <a:ln w="28575">
            <a:solidFill>
              <a:schemeClr val="tx1">
                <a:lumMod val="95000"/>
              </a:schemeClr>
            </a:solidFill>
            <a:round/>
            <a:headEnd/>
            <a:tailEnd type="triangle" w="med" len="med"/>
          </a:ln>
          <a:extLst/>
        </p:spPr>
        <p:txBody>
          <a:bodyPr/>
          <a:lstStyle/>
          <a:p>
            <a:pPr>
              <a:defRPr/>
            </a:pPr>
            <a:endParaRPr lang="en-US" sz="2200" kern="0" dirty="0">
              <a:solidFill>
                <a:sysClr val="windowText" lastClr="000000"/>
              </a:solidFill>
              <a:latin typeface="Arial" charset="0"/>
              <a:ea typeface="Arial Unicode MS"/>
              <a:cs typeface="Arial Unicode MS"/>
            </a:endParaRPr>
          </a:p>
        </p:txBody>
      </p:sp>
      <p:sp>
        <p:nvSpPr>
          <p:cNvPr id="260106" name="Text Box 11"/>
          <p:cNvSpPr txBox="1">
            <a:spLocks noChangeArrowheads="1"/>
          </p:cNvSpPr>
          <p:nvPr/>
        </p:nvSpPr>
        <p:spPr bwMode="auto">
          <a:xfrm>
            <a:off x="285750" y="6345238"/>
            <a:ext cx="8561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pPr>
            <a:r>
              <a:rPr lang="en-US" sz="1400" smtClean="0">
                <a:solidFill>
                  <a:srgbClr val="000000"/>
                </a:solidFill>
              </a:rPr>
              <a:t>Armstrong D, et al. N Eng J Med. 2006;354:34-43.</a:t>
            </a:r>
          </a:p>
        </p:txBody>
      </p:sp>
    </p:spTree>
    <p:extLst>
      <p:ext uri="{BB962C8B-B14F-4D97-AF65-F5344CB8AC3E}">
        <p14:creationId xmlns:p14="http://schemas.microsoft.com/office/powerpoint/2010/main" val="37312090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normAutofit/>
          </a:bodyPr>
          <a:lstStyle/>
          <a:p>
            <a:pPr eaLnBrk="1" hangingPunct="1"/>
            <a:r>
              <a:rPr lang="en-US" sz="3200" dirty="0">
                <a:latin typeface="Arial" charset="0"/>
                <a:cs typeface="Arial" charset="0"/>
              </a:rPr>
              <a:t>GOG 172: IP/IV </a:t>
            </a:r>
            <a:r>
              <a:rPr lang="en-US" sz="3200" dirty="0" err="1">
                <a:latin typeface="Arial" charset="0"/>
                <a:cs typeface="Arial" charset="0"/>
              </a:rPr>
              <a:t>vs</a:t>
            </a:r>
            <a:r>
              <a:rPr lang="en-US" sz="3200" dirty="0">
                <a:latin typeface="Arial" charset="0"/>
                <a:cs typeface="Arial" charset="0"/>
              </a:rPr>
              <a:t> IV Therapy in Ovarian Cancer</a:t>
            </a:r>
          </a:p>
        </p:txBody>
      </p:sp>
      <p:graphicFrame>
        <p:nvGraphicFramePr>
          <p:cNvPr id="6" name="Content Placeholder 5"/>
          <p:cNvGraphicFramePr>
            <a:graphicFrameLocks noGrp="1"/>
          </p:cNvGraphicFramePr>
          <p:nvPr>
            <p:ph idx="1"/>
          </p:nvPr>
        </p:nvGraphicFramePr>
        <p:xfrm>
          <a:off x="276225" y="1320800"/>
          <a:ext cx="8596313" cy="3714750"/>
        </p:xfrm>
        <a:graphic>
          <a:graphicData uri="http://schemas.openxmlformats.org/drawingml/2006/table">
            <a:tbl>
              <a:tblPr/>
              <a:tblGrid>
                <a:gridCol w="3838575"/>
                <a:gridCol w="1371600"/>
                <a:gridCol w="1236663"/>
                <a:gridCol w="2149475"/>
              </a:tblGrid>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Arial" charset="0"/>
                          <a:ea typeface="ＭＳ Ｐゴシック" charset="0"/>
                          <a:cs typeface="Arial Unicode MS" charset="0"/>
                        </a:rPr>
                        <a:t>Hematologic Toxicity (Grade 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Arial" charset="0"/>
                          <a:ea typeface="ＭＳ Ｐゴシック" charset="0"/>
                          <a:cs typeface="Arial Unicode MS" charset="0"/>
                        </a:rPr>
                        <a:t>IV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Arial" charset="0"/>
                          <a:ea typeface="ＭＳ Ｐゴシック" charset="0"/>
                          <a:cs typeface="Arial Unicode MS" charset="0"/>
                        </a:rPr>
                        <a:t>IV/IP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FFFFFF"/>
                          </a:solidFill>
                          <a:effectLst/>
                          <a:latin typeface="Arial" charset="0"/>
                          <a:ea typeface="ＭＳ Ｐゴシック" charset="0"/>
                          <a:cs typeface="Arial Unicode MS" charset="0"/>
                        </a:rPr>
                        <a:t>P-value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Neutropenia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64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76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0.001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Thrombocytopenia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0.002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Infection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0.001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GI</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46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0.001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Neurologic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19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0.001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Fatigue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18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0.001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Metabolic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27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0.001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Pain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0.001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8ED"/>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Renal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charset="0"/>
                          <a:ea typeface="ＭＳ Ｐゴシック" charset="0"/>
                          <a:cs typeface="Arial Unicode MS" charset="0"/>
                        </a:rPr>
                        <a:t>0.03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CDDA"/>
                    </a:solidFill>
                  </a:tcPr>
                </a:tc>
              </a:tr>
            </a:tbl>
          </a:graphicData>
        </a:graphic>
      </p:graphicFrame>
      <p:sp>
        <p:nvSpPr>
          <p:cNvPr id="262204" name="Rectangle 5"/>
          <p:cNvSpPr>
            <a:spLocks noChangeArrowheads="1"/>
          </p:cNvSpPr>
          <p:nvPr/>
        </p:nvSpPr>
        <p:spPr bwMode="gray">
          <a:xfrm>
            <a:off x="228600" y="53340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000" tIns="108000" rIns="144000" bIns="72000"/>
          <a:lstStyle/>
          <a:p>
            <a:pPr algn="r" fontAlgn="base">
              <a:lnSpc>
                <a:spcPct val="95000"/>
              </a:lnSpc>
              <a:spcBef>
                <a:spcPct val="0"/>
              </a:spcBef>
              <a:spcAft>
                <a:spcPts val="75"/>
              </a:spcAft>
              <a:buClr>
                <a:srgbClr val="292929"/>
              </a:buClr>
            </a:pPr>
            <a:r>
              <a:rPr b="1" noProof="1" smtClean="0">
                <a:solidFill>
                  <a:srgbClr val="0061B2"/>
                </a:solidFill>
                <a:latin typeface="Arial" charset="0"/>
                <a:ea typeface="ＭＳ Ｐゴシック" charset="0"/>
                <a:cs typeface="Arial Unicode MS" charset="0"/>
              </a:rPr>
              <a:t>All significant toxicities HIGHER with intraperitoneal chemotherapy</a:t>
            </a:r>
          </a:p>
        </p:txBody>
      </p:sp>
      <p:sp>
        <p:nvSpPr>
          <p:cNvPr id="262205" name="Text Box 11"/>
          <p:cNvSpPr txBox="1">
            <a:spLocks noChangeArrowheads="1"/>
          </p:cNvSpPr>
          <p:nvPr/>
        </p:nvSpPr>
        <p:spPr bwMode="auto">
          <a:xfrm>
            <a:off x="285750" y="6345238"/>
            <a:ext cx="8561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pPr>
            <a:r>
              <a:rPr lang="en-US" sz="1400" smtClean="0">
                <a:solidFill>
                  <a:srgbClr val="000000"/>
                </a:solidFill>
              </a:rPr>
              <a:t>Armstrong D, et al. N Eng J Med. 2006;354:34-43.</a:t>
            </a:r>
          </a:p>
        </p:txBody>
      </p:sp>
    </p:spTree>
    <p:extLst>
      <p:ext uri="{BB962C8B-B14F-4D97-AF65-F5344CB8AC3E}">
        <p14:creationId xmlns:p14="http://schemas.microsoft.com/office/powerpoint/2010/main" val="360363702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68"/>
          <p:cNvSpPr>
            <a:spLocks noChangeArrowheads="1"/>
          </p:cNvSpPr>
          <p:nvPr/>
        </p:nvSpPr>
        <p:spPr bwMode="auto">
          <a:xfrm>
            <a:off x="1343025" y="1466850"/>
            <a:ext cx="6973888" cy="33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s-ES" sz="2400" smtClean="0">
              <a:solidFill>
                <a:srgbClr val="000000"/>
              </a:solidFill>
              <a:latin typeface="Times New Roman" charset="0"/>
              <a:ea typeface="ＭＳ Ｐゴシック" charset="0"/>
              <a:cs typeface="ＭＳ Ｐゴシック" charset="0"/>
            </a:endParaRPr>
          </a:p>
        </p:txBody>
      </p:sp>
      <p:sp>
        <p:nvSpPr>
          <p:cNvPr id="264195" name="Line 69"/>
          <p:cNvSpPr>
            <a:spLocks noChangeShapeType="1"/>
          </p:cNvSpPr>
          <p:nvPr/>
        </p:nvSpPr>
        <p:spPr bwMode="auto">
          <a:xfrm>
            <a:off x="1266825" y="4354513"/>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196" name="Line 70"/>
          <p:cNvSpPr>
            <a:spLocks noChangeShapeType="1"/>
          </p:cNvSpPr>
          <p:nvPr/>
        </p:nvSpPr>
        <p:spPr bwMode="auto">
          <a:xfrm>
            <a:off x="1266825" y="3941763"/>
            <a:ext cx="65088"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197" name="Line 71"/>
          <p:cNvSpPr>
            <a:spLocks noChangeShapeType="1"/>
          </p:cNvSpPr>
          <p:nvPr/>
        </p:nvSpPr>
        <p:spPr bwMode="auto">
          <a:xfrm>
            <a:off x="1266825" y="3529013"/>
            <a:ext cx="65088"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198" name="Line 72"/>
          <p:cNvSpPr>
            <a:spLocks noChangeShapeType="1"/>
          </p:cNvSpPr>
          <p:nvPr/>
        </p:nvSpPr>
        <p:spPr bwMode="auto">
          <a:xfrm>
            <a:off x="1266825" y="3116263"/>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199" name="Line 73"/>
          <p:cNvSpPr>
            <a:spLocks noChangeShapeType="1"/>
          </p:cNvSpPr>
          <p:nvPr/>
        </p:nvSpPr>
        <p:spPr bwMode="auto">
          <a:xfrm>
            <a:off x="1266825" y="2705100"/>
            <a:ext cx="65088"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00" name="Line 74"/>
          <p:cNvSpPr>
            <a:spLocks noChangeShapeType="1"/>
          </p:cNvSpPr>
          <p:nvPr/>
        </p:nvSpPr>
        <p:spPr bwMode="auto">
          <a:xfrm>
            <a:off x="1266825" y="2292350"/>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01" name="Line 75"/>
          <p:cNvSpPr>
            <a:spLocks noChangeShapeType="1"/>
          </p:cNvSpPr>
          <p:nvPr/>
        </p:nvSpPr>
        <p:spPr bwMode="auto">
          <a:xfrm>
            <a:off x="1266825" y="1879600"/>
            <a:ext cx="65088"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02" name="Line 76"/>
          <p:cNvSpPr>
            <a:spLocks noChangeShapeType="1"/>
          </p:cNvSpPr>
          <p:nvPr/>
        </p:nvSpPr>
        <p:spPr bwMode="auto">
          <a:xfrm>
            <a:off x="1266825" y="1447800"/>
            <a:ext cx="65088" cy="0"/>
          </a:xfrm>
          <a:prstGeom prst="line">
            <a:avLst/>
          </a:prstGeom>
          <a:noFill/>
          <a:ln w="28575">
            <a:solidFill>
              <a:srgbClr val="FFFF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03" name="Line 78"/>
          <p:cNvSpPr>
            <a:spLocks noChangeShapeType="1"/>
          </p:cNvSpPr>
          <p:nvPr/>
        </p:nvSpPr>
        <p:spPr bwMode="auto">
          <a:xfrm>
            <a:off x="1343025" y="4767263"/>
            <a:ext cx="6973888"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04" name="Line 79"/>
          <p:cNvSpPr>
            <a:spLocks noChangeShapeType="1"/>
          </p:cNvSpPr>
          <p:nvPr/>
        </p:nvSpPr>
        <p:spPr bwMode="auto">
          <a:xfrm flipV="1">
            <a:off x="1343025" y="4778375"/>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05" name="Line 80"/>
          <p:cNvSpPr>
            <a:spLocks noChangeShapeType="1"/>
          </p:cNvSpPr>
          <p:nvPr/>
        </p:nvSpPr>
        <p:spPr bwMode="auto">
          <a:xfrm flipV="1">
            <a:off x="3084513" y="4778375"/>
            <a:ext cx="1587"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06" name="Line 81"/>
          <p:cNvSpPr>
            <a:spLocks noChangeShapeType="1"/>
          </p:cNvSpPr>
          <p:nvPr/>
        </p:nvSpPr>
        <p:spPr bwMode="auto">
          <a:xfrm flipV="1">
            <a:off x="4832350" y="4778375"/>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07" name="Line 82"/>
          <p:cNvSpPr>
            <a:spLocks noChangeShapeType="1"/>
          </p:cNvSpPr>
          <p:nvPr/>
        </p:nvSpPr>
        <p:spPr bwMode="auto">
          <a:xfrm flipV="1">
            <a:off x="6575425" y="4778375"/>
            <a:ext cx="0"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08" name="Line 83"/>
          <p:cNvSpPr>
            <a:spLocks noChangeShapeType="1"/>
          </p:cNvSpPr>
          <p:nvPr/>
        </p:nvSpPr>
        <p:spPr bwMode="auto">
          <a:xfrm flipV="1">
            <a:off x="8301038" y="4778375"/>
            <a:ext cx="1587" cy="6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09" name="Freeform 84"/>
          <p:cNvSpPr>
            <a:spLocks/>
          </p:cNvSpPr>
          <p:nvPr/>
        </p:nvSpPr>
        <p:spPr bwMode="auto">
          <a:xfrm>
            <a:off x="2216150" y="2147888"/>
            <a:ext cx="5226050" cy="306387"/>
          </a:xfrm>
          <a:custGeom>
            <a:avLst/>
            <a:gdLst>
              <a:gd name="T0" fmla="*/ 0 w 777"/>
              <a:gd name="T1" fmla="*/ 2147483647 h 32"/>
              <a:gd name="T2" fmla="*/ 2147483647 w 777"/>
              <a:gd name="T3" fmla="*/ 2147483647 h 32"/>
              <a:gd name="T4" fmla="*/ 2147483647 w 777"/>
              <a:gd name="T5" fmla="*/ 2147483647 h 32"/>
              <a:gd name="T6" fmla="*/ 2147483647 w 777"/>
              <a:gd name="T7" fmla="*/ 0 h 32"/>
              <a:gd name="T8" fmla="*/ 0 60000 65536"/>
              <a:gd name="T9" fmla="*/ 0 60000 65536"/>
              <a:gd name="T10" fmla="*/ 0 60000 65536"/>
              <a:gd name="T11" fmla="*/ 0 60000 65536"/>
              <a:gd name="T12" fmla="*/ 0 w 777"/>
              <a:gd name="T13" fmla="*/ 0 h 32"/>
              <a:gd name="T14" fmla="*/ 777 w 777"/>
              <a:gd name="T15" fmla="*/ 32 h 32"/>
            </a:gdLst>
            <a:ahLst/>
            <a:cxnLst>
              <a:cxn ang="T8">
                <a:pos x="T0" y="T1"/>
              </a:cxn>
              <a:cxn ang="T9">
                <a:pos x="T2" y="T3"/>
              </a:cxn>
              <a:cxn ang="T10">
                <a:pos x="T4" y="T5"/>
              </a:cxn>
              <a:cxn ang="T11">
                <a:pos x="T6" y="T7"/>
              </a:cxn>
            </a:cxnLst>
            <a:rect l="T12" t="T13" r="T14" b="T15"/>
            <a:pathLst>
              <a:path w="777" h="32">
                <a:moveTo>
                  <a:pt x="0" y="32"/>
                </a:moveTo>
                <a:lnTo>
                  <a:pt x="259" y="26"/>
                </a:lnTo>
                <a:lnTo>
                  <a:pt x="518" y="19"/>
                </a:lnTo>
                <a:lnTo>
                  <a:pt x="777" y="0"/>
                </a:lnTo>
              </a:path>
            </a:pathLst>
          </a:custGeom>
          <a:noFill/>
          <a:ln w="28575" cap="rnd">
            <a:solidFill>
              <a:schemeClr val="accent2"/>
            </a:solidFill>
            <a:prstDash val="sysDash"/>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10" name="Line 85"/>
          <p:cNvSpPr>
            <a:spLocks noChangeShapeType="1"/>
          </p:cNvSpPr>
          <p:nvPr/>
        </p:nvSpPr>
        <p:spPr bwMode="auto">
          <a:xfrm flipV="1">
            <a:off x="2216150" y="2062163"/>
            <a:ext cx="1588" cy="3921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11" name="Line 86"/>
          <p:cNvSpPr>
            <a:spLocks noChangeShapeType="1"/>
          </p:cNvSpPr>
          <p:nvPr/>
        </p:nvSpPr>
        <p:spPr bwMode="auto">
          <a:xfrm>
            <a:off x="2189163" y="2062163"/>
            <a:ext cx="619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12" name="Line 87"/>
          <p:cNvSpPr>
            <a:spLocks noChangeShapeType="1"/>
          </p:cNvSpPr>
          <p:nvPr/>
        </p:nvSpPr>
        <p:spPr bwMode="auto">
          <a:xfrm flipV="1">
            <a:off x="3959225" y="2003425"/>
            <a:ext cx="1588" cy="3937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13" name="Line 88"/>
          <p:cNvSpPr>
            <a:spLocks noChangeShapeType="1"/>
          </p:cNvSpPr>
          <p:nvPr/>
        </p:nvSpPr>
        <p:spPr bwMode="auto">
          <a:xfrm>
            <a:off x="3932238" y="2003425"/>
            <a:ext cx="60325"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14" name="Line 89"/>
          <p:cNvSpPr>
            <a:spLocks noChangeShapeType="1"/>
          </p:cNvSpPr>
          <p:nvPr/>
        </p:nvSpPr>
        <p:spPr bwMode="auto">
          <a:xfrm flipV="1">
            <a:off x="5700713" y="1936750"/>
            <a:ext cx="1587" cy="3937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15" name="Line 90"/>
          <p:cNvSpPr>
            <a:spLocks noChangeShapeType="1"/>
          </p:cNvSpPr>
          <p:nvPr/>
        </p:nvSpPr>
        <p:spPr bwMode="auto">
          <a:xfrm>
            <a:off x="5673725" y="1936750"/>
            <a:ext cx="60325"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16" name="Line 91"/>
          <p:cNvSpPr>
            <a:spLocks noChangeShapeType="1"/>
          </p:cNvSpPr>
          <p:nvPr/>
        </p:nvSpPr>
        <p:spPr bwMode="auto">
          <a:xfrm flipV="1">
            <a:off x="7442200" y="1754188"/>
            <a:ext cx="1588" cy="3937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17" name="Line 92"/>
          <p:cNvSpPr>
            <a:spLocks noChangeShapeType="1"/>
          </p:cNvSpPr>
          <p:nvPr/>
        </p:nvSpPr>
        <p:spPr bwMode="auto">
          <a:xfrm>
            <a:off x="7415213" y="1754188"/>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18" name="Freeform 93"/>
          <p:cNvSpPr>
            <a:spLocks/>
          </p:cNvSpPr>
          <p:nvPr/>
        </p:nvSpPr>
        <p:spPr bwMode="auto">
          <a:xfrm>
            <a:off x="2216150" y="2185988"/>
            <a:ext cx="5226050" cy="460375"/>
          </a:xfrm>
          <a:custGeom>
            <a:avLst/>
            <a:gdLst>
              <a:gd name="T0" fmla="*/ 0 w 777"/>
              <a:gd name="T1" fmla="*/ 2147483647 h 48"/>
              <a:gd name="T2" fmla="*/ 2147483647 w 777"/>
              <a:gd name="T3" fmla="*/ 2147483647 h 48"/>
              <a:gd name="T4" fmla="*/ 2147483647 w 777"/>
              <a:gd name="T5" fmla="*/ 2147483647 h 48"/>
              <a:gd name="T6" fmla="*/ 2147483647 w 777"/>
              <a:gd name="T7" fmla="*/ 0 h 48"/>
              <a:gd name="T8" fmla="*/ 0 60000 65536"/>
              <a:gd name="T9" fmla="*/ 0 60000 65536"/>
              <a:gd name="T10" fmla="*/ 0 60000 65536"/>
              <a:gd name="T11" fmla="*/ 0 60000 65536"/>
              <a:gd name="T12" fmla="*/ 0 w 777"/>
              <a:gd name="T13" fmla="*/ 0 h 48"/>
              <a:gd name="T14" fmla="*/ 777 w 777"/>
              <a:gd name="T15" fmla="*/ 48 h 48"/>
            </a:gdLst>
            <a:ahLst/>
            <a:cxnLst>
              <a:cxn ang="T8">
                <a:pos x="T0" y="T1"/>
              </a:cxn>
              <a:cxn ang="T9">
                <a:pos x="T2" y="T3"/>
              </a:cxn>
              <a:cxn ang="T10">
                <a:pos x="T4" y="T5"/>
              </a:cxn>
              <a:cxn ang="T11">
                <a:pos x="T6" y="T7"/>
              </a:cxn>
            </a:cxnLst>
            <a:rect l="T12" t="T13" r="T14" b="T15"/>
            <a:pathLst>
              <a:path w="777" h="48">
                <a:moveTo>
                  <a:pt x="0" y="41"/>
                </a:moveTo>
                <a:lnTo>
                  <a:pt x="259" y="48"/>
                </a:lnTo>
                <a:lnTo>
                  <a:pt x="518" y="33"/>
                </a:lnTo>
                <a:lnTo>
                  <a:pt x="777" y="0"/>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19" name="Line 94"/>
          <p:cNvSpPr>
            <a:spLocks noChangeShapeType="1"/>
          </p:cNvSpPr>
          <p:nvPr/>
        </p:nvSpPr>
        <p:spPr bwMode="auto">
          <a:xfrm>
            <a:off x="2216150" y="2579688"/>
            <a:ext cx="1588" cy="4127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20" name="Line 95"/>
          <p:cNvSpPr>
            <a:spLocks noChangeShapeType="1"/>
          </p:cNvSpPr>
          <p:nvPr/>
        </p:nvSpPr>
        <p:spPr bwMode="auto">
          <a:xfrm>
            <a:off x="2189163" y="2992438"/>
            <a:ext cx="619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21" name="Line 96"/>
          <p:cNvSpPr>
            <a:spLocks noChangeShapeType="1"/>
          </p:cNvSpPr>
          <p:nvPr/>
        </p:nvSpPr>
        <p:spPr bwMode="auto">
          <a:xfrm>
            <a:off x="3959225" y="2646363"/>
            <a:ext cx="1588" cy="4127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22" name="Line 97"/>
          <p:cNvSpPr>
            <a:spLocks noChangeShapeType="1"/>
          </p:cNvSpPr>
          <p:nvPr/>
        </p:nvSpPr>
        <p:spPr bwMode="auto">
          <a:xfrm>
            <a:off x="3932238" y="3059113"/>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23" name="Line 98"/>
          <p:cNvSpPr>
            <a:spLocks noChangeShapeType="1"/>
          </p:cNvSpPr>
          <p:nvPr/>
        </p:nvSpPr>
        <p:spPr bwMode="auto">
          <a:xfrm>
            <a:off x="5700713" y="2503488"/>
            <a:ext cx="1587" cy="4127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24" name="Line 99"/>
          <p:cNvSpPr>
            <a:spLocks noChangeShapeType="1"/>
          </p:cNvSpPr>
          <p:nvPr/>
        </p:nvSpPr>
        <p:spPr bwMode="auto">
          <a:xfrm>
            <a:off x="5673725" y="2916238"/>
            <a:ext cx="603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25" name="Line 100"/>
          <p:cNvSpPr>
            <a:spLocks noChangeShapeType="1"/>
          </p:cNvSpPr>
          <p:nvPr/>
        </p:nvSpPr>
        <p:spPr bwMode="auto">
          <a:xfrm>
            <a:off x="7442200" y="2185988"/>
            <a:ext cx="1588" cy="4127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26" name="Line 101"/>
          <p:cNvSpPr>
            <a:spLocks noChangeShapeType="1"/>
          </p:cNvSpPr>
          <p:nvPr/>
        </p:nvSpPr>
        <p:spPr bwMode="auto">
          <a:xfrm>
            <a:off x="7415213" y="2598738"/>
            <a:ext cx="6032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27" name="Rectangle 102"/>
          <p:cNvSpPr>
            <a:spLocks noChangeArrowheads="1"/>
          </p:cNvSpPr>
          <p:nvPr/>
        </p:nvSpPr>
        <p:spPr bwMode="auto">
          <a:xfrm>
            <a:off x="1100138" y="4643438"/>
            <a:ext cx="1143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smtClean="0">
                <a:solidFill>
                  <a:srgbClr val="000000"/>
                </a:solidFill>
                <a:latin typeface="Arial" charset="0"/>
                <a:ea typeface="ＭＳ Ｐゴシック" charset="0"/>
                <a:cs typeface="ＭＳ Ｐゴシック" charset="0"/>
              </a:rPr>
              <a:t>0</a:t>
            </a:r>
          </a:p>
        </p:txBody>
      </p:sp>
      <p:sp>
        <p:nvSpPr>
          <p:cNvPr id="264228" name="Rectangle 103"/>
          <p:cNvSpPr>
            <a:spLocks noChangeArrowheads="1"/>
          </p:cNvSpPr>
          <p:nvPr/>
        </p:nvSpPr>
        <p:spPr bwMode="auto">
          <a:xfrm>
            <a:off x="987425" y="4230688"/>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smtClean="0">
                <a:solidFill>
                  <a:srgbClr val="000000"/>
                </a:solidFill>
                <a:latin typeface="Arial" charset="0"/>
                <a:ea typeface="ＭＳ Ｐゴシック" charset="0"/>
                <a:cs typeface="ＭＳ Ｐゴシック" charset="0"/>
              </a:rPr>
              <a:t>20</a:t>
            </a:r>
          </a:p>
        </p:txBody>
      </p:sp>
      <p:sp>
        <p:nvSpPr>
          <p:cNvPr id="264229" name="Rectangle 104"/>
          <p:cNvSpPr>
            <a:spLocks noChangeArrowheads="1"/>
          </p:cNvSpPr>
          <p:nvPr/>
        </p:nvSpPr>
        <p:spPr bwMode="auto">
          <a:xfrm>
            <a:off x="987425" y="3817938"/>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smtClean="0">
                <a:solidFill>
                  <a:srgbClr val="000000"/>
                </a:solidFill>
                <a:latin typeface="Arial" charset="0"/>
                <a:ea typeface="ＭＳ Ｐゴシック" charset="0"/>
                <a:cs typeface="ＭＳ Ｐゴシック" charset="0"/>
              </a:rPr>
              <a:t>40</a:t>
            </a:r>
          </a:p>
        </p:txBody>
      </p:sp>
      <p:sp>
        <p:nvSpPr>
          <p:cNvPr id="264230" name="Rectangle 105"/>
          <p:cNvSpPr>
            <a:spLocks noChangeArrowheads="1"/>
          </p:cNvSpPr>
          <p:nvPr/>
        </p:nvSpPr>
        <p:spPr bwMode="auto">
          <a:xfrm>
            <a:off x="987425" y="3405188"/>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smtClean="0">
                <a:solidFill>
                  <a:srgbClr val="000000"/>
                </a:solidFill>
                <a:latin typeface="Arial" charset="0"/>
                <a:ea typeface="ＭＳ Ｐゴシック" charset="0"/>
                <a:cs typeface="ＭＳ Ｐゴシック" charset="0"/>
              </a:rPr>
              <a:t>60</a:t>
            </a:r>
          </a:p>
        </p:txBody>
      </p:sp>
      <p:sp>
        <p:nvSpPr>
          <p:cNvPr id="264231" name="Rectangle 106"/>
          <p:cNvSpPr>
            <a:spLocks noChangeArrowheads="1"/>
          </p:cNvSpPr>
          <p:nvPr/>
        </p:nvSpPr>
        <p:spPr bwMode="auto">
          <a:xfrm>
            <a:off x="987425" y="2992438"/>
            <a:ext cx="227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smtClean="0">
                <a:solidFill>
                  <a:srgbClr val="000000"/>
                </a:solidFill>
                <a:latin typeface="Arial" charset="0"/>
                <a:ea typeface="ＭＳ Ｐゴシック" charset="0"/>
                <a:cs typeface="ＭＳ Ｐゴシック" charset="0"/>
              </a:rPr>
              <a:t>80</a:t>
            </a:r>
          </a:p>
        </p:txBody>
      </p:sp>
      <p:sp>
        <p:nvSpPr>
          <p:cNvPr id="264232" name="Rectangle 107"/>
          <p:cNvSpPr>
            <a:spLocks noChangeArrowheads="1"/>
          </p:cNvSpPr>
          <p:nvPr/>
        </p:nvSpPr>
        <p:spPr bwMode="auto">
          <a:xfrm>
            <a:off x="873125" y="2579688"/>
            <a:ext cx="341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smtClean="0">
                <a:solidFill>
                  <a:srgbClr val="000000"/>
                </a:solidFill>
                <a:latin typeface="Arial" charset="0"/>
                <a:ea typeface="ＭＳ Ｐゴシック" charset="0"/>
                <a:cs typeface="ＭＳ Ｐゴシック" charset="0"/>
              </a:rPr>
              <a:t>100</a:t>
            </a:r>
          </a:p>
        </p:txBody>
      </p:sp>
      <p:sp>
        <p:nvSpPr>
          <p:cNvPr id="264233" name="Rectangle 108"/>
          <p:cNvSpPr>
            <a:spLocks noChangeArrowheads="1"/>
          </p:cNvSpPr>
          <p:nvPr/>
        </p:nvSpPr>
        <p:spPr bwMode="auto">
          <a:xfrm>
            <a:off x="873125" y="2166938"/>
            <a:ext cx="341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smtClean="0">
                <a:solidFill>
                  <a:srgbClr val="000000"/>
                </a:solidFill>
                <a:latin typeface="Arial" charset="0"/>
                <a:ea typeface="ＭＳ Ｐゴシック" charset="0"/>
                <a:cs typeface="ＭＳ Ｐゴシック" charset="0"/>
              </a:rPr>
              <a:t>120</a:t>
            </a:r>
          </a:p>
        </p:txBody>
      </p:sp>
      <p:sp>
        <p:nvSpPr>
          <p:cNvPr id="264234" name="Rectangle 109"/>
          <p:cNvSpPr>
            <a:spLocks noChangeArrowheads="1"/>
          </p:cNvSpPr>
          <p:nvPr/>
        </p:nvSpPr>
        <p:spPr bwMode="auto">
          <a:xfrm>
            <a:off x="873125" y="1754188"/>
            <a:ext cx="341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smtClean="0">
                <a:solidFill>
                  <a:srgbClr val="000000"/>
                </a:solidFill>
                <a:latin typeface="Arial" charset="0"/>
                <a:ea typeface="ＭＳ Ｐゴシック" charset="0"/>
                <a:cs typeface="ＭＳ Ｐゴシック" charset="0"/>
              </a:rPr>
              <a:t>140</a:t>
            </a:r>
          </a:p>
        </p:txBody>
      </p:sp>
      <p:sp>
        <p:nvSpPr>
          <p:cNvPr id="264235" name="Rectangle 110"/>
          <p:cNvSpPr>
            <a:spLocks noChangeArrowheads="1"/>
          </p:cNvSpPr>
          <p:nvPr/>
        </p:nvSpPr>
        <p:spPr bwMode="auto">
          <a:xfrm>
            <a:off x="873125" y="1341438"/>
            <a:ext cx="341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smtClean="0">
                <a:solidFill>
                  <a:srgbClr val="000000"/>
                </a:solidFill>
                <a:latin typeface="Arial" charset="0"/>
                <a:ea typeface="ＭＳ Ｐゴシック" charset="0"/>
                <a:cs typeface="ＭＳ Ｐゴシック" charset="0"/>
              </a:rPr>
              <a:t>160</a:t>
            </a:r>
          </a:p>
        </p:txBody>
      </p:sp>
      <p:sp>
        <p:nvSpPr>
          <p:cNvPr id="264236" name="Rectangle 111"/>
          <p:cNvSpPr>
            <a:spLocks noChangeArrowheads="1"/>
          </p:cNvSpPr>
          <p:nvPr/>
        </p:nvSpPr>
        <p:spPr bwMode="auto">
          <a:xfrm>
            <a:off x="1566863" y="4862513"/>
            <a:ext cx="12668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b="1" smtClean="0">
                <a:solidFill>
                  <a:srgbClr val="000000"/>
                </a:solidFill>
                <a:latin typeface="Arial" charset="0"/>
                <a:ea typeface="ＭＳ Ｐゴシック" charset="0"/>
                <a:cs typeface="ＭＳ Ｐゴシック" charset="0"/>
              </a:rPr>
              <a:t>Pretreatment</a:t>
            </a:r>
            <a:endParaRPr lang="en-US" sz="1600" smtClean="0">
              <a:solidFill>
                <a:srgbClr val="000000"/>
              </a:solidFill>
              <a:latin typeface="Arial" charset="0"/>
              <a:ea typeface="ＭＳ Ｐゴシック" charset="0"/>
              <a:cs typeface="ＭＳ Ｐゴシック" charset="0"/>
            </a:endParaRPr>
          </a:p>
        </p:txBody>
      </p:sp>
      <p:sp>
        <p:nvSpPr>
          <p:cNvPr id="264237" name="Rectangle 112"/>
          <p:cNvSpPr>
            <a:spLocks noChangeArrowheads="1"/>
          </p:cNvSpPr>
          <p:nvPr/>
        </p:nvSpPr>
        <p:spPr bwMode="auto">
          <a:xfrm>
            <a:off x="3495675" y="4862513"/>
            <a:ext cx="912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z="1600" b="1" smtClean="0">
                <a:solidFill>
                  <a:srgbClr val="000000"/>
                </a:solidFill>
                <a:latin typeface="Arial" charset="0"/>
                <a:ea typeface="ＭＳ Ｐゴシック" charset="0"/>
                <a:cs typeface="ＭＳ Ｐゴシック" charset="0"/>
              </a:rPr>
              <a:t>4th Cycle</a:t>
            </a:r>
            <a:endParaRPr lang="en-US" sz="1600" smtClean="0">
              <a:solidFill>
                <a:srgbClr val="000000"/>
              </a:solidFill>
              <a:latin typeface="Arial" charset="0"/>
              <a:ea typeface="ＭＳ Ｐゴシック" charset="0"/>
              <a:cs typeface="ＭＳ Ｐゴシック" charset="0"/>
            </a:endParaRPr>
          </a:p>
        </p:txBody>
      </p:sp>
      <p:sp>
        <p:nvSpPr>
          <p:cNvPr id="264238" name="Rectangle 113"/>
          <p:cNvSpPr>
            <a:spLocks noChangeArrowheads="1"/>
          </p:cNvSpPr>
          <p:nvPr/>
        </p:nvSpPr>
        <p:spPr bwMode="auto">
          <a:xfrm>
            <a:off x="5011738" y="4862513"/>
            <a:ext cx="13668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0"/>
              </a:spcBef>
              <a:spcAft>
                <a:spcPct val="0"/>
              </a:spcAft>
            </a:pPr>
            <a:r>
              <a:rPr lang="en-US" sz="1600" b="1" smtClean="0">
                <a:solidFill>
                  <a:srgbClr val="000000"/>
                </a:solidFill>
                <a:latin typeface="Arial" charset="0"/>
                <a:ea typeface="ＭＳ Ｐゴシック" charset="0"/>
                <a:cs typeface="ＭＳ Ｐゴシック" charset="0"/>
              </a:rPr>
              <a:t>Posttreatment</a:t>
            </a:r>
          </a:p>
          <a:p>
            <a:pPr algn="ctr" eaLnBrk="0" fontAlgn="base" hangingPunct="0">
              <a:spcBef>
                <a:spcPct val="0"/>
              </a:spcBef>
              <a:spcAft>
                <a:spcPct val="0"/>
              </a:spcAft>
            </a:pPr>
            <a:r>
              <a:rPr lang="en-US" sz="1600" b="1" smtClean="0">
                <a:solidFill>
                  <a:srgbClr val="000000"/>
                </a:solidFill>
                <a:latin typeface="Arial" charset="0"/>
                <a:ea typeface="ＭＳ Ｐゴシック" charset="0"/>
                <a:cs typeface="ＭＳ Ｐゴシック" charset="0"/>
              </a:rPr>
              <a:t> 3-6 Wks</a:t>
            </a:r>
            <a:endParaRPr lang="en-US" sz="1600" smtClean="0">
              <a:solidFill>
                <a:srgbClr val="000000"/>
              </a:solidFill>
              <a:latin typeface="Arial" charset="0"/>
              <a:ea typeface="ＭＳ Ｐゴシック" charset="0"/>
              <a:cs typeface="ＭＳ Ｐゴシック" charset="0"/>
            </a:endParaRPr>
          </a:p>
        </p:txBody>
      </p:sp>
      <p:sp>
        <p:nvSpPr>
          <p:cNvPr id="264239" name="Rectangle 115"/>
          <p:cNvSpPr>
            <a:spLocks noChangeArrowheads="1"/>
          </p:cNvSpPr>
          <p:nvPr/>
        </p:nvSpPr>
        <p:spPr bwMode="auto">
          <a:xfrm>
            <a:off x="6753225" y="4862513"/>
            <a:ext cx="1366838"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0"/>
              </a:spcBef>
              <a:spcAft>
                <a:spcPct val="0"/>
              </a:spcAft>
            </a:pPr>
            <a:r>
              <a:rPr lang="en-US" sz="1600" b="1" smtClean="0">
                <a:solidFill>
                  <a:srgbClr val="000000"/>
                </a:solidFill>
                <a:latin typeface="Arial" charset="0"/>
                <a:ea typeface="ＭＳ Ｐゴシック" charset="0"/>
                <a:cs typeface="ＭＳ Ｐゴシック" charset="0"/>
              </a:rPr>
              <a:t>Posttreatment</a:t>
            </a:r>
          </a:p>
          <a:p>
            <a:pPr algn="ctr" eaLnBrk="0" fontAlgn="base" hangingPunct="0">
              <a:spcBef>
                <a:spcPct val="0"/>
              </a:spcBef>
              <a:spcAft>
                <a:spcPct val="0"/>
              </a:spcAft>
            </a:pPr>
            <a:r>
              <a:rPr lang="en-US" sz="1600" b="1" smtClean="0">
                <a:solidFill>
                  <a:srgbClr val="000000"/>
                </a:solidFill>
                <a:latin typeface="Arial" charset="0"/>
                <a:ea typeface="ＭＳ Ｐゴシック" charset="0"/>
                <a:cs typeface="ＭＳ Ｐゴシック" charset="0"/>
              </a:rPr>
              <a:t> 12 Mos</a:t>
            </a:r>
            <a:endParaRPr lang="en-US" sz="1600" smtClean="0">
              <a:solidFill>
                <a:srgbClr val="000000"/>
              </a:solidFill>
              <a:latin typeface="Arial" charset="0"/>
              <a:ea typeface="ＭＳ Ｐゴシック" charset="0"/>
              <a:cs typeface="ＭＳ Ｐゴシック" charset="0"/>
            </a:endParaRPr>
          </a:p>
        </p:txBody>
      </p:sp>
      <p:sp>
        <p:nvSpPr>
          <p:cNvPr id="264240" name="Line 117"/>
          <p:cNvSpPr>
            <a:spLocks noChangeShapeType="1"/>
          </p:cNvSpPr>
          <p:nvPr/>
        </p:nvSpPr>
        <p:spPr bwMode="auto">
          <a:xfrm>
            <a:off x="4287838" y="1677988"/>
            <a:ext cx="201612" cy="0"/>
          </a:xfrm>
          <a:prstGeom prst="line">
            <a:avLst/>
          </a:prstGeom>
          <a:noFill/>
          <a:ln w="28575" cap="rnd">
            <a:solidFill>
              <a:schemeClr val="accent2"/>
            </a:solidFill>
            <a:prstDash val="sys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41" name="Rectangle 118"/>
          <p:cNvSpPr>
            <a:spLocks noChangeArrowheads="1"/>
          </p:cNvSpPr>
          <p:nvPr/>
        </p:nvSpPr>
        <p:spPr bwMode="auto">
          <a:xfrm>
            <a:off x="4543425" y="1552575"/>
            <a:ext cx="2174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mtClean="0">
                <a:solidFill>
                  <a:srgbClr val="000000"/>
                </a:solidFill>
                <a:latin typeface="Arial" charset="0"/>
                <a:ea typeface="ＭＳ Ｐゴシック" charset="0"/>
                <a:cs typeface="ＭＳ Ｐゴシック" charset="0"/>
              </a:rPr>
              <a:t>IV</a:t>
            </a:r>
          </a:p>
        </p:txBody>
      </p:sp>
      <p:sp>
        <p:nvSpPr>
          <p:cNvPr id="264242" name="Line 119"/>
          <p:cNvSpPr>
            <a:spLocks noChangeShapeType="1"/>
          </p:cNvSpPr>
          <p:nvPr/>
        </p:nvSpPr>
        <p:spPr bwMode="auto">
          <a:xfrm>
            <a:off x="4903788" y="1677988"/>
            <a:ext cx="201612"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4243" name="Rectangle 120"/>
          <p:cNvSpPr>
            <a:spLocks noChangeArrowheads="1"/>
          </p:cNvSpPr>
          <p:nvPr/>
        </p:nvSpPr>
        <p:spPr bwMode="auto">
          <a:xfrm>
            <a:off x="5118100" y="1552575"/>
            <a:ext cx="2174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15000"/>
              </a:spcBef>
              <a:spcAft>
                <a:spcPct val="20000"/>
              </a:spcAft>
            </a:pPr>
            <a:r>
              <a:rPr lang="en-US" smtClean="0">
                <a:solidFill>
                  <a:srgbClr val="000000"/>
                </a:solidFill>
                <a:latin typeface="Arial" charset="0"/>
                <a:ea typeface="ＭＳ Ｐゴシック" charset="0"/>
                <a:cs typeface="ＭＳ Ｐゴシック" charset="0"/>
              </a:rPr>
              <a:t>IP</a:t>
            </a:r>
          </a:p>
        </p:txBody>
      </p:sp>
      <p:sp>
        <p:nvSpPr>
          <p:cNvPr id="264244" name="Rectangle 122"/>
          <p:cNvSpPr>
            <a:spLocks noChangeArrowheads="1"/>
          </p:cNvSpPr>
          <p:nvPr/>
        </p:nvSpPr>
        <p:spPr bwMode="auto">
          <a:xfrm>
            <a:off x="1765300" y="3405188"/>
            <a:ext cx="847725"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fontAlgn="base" hangingPunct="0">
              <a:spcBef>
                <a:spcPct val="0"/>
              </a:spcBef>
              <a:spcAft>
                <a:spcPct val="0"/>
              </a:spcAft>
            </a:pPr>
            <a:r>
              <a:rPr lang="en-US" sz="1600" i="1" smtClean="0">
                <a:solidFill>
                  <a:srgbClr val="000000"/>
                </a:solidFill>
                <a:latin typeface="Arial" charset="0"/>
                <a:ea typeface="ＭＳ Ｐゴシック" charset="0"/>
                <a:cs typeface="ＭＳ Ｐゴシック" charset="0"/>
              </a:rPr>
              <a:t>P</a:t>
            </a:r>
            <a:r>
              <a:rPr lang="en-US" sz="1600" smtClean="0">
                <a:solidFill>
                  <a:srgbClr val="000000"/>
                </a:solidFill>
                <a:latin typeface="Arial" charset="0"/>
                <a:ea typeface="ＭＳ Ｐゴシック" charset="0"/>
                <a:cs typeface="ＭＳ Ｐゴシック" charset="0"/>
              </a:rPr>
              <a:t> = .03</a:t>
            </a:r>
          </a:p>
        </p:txBody>
      </p:sp>
      <p:sp>
        <p:nvSpPr>
          <p:cNvPr id="264245" name="Rectangle 123"/>
          <p:cNvSpPr>
            <a:spLocks noChangeArrowheads="1"/>
          </p:cNvSpPr>
          <p:nvPr/>
        </p:nvSpPr>
        <p:spPr bwMode="auto">
          <a:xfrm>
            <a:off x="3478213" y="3405188"/>
            <a:ext cx="960437"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fontAlgn="base" hangingPunct="0">
              <a:spcBef>
                <a:spcPct val="0"/>
              </a:spcBef>
              <a:spcAft>
                <a:spcPct val="0"/>
              </a:spcAft>
            </a:pPr>
            <a:r>
              <a:rPr lang="en-US" sz="1600" i="1" smtClean="0">
                <a:solidFill>
                  <a:srgbClr val="000000"/>
                </a:solidFill>
                <a:latin typeface="Arial" charset="0"/>
                <a:ea typeface="ＭＳ Ｐゴシック" charset="0"/>
                <a:cs typeface="ＭＳ Ｐゴシック" charset="0"/>
              </a:rPr>
              <a:t>P</a:t>
            </a:r>
            <a:r>
              <a:rPr lang="en-US" sz="1600" smtClean="0">
                <a:solidFill>
                  <a:srgbClr val="000000"/>
                </a:solidFill>
                <a:latin typeface="Arial" charset="0"/>
                <a:ea typeface="ＭＳ Ｐゴシック" charset="0"/>
                <a:cs typeface="ＭＳ Ｐゴシック" charset="0"/>
              </a:rPr>
              <a:t> &lt; .001</a:t>
            </a:r>
          </a:p>
        </p:txBody>
      </p:sp>
      <p:sp>
        <p:nvSpPr>
          <p:cNvPr id="264246" name="Rectangle 124"/>
          <p:cNvSpPr>
            <a:spLocks noChangeArrowheads="1"/>
          </p:cNvSpPr>
          <p:nvPr/>
        </p:nvSpPr>
        <p:spPr bwMode="auto">
          <a:xfrm>
            <a:off x="5291138" y="3405188"/>
            <a:ext cx="960437"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fontAlgn="base" hangingPunct="0">
              <a:spcBef>
                <a:spcPct val="0"/>
              </a:spcBef>
              <a:spcAft>
                <a:spcPct val="0"/>
              </a:spcAft>
            </a:pPr>
            <a:r>
              <a:rPr lang="en-US" sz="1600" i="1" smtClean="0">
                <a:solidFill>
                  <a:srgbClr val="000000"/>
                </a:solidFill>
                <a:latin typeface="Arial" charset="0"/>
                <a:ea typeface="ＭＳ Ｐゴシック" charset="0"/>
                <a:cs typeface="ＭＳ Ｐゴシック" charset="0"/>
              </a:rPr>
              <a:t>P</a:t>
            </a:r>
            <a:r>
              <a:rPr lang="en-US" sz="1600" smtClean="0">
                <a:solidFill>
                  <a:srgbClr val="000000"/>
                </a:solidFill>
                <a:latin typeface="Arial" charset="0"/>
                <a:ea typeface="ＭＳ Ｐゴシック" charset="0"/>
                <a:cs typeface="ＭＳ Ｐゴシック" charset="0"/>
              </a:rPr>
              <a:t> = .009</a:t>
            </a:r>
          </a:p>
        </p:txBody>
      </p:sp>
      <p:sp>
        <p:nvSpPr>
          <p:cNvPr id="264247" name="Rectangle 125"/>
          <p:cNvSpPr>
            <a:spLocks noChangeArrowheads="1"/>
          </p:cNvSpPr>
          <p:nvPr/>
        </p:nvSpPr>
        <p:spPr bwMode="auto">
          <a:xfrm>
            <a:off x="7048500" y="3405188"/>
            <a:ext cx="846138"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fontAlgn="base" hangingPunct="0">
              <a:spcBef>
                <a:spcPct val="0"/>
              </a:spcBef>
              <a:spcAft>
                <a:spcPct val="0"/>
              </a:spcAft>
            </a:pPr>
            <a:r>
              <a:rPr lang="en-US" sz="1600" i="1" smtClean="0">
                <a:solidFill>
                  <a:srgbClr val="000000"/>
                </a:solidFill>
                <a:latin typeface="Arial" charset="0"/>
                <a:ea typeface="ＭＳ Ｐゴシック" charset="0"/>
                <a:cs typeface="ＭＳ Ｐゴシック" charset="0"/>
              </a:rPr>
              <a:t>P</a:t>
            </a:r>
            <a:r>
              <a:rPr lang="en-US" sz="1600" smtClean="0">
                <a:solidFill>
                  <a:srgbClr val="000000"/>
                </a:solidFill>
                <a:latin typeface="Arial" charset="0"/>
                <a:ea typeface="ＭＳ Ｐゴシック" charset="0"/>
                <a:cs typeface="ＭＳ Ｐゴシック" charset="0"/>
              </a:rPr>
              <a:t> = NS</a:t>
            </a:r>
          </a:p>
        </p:txBody>
      </p:sp>
      <p:sp>
        <p:nvSpPr>
          <p:cNvPr id="264248" name="Text Box 126"/>
          <p:cNvSpPr txBox="1">
            <a:spLocks noChangeArrowheads="1"/>
          </p:cNvSpPr>
          <p:nvPr/>
        </p:nvSpPr>
        <p:spPr bwMode="auto">
          <a:xfrm rot="-5400000">
            <a:off x="-1048544" y="2980532"/>
            <a:ext cx="3408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fontAlgn="base">
              <a:spcBef>
                <a:spcPct val="15000"/>
              </a:spcBef>
              <a:spcAft>
                <a:spcPct val="20000"/>
              </a:spcAft>
            </a:pPr>
            <a:r>
              <a:rPr lang="en-US" sz="1600" b="1" smtClean="0">
                <a:solidFill>
                  <a:srgbClr val="000000"/>
                </a:solidFill>
              </a:rPr>
              <a:t>Patient-Reported Outcomes</a:t>
            </a:r>
          </a:p>
        </p:txBody>
      </p:sp>
      <p:sp>
        <p:nvSpPr>
          <p:cNvPr id="264249" name="Title 62"/>
          <p:cNvSpPr>
            <a:spLocks noGrp="1"/>
          </p:cNvSpPr>
          <p:nvPr>
            <p:ph type="title"/>
          </p:nvPr>
        </p:nvSpPr>
        <p:spPr/>
        <p:txBody>
          <a:bodyPr/>
          <a:lstStyle/>
          <a:p>
            <a:pPr eaLnBrk="1" hangingPunct="1"/>
            <a:r>
              <a:rPr lang="en-US">
                <a:latin typeface="Arial" charset="0"/>
                <a:cs typeface="Arial" charset="0"/>
              </a:rPr>
              <a:t>GOG 172: Quality of Life</a:t>
            </a:r>
          </a:p>
        </p:txBody>
      </p:sp>
      <p:sp>
        <p:nvSpPr>
          <p:cNvPr id="264250" name="Text Box 11"/>
          <p:cNvSpPr txBox="1">
            <a:spLocks noChangeArrowheads="1"/>
          </p:cNvSpPr>
          <p:nvPr/>
        </p:nvSpPr>
        <p:spPr bwMode="auto">
          <a:xfrm>
            <a:off x="285750" y="6211888"/>
            <a:ext cx="6878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15000"/>
              </a:spcBef>
              <a:spcAft>
                <a:spcPct val="20000"/>
              </a:spcAft>
            </a:pPr>
            <a:r>
              <a:rPr lang="en-US" sz="1200" smtClean="0">
                <a:solidFill>
                  <a:srgbClr val="000000"/>
                </a:solidFill>
              </a:rPr>
              <a:t>Reprinted with permission. ©2007 American Society of Clinical Oncology. All rights reserved. Wenzel LB, et al.</a:t>
            </a:r>
            <a:r>
              <a:rPr lang="en-US" sz="1200" i="1" smtClean="0">
                <a:solidFill>
                  <a:srgbClr val="000000"/>
                </a:solidFill>
              </a:rPr>
              <a:t> </a:t>
            </a:r>
            <a:r>
              <a:rPr lang="en-US" sz="1200" smtClean="0">
                <a:solidFill>
                  <a:srgbClr val="000000"/>
                </a:solidFill>
              </a:rPr>
              <a:t>J Clin Oncol. 2007;25:437-443.</a:t>
            </a:r>
          </a:p>
        </p:txBody>
      </p:sp>
      <p:cxnSp>
        <p:nvCxnSpPr>
          <p:cNvPr id="264251" name="Straight Connector 61"/>
          <p:cNvCxnSpPr>
            <a:cxnSpLocks noChangeShapeType="1"/>
          </p:cNvCxnSpPr>
          <p:nvPr/>
        </p:nvCxnSpPr>
        <p:spPr bwMode="auto">
          <a:xfrm rot="5400000">
            <a:off x="-335756" y="3104357"/>
            <a:ext cx="334962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64252" name="Line 69"/>
          <p:cNvSpPr>
            <a:spLocks noChangeShapeType="1"/>
          </p:cNvSpPr>
          <p:nvPr/>
        </p:nvSpPr>
        <p:spPr bwMode="auto">
          <a:xfrm>
            <a:off x="1271588" y="4770438"/>
            <a:ext cx="63500"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1319894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6"/>
          <p:cNvSpPr>
            <a:spLocks noChangeArrowheads="1"/>
          </p:cNvSpPr>
          <p:nvPr/>
        </p:nvSpPr>
        <p:spPr bwMode="auto">
          <a:xfrm>
            <a:off x="3625850" y="4537075"/>
            <a:ext cx="2120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fontAlgn="base" hangingPunct="0">
              <a:spcBef>
                <a:spcPct val="0"/>
              </a:spcBef>
              <a:spcAft>
                <a:spcPct val="0"/>
              </a:spcAft>
            </a:pPr>
            <a:r>
              <a:rPr lang="en-US" sz="1600" b="1" smtClean="0">
                <a:solidFill>
                  <a:srgbClr val="000000"/>
                </a:solidFill>
                <a:latin typeface="Arial" charset="0"/>
                <a:ea typeface="ＭＳ Ｐゴシック" charset="0"/>
                <a:cs typeface="ＭＳ Ｐゴシック" charset="0"/>
              </a:rPr>
              <a:t>Courses Completed</a:t>
            </a:r>
          </a:p>
        </p:txBody>
      </p:sp>
      <p:sp>
        <p:nvSpPr>
          <p:cNvPr id="266243" name="Title 7"/>
          <p:cNvSpPr>
            <a:spLocks noGrp="1"/>
          </p:cNvSpPr>
          <p:nvPr>
            <p:ph type="title"/>
          </p:nvPr>
        </p:nvSpPr>
        <p:spPr>
          <a:xfrm>
            <a:off x="457200" y="44624"/>
            <a:ext cx="8229600" cy="1143000"/>
          </a:xfrm>
        </p:spPr>
        <p:txBody>
          <a:bodyPr>
            <a:normAutofit fontScale="90000"/>
          </a:bodyPr>
          <a:lstStyle/>
          <a:p>
            <a:pPr eaLnBrk="1" hangingPunct="1"/>
            <a:r>
              <a:rPr lang="en-US" dirty="0">
                <a:latin typeface="Arial" charset="0"/>
                <a:cs typeface="Arial" charset="0"/>
              </a:rPr>
              <a:t>GOG 172: IP Courses Completed</a:t>
            </a:r>
          </a:p>
        </p:txBody>
      </p:sp>
      <p:sp>
        <p:nvSpPr>
          <p:cNvPr id="266244" name="Text Box 11"/>
          <p:cNvSpPr txBox="1">
            <a:spLocks noChangeArrowheads="1"/>
          </p:cNvSpPr>
          <p:nvPr/>
        </p:nvSpPr>
        <p:spPr bwMode="auto">
          <a:xfrm>
            <a:off x="285750" y="6346825"/>
            <a:ext cx="8561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buClr>
                <a:srgbClr val="FFFF00"/>
              </a:buClr>
              <a:buSzPct val="100000"/>
            </a:pPr>
            <a:r>
              <a:rPr lang="en-US" sz="1400" smtClean="0">
                <a:solidFill>
                  <a:srgbClr val="000000"/>
                </a:solidFill>
              </a:rPr>
              <a:t>Walker JL, et al. Gynecol Oncol</a:t>
            </a:r>
            <a:r>
              <a:rPr lang="en-US" sz="1400" i="1" smtClean="0">
                <a:solidFill>
                  <a:srgbClr val="000000"/>
                </a:solidFill>
              </a:rPr>
              <a:t>.</a:t>
            </a:r>
            <a:r>
              <a:rPr lang="en-US" sz="1400" smtClean="0">
                <a:solidFill>
                  <a:srgbClr val="000000"/>
                </a:solidFill>
              </a:rPr>
              <a:t> 2006;100:27-32.</a:t>
            </a:r>
          </a:p>
        </p:txBody>
      </p:sp>
      <p:cxnSp>
        <p:nvCxnSpPr>
          <p:cNvPr id="266245" name="Straight Connector 8"/>
          <p:cNvCxnSpPr>
            <a:cxnSpLocks noChangeShapeType="1"/>
          </p:cNvCxnSpPr>
          <p:nvPr/>
        </p:nvCxnSpPr>
        <p:spPr bwMode="auto">
          <a:xfrm rot="5400000">
            <a:off x="247650" y="2668588"/>
            <a:ext cx="3081337"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46" name="Straight Connector 9"/>
          <p:cNvCxnSpPr>
            <a:cxnSpLocks noChangeShapeType="1"/>
          </p:cNvCxnSpPr>
          <p:nvPr/>
        </p:nvCxnSpPr>
        <p:spPr bwMode="auto">
          <a:xfrm>
            <a:off x="1716088" y="4200525"/>
            <a:ext cx="66675"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47" name="Straight Connector 10"/>
          <p:cNvCxnSpPr>
            <a:cxnSpLocks noChangeShapeType="1"/>
          </p:cNvCxnSpPr>
          <p:nvPr/>
        </p:nvCxnSpPr>
        <p:spPr bwMode="auto">
          <a:xfrm>
            <a:off x="1716088" y="3894138"/>
            <a:ext cx="6667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48" name="Straight Connector 11"/>
          <p:cNvCxnSpPr>
            <a:cxnSpLocks noChangeShapeType="1"/>
          </p:cNvCxnSpPr>
          <p:nvPr/>
        </p:nvCxnSpPr>
        <p:spPr bwMode="auto">
          <a:xfrm>
            <a:off x="1716088" y="3587750"/>
            <a:ext cx="66675"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49" name="Straight Connector 12"/>
          <p:cNvCxnSpPr>
            <a:cxnSpLocks noChangeShapeType="1"/>
          </p:cNvCxnSpPr>
          <p:nvPr/>
        </p:nvCxnSpPr>
        <p:spPr bwMode="auto">
          <a:xfrm>
            <a:off x="1716088" y="3281363"/>
            <a:ext cx="6667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50" name="Straight Connector 13"/>
          <p:cNvCxnSpPr>
            <a:cxnSpLocks noChangeShapeType="1"/>
          </p:cNvCxnSpPr>
          <p:nvPr/>
        </p:nvCxnSpPr>
        <p:spPr bwMode="auto">
          <a:xfrm>
            <a:off x="1716088" y="2974975"/>
            <a:ext cx="66675"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51" name="Straight Connector 14"/>
          <p:cNvCxnSpPr>
            <a:cxnSpLocks noChangeShapeType="1"/>
          </p:cNvCxnSpPr>
          <p:nvPr/>
        </p:nvCxnSpPr>
        <p:spPr bwMode="auto">
          <a:xfrm>
            <a:off x="1716088" y="2668588"/>
            <a:ext cx="6667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52" name="Straight Connector 15"/>
          <p:cNvCxnSpPr>
            <a:cxnSpLocks noChangeShapeType="1"/>
          </p:cNvCxnSpPr>
          <p:nvPr/>
        </p:nvCxnSpPr>
        <p:spPr bwMode="auto">
          <a:xfrm>
            <a:off x="1716088" y="2362200"/>
            <a:ext cx="66675"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53" name="Straight Connector 16"/>
          <p:cNvCxnSpPr>
            <a:cxnSpLocks noChangeShapeType="1"/>
          </p:cNvCxnSpPr>
          <p:nvPr/>
        </p:nvCxnSpPr>
        <p:spPr bwMode="auto">
          <a:xfrm>
            <a:off x="1716088" y="2055813"/>
            <a:ext cx="6667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54" name="Straight Connector 17"/>
          <p:cNvCxnSpPr>
            <a:cxnSpLocks noChangeShapeType="1"/>
          </p:cNvCxnSpPr>
          <p:nvPr/>
        </p:nvCxnSpPr>
        <p:spPr bwMode="auto">
          <a:xfrm>
            <a:off x="1716088" y="1749425"/>
            <a:ext cx="66675"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55" name="Straight Connector 18"/>
          <p:cNvCxnSpPr>
            <a:cxnSpLocks noChangeShapeType="1"/>
          </p:cNvCxnSpPr>
          <p:nvPr/>
        </p:nvCxnSpPr>
        <p:spPr bwMode="auto">
          <a:xfrm>
            <a:off x="1716088" y="1443038"/>
            <a:ext cx="6667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56" name="Straight Connector 19"/>
          <p:cNvCxnSpPr>
            <a:cxnSpLocks noChangeShapeType="1"/>
          </p:cNvCxnSpPr>
          <p:nvPr/>
        </p:nvCxnSpPr>
        <p:spPr bwMode="auto">
          <a:xfrm>
            <a:off x="1716088" y="1147763"/>
            <a:ext cx="6667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66257" name="TextBox 20"/>
          <p:cNvSpPr txBox="1">
            <a:spLocks noChangeArrowheads="1"/>
          </p:cNvSpPr>
          <p:nvPr/>
        </p:nvSpPr>
        <p:spPr bwMode="auto">
          <a:xfrm>
            <a:off x="1457325" y="4013200"/>
            <a:ext cx="298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0</a:t>
            </a:r>
          </a:p>
        </p:txBody>
      </p:sp>
      <p:sp>
        <p:nvSpPr>
          <p:cNvPr id="266258" name="TextBox 21"/>
          <p:cNvSpPr txBox="1">
            <a:spLocks noChangeArrowheads="1"/>
          </p:cNvSpPr>
          <p:nvPr/>
        </p:nvSpPr>
        <p:spPr bwMode="auto">
          <a:xfrm>
            <a:off x="1343025" y="3706813"/>
            <a:ext cx="412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10</a:t>
            </a:r>
          </a:p>
        </p:txBody>
      </p:sp>
      <p:sp>
        <p:nvSpPr>
          <p:cNvPr id="266259" name="TextBox 22"/>
          <p:cNvSpPr txBox="1">
            <a:spLocks noChangeArrowheads="1"/>
          </p:cNvSpPr>
          <p:nvPr/>
        </p:nvSpPr>
        <p:spPr bwMode="auto">
          <a:xfrm>
            <a:off x="1343025" y="3400425"/>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20</a:t>
            </a:r>
          </a:p>
        </p:txBody>
      </p:sp>
      <p:sp>
        <p:nvSpPr>
          <p:cNvPr id="266260" name="TextBox 23"/>
          <p:cNvSpPr txBox="1">
            <a:spLocks noChangeArrowheads="1"/>
          </p:cNvSpPr>
          <p:nvPr/>
        </p:nvSpPr>
        <p:spPr bwMode="auto">
          <a:xfrm>
            <a:off x="1343025" y="3094038"/>
            <a:ext cx="412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30</a:t>
            </a:r>
          </a:p>
        </p:txBody>
      </p:sp>
      <p:sp>
        <p:nvSpPr>
          <p:cNvPr id="266261" name="TextBox 24"/>
          <p:cNvSpPr txBox="1">
            <a:spLocks noChangeArrowheads="1"/>
          </p:cNvSpPr>
          <p:nvPr/>
        </p:nvSpPr>
        <p:spPr bwMode="auto">
          <a:xfrm>
            <a:off x="1343025" y="2787650"/>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40</a:t>
            </a:r>
          </a:p>
        </p:txBody>
      </p:sp>
      <p:sp>
        <p:nvSpPr>
          <p:cNvPr id="266262" name="TextBox 25"/>
          <p:cNvSpPr txBox="1">
            <a:spLocks noChangeArrowheads="1"/>
          </p:cNvSpPr>
          <p:nvPr/>
        </p:nvSpPr>
        <p:spPr bwMode="auto">
          <a:xfrm>
            <a:off x="1343025" y="2481263"/>
            <a:ext cx="412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50</a:t>
            </a:r>
          </a:p>
        </p:txBody>
      </p:sp>
      <p:sp>
        <p:nvSpPr>
          <p:cNvPr id="266263" name="TextBox 26"/>
          <p:cNvSpPr txBox="1">
            <a:spLocks noChangeArrowheads="1"/>
          </p:cNvSpPr>
          <p:nvPr/>
        </p:nvSpPr>
        <p:spPr bwMode="auto">
          <a:xfrm>
            <a:off x="1343025" y="2174875"/>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60</a:t>
            </a:r>
          </a:p>
        </p:txBody>
      </p:sp>
      <p:sp>
        <p:nvSpPr>
          <p:cNvPr id="266264" name="TextBox 27"/>
          <p:cNvSpPr txBox="1">
            <a:spLocks noChangeArrowheads="1"/>
          </p:cNvSpPr>
          <p:nvPr/>
        </p:nvSpPr>
        <p:spPr bwMode="auto">
          <a:xfrm>
            <a:off x="1343025" y="1868488"/>
            <a:ext cx="412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70</a:t>
            </a:r>
          </a:p>
        </p:txBody>
      </p:sp>
      <p:sp>
        <p:nvSpPr>
          <p:cNvPr id="266265" name="TextBox 28"/>
          <p:cNvSpPr txBox="1">
            <a:spLocks noChangeArrowheads="1"/>
          </p:cNvSpPr>
          <p:nvPr/>
        </p:nvSpPr>
        <p:spPr bwMode="auto">
          <a:xfrm>
            <a:off x="1343025" y="1562100"/>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80</a:t>
            </a:r>
          </a:p>
        </p:txBody>
      </p:sp>
      <p:sp>
        <p:nvSpPr>
          <p:cNvPr id="266266" name="TextBox 29"/>
          <p:cNvSpPr txBox="1">
            <a:spLocks noChangeArrowheads="1"/>
          </p:cNvSpPr>
          <p:nvPr/>
        </p:nvSpPr>
        <p:spPr bwMode="auto">
          <a:xfrm>
            <a:off x="1343025" y="1255713"/>
            <a:ext cx="412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90</a:t>
            </a:r>
          </a:p>
        </p:txBody>
      </p:sp>
      <p:sp>
        <p:nvSpPr>
          <p:cNvPr id="266267" name="TextBox 30"/>
          <p:cNvSpPr txBox="1">
            <a:spLocks noChangeArrowheads="1"/>
          </p:cNvSpPr>
          <p:nvPr/>
        </p:nvSpPr>
        <p:spPr bwMode="auto">
          <a:xfrm rot="-5400000">
            <a:off x="-506412" y="2413000"/>
            <a:ext cx="32400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b="1" smtClean="0">
                <a:solidFill>
                  <a:srgbClr val="000000"/>
                </a:solidFill>
              </a:rPr>
              <a:t>Patients (%)</a:t>
            </a:r>
          </a:p>
        </p:txBody>
      </p:sp>
      <p:cxnSp>
        <p:nvCxnSpPr>
          <p:cNvPr id="266268" name="Straight Connector 31"/>
          <p:cNvCxnSpPr>
            <a:cxnSpLocks noChangeShapeType="1"/>
          </p:cNvCxnSpPr>
          <p:nvPr/>
        </p:nvCxnSpPr>
        <p:spPr bwMode="auto">
          <a:xfrm rot="5400000">
            <a:off x="1748631" y="4247357"/>
            <a:ext cx="73025"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69" name="Straight Connector 32"/>
          <p:cNvCxnSpPr>
            <a:cxnSpLocks noChangeShapeType="1"/>
          </p:cNvCxnSpPr>
          <p:nvPr/>
        </p:nvCxnSpPr>
        <p:spPr bwMode="auto">
          <a:xfrm rot="5400000">
            <a:off x="2578894" y="4247357"/>
            <a:ext cx="7302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70" name="Straight Connector 33"/>
          <p:cNvCxnSpPr>
            <a:cxnSpLocks noChangeShapeType="1"/>
          </p:cNvCxnSpPr>
          <p:nvPr/>
        </p:nvCxnSpPr>
        <p:spPr bwMode="auto">
          <a:xfrm rot="5400000">
            <a:off x="3426619" y="4247357"/>
            <a:ext cx="7302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71" name="Straight Connector 35"/>
          <p:cNvCxnSpPr>
            <a:cxnSpLocks noChangeShapeType="1"/>
          </p:cNvCxnSpPr>
          <p:nvPr/>
        </p:nvCxnSpPr>
        <p:spPr bwMode="auto">
          <a:xfrm rot="5400000">
            <a:off x="4241006" y="4247357"/>
            <a:ext cx="73025"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72" name="Straight Connector 36"/>
          <p:cNvCxnSpPr>
            <a:cxnSpLocks noChangeShapeType="1"/>
          </p:cNvCxnSpPr>
          <p:nvPr/>
        </p:nvCxnSpPr>
        <p:spPr bwMode="auto">
          <a:xfrm rot="5400000">
            <a:off x="5086350" y="4248151"/>
            <a:ext cx="730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73" name="Straight Connector 37"/>
          <p:cNvCxnSpPr>
            <a:cxnSpLocks noChangeShapeType="1"/>
          </p:cNvCxnSpPr>
          <p:nvPr/>
        </p:nvCxnSpPr>
        <p:spPr bwMode="auto">
          <a:xfrm rot="5400000">
            <a:off x="5931694" y="4247357"/>
            <a:ext cx="73025"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74" name="Straight Connector 38"/>
          <p:cNvCxnSpPr>
            <a:cxnSpLocks noChangeShapeType="1"/>
          </p:cNvCxnSpPr>
          <p:nvPr/>
        </p:nvCxnSpPr>
        <p:spPr bwMode="auto">
          <a:xfrm rot="5400000">
            <a:off x="6757987" y="4248151"/>
            <a:ext cx="730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6275" name="Straight Connector 39"/>
          <p:cNvCxnSpPr>
            <a:cxnSpLocks noChangeShapeType="1"/>
          </p:cNvCxnSpPr>
          <p:nvPr/>
        </p:nvCxnSpPr>
        <p:spPr bwMode="auto">
          <a:xfrm rot="5400000">
            <a:off x="7584281" y="4247357"/>
            <a:ext cx="73025"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66276" name="TextBox 40"/>
          <p:cNvSpPr txBox="1">
            <a:spLocks noChangeArrowheads="1"/>
          </p:cNvSpPr>
          <p:nvPr/>
        </p:nvSpPr>
        <p:spPr bwMode="auto">
          <a:xfrm>
            <a:off x="2055813" y="4252913"/>
            <a:ext cx="2984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0</a:t>
            </a:r>
          </a:p>
        </p:txBody>
      </p:sp>
      <p:sp>
        <p:nvSpPr>
          <p:cNvPr id="266277" name="TextBox 41"/>
          <p:cNvSpPr txBox="1">
            <a:spLocks noChangeArrowheads="1"/>
          </p:cNvSpPr>
          <p:nvPr/>
        </p:nvSpPr>
        <p:spPr bwMode="auto">
          <a:xfrm>
            <a:off x="2890838" y="4252913"/>
            <a:ext cx="2984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1</a:t>
            </a:r>
          </a:p>
        </p:txBody>
      </p:sp>
      <p:sp>
        <p:nvSpPr>
          <p:cNvPr id="266278" name="TextBox 43"/>
          <p:cNvSpPr txBox="1">
            <a:spLocks noChangeArrowheads="1"/>
          </p:cNvSpPr>
          <p:nvPr/>
        </p:nvSpPr>
        <p:spPr bwMode="auto">
          <a:xfrm>
            <a:off x="3716338" y="4252913"/>
            <a:ext cx="2984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2</a:t>
            </a:r>
          </a:p>
        </p:txBody>
      </p:sp>
      <p:sp>
        <p:nvSpPr>
          <p:cNvPr id="266279" name="TextBox 44"/>
          <p:cNvSpPr txBox="1">
            <a:spLocks noChangeArrowheads="1"/>
          </p:cNvSpPr>
          <p:nvPr/>
        </p:nvSpPr>
        <p:spPr bwMode="auto">
          <a:xfrm>
            <a:off x="4541838" y="4252913"/>
            <a:ext cx="2984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3</a:t>
            </a:r>
          </a:p>
        </p:txBody>
      </p:sp>
      <p:sp>
        <p:nvSpPr>
          <p:cNvPr id="266280" name="TextBox 46"/>
          <p:cNvSpPr txBox="1">
            <a:spLocks noChangeArrowheads="1"/>
          </p:cNvSpPr>
          <p:nvPr/>
        </p:nvSpPr>
        <p:spPr bwMode="auto">
          <a:xfrm>
            <a:off x="5365750" y="4252913"/>
            <a:ext cx="2984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4</a:t>
            </a:r>
          </a:p>
        </p:txBody>
      </p:sp>
      <p:sp>
        <p:nvSpPr>
          <p:cNvPr id="266281" name="TextBox 47"/>
          <p:cNvSpPr txBox="1">
            <a:spLocks noChangeArrowheads="1"/>
          </p:cNvSpPr>
          <p:nvPr/>
        </p:nvSpPr>
        <p:spPr bwMode="auto">
          <a:xfrm>
            <a:off x="6191250" y="4252913"/>
            <a:ext cx="2984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5</a:t>
            </a:r>
          </a:p>
        </p:txBody>
      </p:sp>
      <p:sp>
        <p:nvSpPr>
          <p:cNvPr id="266282" name="TextBox 48"/>
          <p:cNvSpPr txBox="1">
            <a:spLocks noChangeArrowheads="1"/>
          </p:cNvSpPr>
          <p:nvPr/>
        </p:nvSpPr>
        <p:spPr bwMode="auto">
          <a:xfrm>
            <a:off x="7016750" y="4252913"/>
            <a:ext cx="2984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6</a:t>
            </a:r>
          </a:p>
        </p:txBody>
      </p:sp>
      <p:sp>
        <p:nvSpPr>
          <p:cNvPr id="266283" name="TextBox 50"/>
          <p:cNvSpPr txBox="1">
            <a:spLocks noChangeArrowheads="1"/>
          </p:cNvSpPr>
          <p:nvPr/>
        </p:nvSpPr>
        <p:spPr bwMode="auto">
          <a:xfrm>
            <a:off x="1228725" y="955675"/>
            <a:ext cx="527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100</a:t>
            </a:r>
          </a:p>
        </p:txBody>
      </p:sp>
      <p:sp>
        <p:nvSpPr>
          <p:cNvPr id="266284" name="TextBox 54"/>
          <p:cNvSpPr txBox="1">
            <a:spLocks noChangeArrowheads="1"/>
          </p:cNvSpPr>
          <p:nvPr/>
        </p:nvSpPr>
        <p:spPr bwMode="auto">
          <a:xfrm>
            <a:off x="2066925" y="3624263"/>
            <a:ext cx="2984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b="1" smtClean="0">
                <a:solidFill>
                  <a:srgbClr val="000000"/>
                </a:solidFill>
              </a:rPr>
              <a:t>8</a:t>
            </a:r>
          </a:p>
        </p:txBody>
      </p:sp>
      <p:sp>
        <p:nvSpPr>
          <p:cNvPr id="266285" name="TextBox 56"/>
          <p:cNvSpPr txBox="1">
            <a:spLocks noChangeArrowheads="1"/>
          </p:cNvSpPr>
          <p:nvPr/>
        </p:nvSpPr>
        <p:spPr bwMode="auto">
          <a:xfrm>
            <a:off x="2857500" y="1047750"/>
            <a:ext cx="411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b="1" smtClean="0">
                <a:solidFill>
                  <a:srgbClr val="000000"/>
                </a:solidFill>
              </a:rPr>
              <a:t>92</a:t>
            </a:r>
          </a:p>
        </p:txBody>
      </p:sp>
      <p:sp>
        <p:nvSpPr>
          <p:cNvPr id="266286" name="TextBox 57"/>
          <p:cNvSpPr txBox="1">
            <a:spLocks noChangeArrowheads="1"/>
          </p:cNvSpPr>
          <p:nvPr/>
        </p:nvSpPr>
        <p:spPr bwMode="auto">
          <a:xfrm>
            <a:off x="3692525" y="1581150"/>
            <a:ext cx="411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b="1" smtClean="0">
                <a:solidFill>
                  <a:srgbClr val="000000"/>
                </a:solidFill>
              </a:rPr>
              <a:t>74</a:t>
            </a:r>
          </a:p>
        </p:txBody>
      </p:sp>
      <p:sp>
        <p:nvSpPr>
          <p:cNvPr id="266287" name="TextBox 58"/>
          <p:cNvSpPr txBox="1">
            <a:spLocks noChangeArrowheads="1"/>
          </p:cNvSpPr>
          <p:nvPr/>
        </p:nvSpPr>
        <p:spPr bwMode="auto">
          <a:xfrm>
            <a:off x="4514850" y="2057400"/>
            <a:ext cx="41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b="1" smtClean="0">
                <a:solidFill>
                  <a:srgbClr val="000000"/>
                </a:solidFill>
              </a:rPr>
              <a:t>59</a:t>
            </a:r>
          </a:p>
        </p:txBody>
      </p:sp>
      <p:sp>
        <p:nvSpPr>
          <p:cNvPr id="266288" name="TextBox 59"/>
          <p:cNvSpPr txBox="1">
            <a:spLocks noChangeArrowheads="1"/>
          </p:cNvSpPr>
          <p:nvPr/>
        </p:nvSpPr>
        <p:spPr bwMode="auto">
          <a:xfrm>
            <a:off x="5378450" y="2273300"/>
            <a:ext cx="411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b="1" smtClean="0">
                <a:solidFill>
                  <a:srgbClr val="000000"/>
                </a:solidFill>
              </a:rPr>
              <a:t>52</a:t>
            </a:r>
          </a:p>
        </p:txBody>
      </p:sp>
      <p:sp>
        <p:nvSpPr>
          <p:cNvPr id="266289" name="TextBox 60"/>
          <p:cNvSpPr txBox="1">
            <a:spLocks noChangeArrowheads="1"/>
          </p:cNvSpPr>
          <p:nvPr/>
        </p:nvSpPr>
        <p:spPr bwMode="auto">
          <a:xfrm>
            <a:off x="6219825" y="2463800"/>
            <a:ext cx="411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b="1" smtClean="0">
                <a:solidFill>
                  <a:srgbClr val="000000"/>
                </a:solidFill>
              </a:rPr>
              <a:t>47</a:t>
            </a:r>
          </a:p>
        </p:txBody>
      </p:sp>
      <p:sp>
        <p:nvSpPr>
          <p:cNvPr id="266290" name="TextBox 61"/>
          <p:cNvSpPr txBox="1">
            <a:spLocks noChangeArrowheads="1"/>
          </p:cNvSpPr>
          <p:nvPr/>
        </p:nvSpPr>
        <p:spPr bwMode="auto">
          <a:xfrm>
            <a:off x="7077075" y="2549525"/>
            <a:ext cx="411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600" b="1" smtClean="0">
                <a:solidFill>
                  <a:srgbClr val="000000"/>
                </a:solidFill>
              </a:rPr>
              <a:t>42</a:t>
            </a:r>
          </a:p>
        </p:txBody>
      </p:sp>
      <p:sp>
        <p:nvSpPr>
          <p:cNvPr id="266291" name="Rectangle 62"/>
          <p:cNvSpPr>
            <a:spLocks noChangeArrowheads="1"/>
          </p:cNvSpPr>
          <p:nvPr/>
        </p:nvSpPr>
        <p:spPr bwMode="auto">
          <a:xfrm>
            <a:off x="1981200" y="3963988"/>
            <a:ext cx="469900" cy="2413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lnSpc>
                <a:spcPct val="90000"/>
              </a:lnSpc>
              <a:spcBef>
                <a:spcPct val="35000"/>
              </a:spcBef>
              <a:spcAft>
                <a:spcPct val="25000"/>
              </a:spcAft>
              <a:buClr>
                <a:srgbClr val="8B3D9A"/>
              </a:buClr>
              <a:buFont typeface="Arial" charset="0"/>
              <a:buChar char="•"/>
            </a:pPr>
            <a:endParaRPr lang="es-ES" b="1" smtClean="0">
              <a:solidFill>
                <a:srgbClr val="000000"/>
              </a:solidFill>
              <a:latin typeface="Arial" charset="0"/>
              <a:ea typeface="ＭＳ Ｐゴシック" charset="0"/>
              <a:cs typeface="ＭＳ Ｐゴシック" charset="0"/>
            </a:endParaRPr>
          </a:p>
        </p:txBody>
      </p:sp>
      <p:sp>
        <p:nvSpPr>
          <p:cNvPr id="266292" name="Rectangle 63"/>
          <p:cNvSpPr>
            <a:spLocks noChangeArrowheads="1"/>
          </p:cNvSpPr>
          <p:nvPr/>
        </p:nvSpPr>
        <p:spPr bwMode="auto">
          <a:xfrm>
            <a:off x="2819400" y="1392238"/>
            <a:ext cx="495300" cy="28067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lnSpc>
                <a:spcPct val="90000"/>
              </a:lnSpc>
              <a:spcBef>
                <a:spcPct val="35000"/>
              </a:spcBef>
              <a:spcAft>
                <a:spcPct val="25000"/>
              </a:spcAft>
              <a:buClr>
                <a:srgbClr val="8B3D9A"/>
              </a:buClr>
              <a:buFont typeface="Arial" charset="0"/>
              <a:buChar char="•"/>
            </a:pPr>
            <a:endParaRPr lang="es-ES" b="1" smtClean="0">
              <a:solidFill>
                <a:srgbClr val="000000"/>
              </a:solidFill>
              <a:latin typeface="Arial" charset="0"/>
              <a:ea typeface="ＭＳ Ｐゴシック" charset="0"/>
              <a:cs typeface="ＭＳ Ｐゴシック" charset="0"/>
            </a:endParaRPr>
          </a:p>
        </p:txBody>
      </p:sp>
      <p:sp>
        <p:nvSpPr>
          <p:cNvPr id="266293" name="Rectangle 64"/>
          <p:cNvSpPr>
            <a:spLocks noChangeArrowheads="1"/>
          </p:cNvSpPr>
          <p:nvPr/>
        </p:nvSpPr>
        <p:spPr bwMode="auto">
          <a:xfrm>
            <a:off x="3663950" y="1931988"/>
            <a:ext cx="488950" cy="22669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lnSpc>
                <a:spcPct val="90000"/>
              </a:lnSpc>
              <a:spcBef>
                <a:spcPct val="35000"/>
              </a:spcBef>
              <a:spcAft>
                <a:spcPct val="25000"/>
              </a:spcAft>
              <a:buClr>
                <a:srgbClr val="8B3D9A"/>
              </a:buClr>
              <a:buFont typeface="Arial" charset="0"/>
              <a:buChar char="•"/>
            </a:pPr>
            <a:endParaRPr lang="es-ES" b="1" smtClean="0">
              <a:solidFill>
                <a:srgbClr val="000000"/>
              </a:solidFill>
              <a:latin typeface="Arial" charset="0"/>
              <a:ea typeface="ＭＳ Ｐゴシック" charset="0"/>
              <a:cs typeface="ＭＳ Ｐゴシック" charset="0"/>
            </a:endParaRPr>
          </a:p>
        </p:txBody>
      </p:sp>
      <p:sp>
        <p:nvSpPr>
          <p:cNvPr id="266294" name="Rectangle 65"/>
          <p:cNvSpPr>
            <a:spLocks noChangeArrowheads="1"/>
          </p:cNvSpPr>
          <p:nvPr/>
        </p:nvSpPr>
        <p:spPr bwMode="auto">
          <a:xfrm>
            <a:off x="4495800" y="2414588"/>
            <a:ext cx="476250" cy="17843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lnSpc>
                <a:spcPct val="90000"/>
              </a:lnSpc>
              <a:spcBef>
                <a:spcPct val="35000"/>
              </a:spcBef>
              <a:spcAft>
                <a:spcPct val="25000"/>
              </a:spcAft>
              <a:buClr>
                <a:srgbClr val="8B3D9A"/>
              </a:buClr>
              <a:buFont typeface="Arial" charset="0"/>
              <a:buChar char="•"/>
            </a:pPr>
            <a:endParaRPr lang="es-ES" b="1" smtClean="0">
              <a:solidFill>
                <a:srgbClr val="000000"/>
              </a:solidFill>
              <a:latin typeface="Arial" charset="0"/>
              <a:ea typeface="ＭＳ Ｐゴシック" charset="0"/>
              <a:cs typeface="ＭＳ Ｐゴシック" charset="0"/>
            </a:endParaRPr>
          </a:p>
        </p:txBody>
      </p:sp>
      <p:sp>
        <p:nvSpPr>
          <p:cNvPr id="266295" name="Rectangle 66"/>
          <p:cNvSpPr>
            <a:spLocks noChangeArrowheads="1"/>
          </p:cNvSpPr>
          <p:nvPr/>
        </p:nvSpPr>
        <p:spPr bwMode="auto">
          <a:xfrm>
            <a:off x="5340350" y="2624138"/>
            <a:ext cx="495300" cy="15811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lnSpc>
                <a:spcPct val="90000"/>
              </a:lnSpc>
              <a:spcBef>
                <a:spcPct val="35000"/>
              </a:spcBef>
              <a:spcAft>
                <a:spcPct val="25000"/>
              </a:spcAft>
              <a:buClr>
                <a:srgbClr val="8B3D9A"/>
              </a:buClr>
              <a:buFont typeface="Arial" charset="0"/>
              <a:buChar char="•"/>
            </a:pPr>
            <a:endParaRPr lang="es-ES" b="1" smtClean="0">
              <a:solidFill>
                <a:srgbClr val="000000"/>
              </a:solidFill>
              <a:latin typeface="Arial" charset="0"/>
              <a:ea typeface="ＭＳ Ｐゴシック" charset="0"/>
              <a:cs typeface="ＭＳ Ｐゴシック" charset="0"/>
            </a:endParaRPr>
          </a:p>
        </p:txBody>
      </p:sp>
      <p:sp>
        <p:nvSpPr>
          <p:cNvPr id="266296" name="Rectangle 67"/>
          <p:cNvSpPr>
            <a:spLocks noChangeArrowheads="1"/>
          </p:cNvSpPr>
          <p:nvPr/>
        </p:nvSpPr>
        <p:spPr bwMode="auto">
          <a:xfrm>
            <a:off x="6178550" y="2798763"/>
            <a:ext cx="488950" cy="1397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lnSpc>
                <a:spcPct val="90000"/>
              </a:lnSpc>
              <a:spcBef>
                <a:spcPct val="35000"/>
              </a:spcBef>
              <a:spcAft>
                <a:spcPct val="25000"/>
              </a:spcAft>
              <a:buClr>
                <a:srgbClr val="8B3D9A"/>
              </a:buClr>
              <a:buFont typeface="Arial" charset="0"/>
              <a:buChar char="•"/>
            </a:pPr>
            <a:endParaRPr lang="es-ES" b="1" smtClean="0">
              <a:solidFill>
                <a:srgbClr val="000000"/>
              </a:solidFill>
              <a:latin typeface="Arial" charset="0"/>
              <a:ea typeface="ＭＳ Ｐゴシック" charset="0"/>
              <a:cs typeface="ＭＳ Ｐゴシック" charset="0"/>
            </a:endParaRPr>
          </a:p>
        </p:txBody>
      </p:sp>
      <p:sp>
        <p:nvSpPr>
          <p:cNvPr id="266297" name="Rounded Rectangle 68"/>
          <p:cNvSpPr>
            <a:spLocks noChangeArrowheads="1"/>
          </p:cNvSpPr>
          <p:nvPr/>
        </p:nvSpPr>
        <p:spPr bwMode="auto">
          <a:xfrm>
            <a:off x="7016750" y="2884488"/>
            <a:ext cx="495300" cy="1314450"/>
          </a:xfrm>
          <a:prstGeom prst="roundRect">
            <a:avLst>
              <a:gd name="adj" fmla="val 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lnSpc>
                <a:spcPct val="90000"/>
              </a:lnSpc>
              <a:spcBef>
                <a:spcPct val="35000"/>
              </a:spcBef>
              <a:spcAft>
                <a:spcPct val="25000"/>
              </a:spcAft>
              <a:buClr>
                <a:srgbClr val="8B3D9A"/>
              </a:buClr>
              <a:buFont typeface="Arial" charset="0"/>
              <a:buChar char="•"/>
            </a:pPr>
            <a:endParaRPr lang="es-ES" b="1" smtClean="0">
              <a:solidFill>
                <a:srgbClr val="000000"/>
              </a:solidFill>
              <a:latin typeface="Arial" charset="0"/>
              <a:ea typeface="ＭＳ Ｐゴシック" charset="0"/>
              <a:cs typeface="ＭＳ Ｐゴシック" charset="0"/>
            </a:endParaRPr>
          </a:p>
        </p:txBody>
      </p:sp>
      <p:sp>
        <p:nvSpPr>
          <p:cNvPr id="266298" name="TextBox 69"/>
          <p:cNvSpPr txBox="1">
            <a:spLocks noChangeArrowheads="1"/>
          </p:cNvSpPr>
          <p:nvPr/>
        </p:nvSpPr>
        <p:spPr bwMode="auto">
          <a:xfrm>
            <a:off x="7531100" y="962025"/>
            <a:ext cx="1323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600" smtClean="0">
                <a:solidFill>
                  <a:srgbClr val="000000"/>
                </a:solidFill>
              </a:rPr>
              <a:t>% Received</a:t>
            </a:r>
          </a:p>
        </p:txBody>
      </p:sp>
      <p:sp>
        <p:nvSpPr>
          <p:cNvPr id="266299" name="Rectangle 70"/>
          <p:cNvSpPr>
            <a:spLocks noChangeArrowheads="1"/>
          </p:cNvSpPr>
          <p:nvPr/>
        </p:nvSpPr>
        <p:spPr bwMode="auto">
          <a:xfrm>
            <a:off x="7400925" y="1066800"/>
            <a:ext cx="146050" cy="1460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lnSpc>
                <a:spcPct val="90000"/>
              </a:lnSpc>
              <a:spcBef>
                <a:spcPct val="35000"/>
              </a:spcBef>
              <a:spcAft>
                <a:spcPct val="25000"/>
              </a:spcAft>
              <a:buClr>
                <a:srgbClr val="8B3D9A"/>
              </a:buClr>
              <a:buFont typeface="Arial" charset="0"/>
              <a:buChar char="•"/>
            </a:pPr>
            <a:endParaRPr lang="es-ES" b="1" smtClean="0">
              <a:solidFill>
                <a:srgbClr val="000000"/>
              </a:solidFill>
              <a:latin typeface="Arial" charset="0"/>
              <a:ea typeface="ＭＳ Ｐゴシック" charset="0"/>
              <a:cs typeface="ＭＳ Ｐゴシック" charset="0"/>
            </a:endParaRPr>
          </a:p>
        </p:txBody>
      </p:sp>
      <p:cxnSp>
        <p:nvCxnSpPr>
          <p:cNvPr id="266300" name="Straight Connector 7"/>
          <p:cNvCxnSpPr>
            <a:cxnSpLocks noChangeShapeType="1"/>
          </p:cNvCxnSpPr>
          <p:nvPr/>
        </p:nvCxnSpPr>
        <p:spPr bwMode="auto">
          <a:xfrm>
            <a:off x="1784350" y="4200525"/>
            <a:ext cx="5848350"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61" name="Rectangle 3"/>
          <p:cNvSpPr txBox="1">
            <a:spLocks noChangeArrowheads="1"/>
          </p:cNvSpPr>
          <p:nvPr/>
        </p:nvSpPr>
        <p:spPr bwMode="auto">
          <a:xfrm>
            <a:off x="228600" y="4800600"/>
            <a:ext cx="8596313" cy="1371600"/>
          </a:xfrm>
          <a:prstGeom prst="rect">
            <a:avLst/>
          </a:prstGeom>
          <a:noFill/>
          <a:ln w="9525">
            <a:noFill/>
            <a:miter lim="800000"/>
            <a:headEnd/>
            <a:tailEnd/>
          </a:ln>
        </p:spPr>
        <p:txBody>
          <a:bodyPr lIns="0"/>
          <a:lstStyle>
            <a:lvl1pPr marL="1588" indent="-1588"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20000"/>
              </a:spcBef>
              <a:spcAft>
                <a:spcPct val="0"/>
              </a:spcAft>
              <a:buClr>
                <a:srgbClr val="007078"/>
              </a:buClr>
            </a:pPr>
            <a:r>
              <a:rPr lang="en-US" sz="1800" b="1" smtClean="0">
                <a:solidFill>
                  <a:srgbClr val="FF0000"/>
                </a:solidFill>
                <a:cs typeface="Arial Unicode MS" charset="0"/>
              </a:rPr>
              <a:t>Reasons for discontinuation of IP therapy</a:t>
            </a:r>
          </a:p>
          <a:p>
            <a:pPr eaLnBrk="1" fontAlgn="base" hangingPunct="1">
              <a:spcBef>
                <a:spcPct val="0"/>
              </a:spcBef>
              <a:spcAft>
                <a:spcPct val="0"/>
              </a:spcAft>
              <a:buClr>
                <a:srgbClr val="007078"/>
              </a:buClr>
              <a:buFont typeface="Wingdings" charset="0"/>
              <a:buChar char="§"/>
            </a:pPr>
            <a:r>
              <a:rPr lang="en-US" sz="1600" b="1" smtClean="0">
                <a:solidFill>
                  <a:srgbClr val="000000"/>
                </a:solidFill>
                <a:cs typeface="Arial Unicode MS" charset="0"/>
              </a:rPr>
              <a:t>Catheter complications including infection</a:t>
            </a:r>
          </a:p>
          <a:p>
            <a:pPr eaLnBrk="1" fontAlgn="base" hangingPunct="1">
              <a:spcBef>
                <a:spcPct val="0"/>
              </a:spcBef>
              <a:spcAft>
                <a:spcPct val="0"/>
              </a:spcAft>
              <a:buClr>
                <a:srgbClr val="007078"/>
              </a:buClr>
              <a:buFont typeface="Wingdings" charset="0"/>
              <a:buChar char="§"/>
            </a:pPr>
            <a:r>
              <a:rPr lang="en-US" sz="1600" b="1" smtClean="0">
                <a:solidFill>
                  <a:srgbClr val="000000"/>
                </a:solidFill>
                <a:cs typeface="Arial Unicode MS" charset="0"/>
              </a:rPr>
              <a:t>Abdominal pain</a:t>
            </a:r>
          </a:p>
          <a:p>
            <a:pPr eaLnBrk="1" fontAlgn="base" hangingPunct="1">
              <a:spcBef>
                <a:spcPct val="0"/>
              </a:spcBef>
              <a:spcAft>
                <a:spcPct val="0"/>
              </a:spcAft>
              <a:buClr>
                <a:srgbClr val="007078"/>
              </a:buClr>
              <a:buFont typeface="Wingdings" charset="0"/>
              <a:buChar char="§"/>
            </a:pPr>
            <a:r>
              <a:rPr lang="en-US" sz="1600" b="1" smtClean="0">
                <a:solidFill>
                  <a:srgbClr val="000000"/>
                </a:solidFill>
                <a:cs typeface="Arial Unicode MS" charset="0"/>
              </a:rPr>
              <a:t>Bowel complications</a:t>
            </a:r>
          </a:p>
          <a:p>
            <a:pPr eaLnBrk="1" fontAlgn="base" hangingPunct="1">
              <a:spcBef>
                <a:spcPct val="0"/>
              </a:spcBef>
              <a:spcAft>
                <a:spcPct val="0"/>
              </a:spcAft>
              <a:buClr>
                <a:srgbClr val="007078"/>
              </a:buClr>
              <a:buFont typeface="Wingdings" charset="0"/>
              <a:buChar char="§"/>
            </a:pPr>
            <a:r>
              <a:rPr lang="en-US" sz="1600" b="1" smtClean="0">
                <a:solidFill>
                  <a:srgbClr val="000000"/>
                </a:solidFill>
                <a:cs typeface="Arial Unicode MS" charset="0"/>
              </a:rPr>
              <a:t>Patient refusal</a:t>
            </a:r>
          </a:p>
        </p:txBody>
      </p:sp>
    </p:spTree>
    <p:extLst>
      <p:ext uri="{BB962C8B-B14F-4D97-AF65-F5344CB8AC3E}">
        <p14:creationId xmlns:p14="http://schemas.microsoft.com/office/powerpoint/2010/main" val="8528087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Title 12"/>
          <p:cNvSpPr>
            <a:spLocks noGrp="1"/>
          </p:cNvSpPr>
          <p:nvPr>
            <p:ph type="title"/>
          </p:nvPr>
        </p:nvSpPr>
        <p:spPr/>
        <p:txBody>
          <a:bodyPr/>
          <a:lstStyle/>
          <a:p>
            <a:pPr eaLnBrk="1" hangingPunct="1"/>
            <a:r>
              <a:rPr lang="en-US">
                <a:latin typeface="Arial" charset="0"/>
                <a:cs typeface="Arial" charset="0"/>
              </a:rPr>
              <a:t>GOG 172: Ovarian (Optimal III)</a:t>
            </a:r>
          </a:p>
        </p:txBody>
      </p:sp>
      <p:sp>
        <p:nvSpPr>
          <p:cNvPr id="268291" name="Text Box 11"/>
          <p:cNvSpPr txBox="1">
            <a:spLocks noChangeArrowheads="1"/>
          </p:cNvSpPr>
          <p:nvPr/>
        </p:nvSpPr>
        <p:spPr bwMode="auto">
          <a:xfrm>
            <a:off x="107950" y="6237288"/>
            <a:ext cx="6696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defTabSz="1049338" eaLnBrk="0" hangingPunct="0">
              <a:defRPr sz="2200">
                <a:solidFill>
                  <a:schemeClr val="tx1"/>
                </a:solidFill>
                <a:latin typeface="Arial" charset="0"/>
                <a:ea typeface="ＭＳ Ｐゴシック" charset="0"/>
                <a:cs typeface="ＭＳ Ｐゴシック" charset="0"/>
              </a:defRPr>
            </a:lvl1pPr>
            <a:lvl2pPr marL="37931725" indent="-37474525" defTabSz="10493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pPr>
            <a:r>
              <a:rPr lang="en-US" sz="1200" smtClean="0">
                <a:solidFill>
                  <a:srgbClr val="000000"/>
                </a:solidFill>
              </a:rPr>
              <a:t>Copyright ©2006 Massachusetts Medical Society. All rights reserved. Armstrong D, et al. N Engl J Med. 2006;354:34-43.</a:t>
            </a:r>
          </a:p>
        </p:txBody>
      </p:sp>
      <p:cxnSp>
        <p:nvCxnSpPr>
          <p:cNvPr id="268292" name="Straight Connector 12"/>
          <p:cNvCxnSpPr>
            <a:cxnSpLocks noChangeShapeType="1"/>
          </p:cNvCxnSpPr>
          <p:nvPr/>
        </p:nvCxnSpPr>
        <p:spPr bwMode="auto">
          <a:xfrm>
            <a:off x="1658938" y="5116513"/>
            <a:ext cx="6475412"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293" name="Straight Connector 13"/>
          <p:cNvCxnSpPr>
            <a:cxnSpLocks noChangeShapeType="1"/>
          </p:cNvCxnSpPr>
          <p:nvPr/>
        </p:nvCxnSpPr>
        <p:spPr bwMode="auto">
          <a:xfrm rot="5400000">
            <a:off x="-149225" y="3309938"/>
            <a:ext cx="3630613"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294" name="Straight Connector 14"/>
          <p:cNvCxnSpPr>
            <a:cxnSpLocks noChangeShapeType="1"/>
          </p:cNvCxnSpPr>
          <p:nvPr/>
        </p:nvCxnSpPr>
        <p:spPr bwMode="auto">
          <a:xfrm>
            <a:off x="1600200" y="5116513"/>
            <a:ext cx="63500"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295" name="Straight Connector 16"/>
          <p:cNvCxnSpPr>
            <a:cxnSpLocks noChangeShapeType="1"/>
          </p:cNvCxnSpPr>
          <p:nvPr/>
        </p:nvCxnSpPr>
        <p:spPr bwMode="auto">
          <a:xfrm>
            <a:off x="1600200" y="4394200"/>
            <a:ext cx="63500"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296" name="Straight Connector 18"/>
          <p:cNvCxnSpPr>
            <a:cxnSpLocks noChangeShapeType="1"/>
          </p:cNvCxnSpPr>
          <p:nvPr/>
        </p:nvCxnSpPr>
        <p:spPr bwMode="auto">
          <a:xfrm>
            <a:off x="1600200" y="3671888"/>
            <a:ext cx="63500"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297" name="Straight Connector 20"/>
          <p:cNvCxnSpPr>
            <a:cxnSpLocks noChangeShapeType="1"/>
          </p:cNvCxnSpPr>
          <p:nvPr/>
        </p:nvCxnSpPr>
        <p:spPr bwMode="auto">
          <a:xfrm>
            <a:off x="1600200" y="2949575"/>
            <a:ext cx="63500"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298" name="Straight Connector 22"/>
          <p:cNvCxnSpPr>
            <a:cxnSpLocks noChangeShapeType="1"/>
          </p:cNvCxnSpPr>
          <p:nvPr/>
        </p:nvCxnSpPr>
        <p:spPr bwMode="auto">
          <a:xfrm>
            <a:off x="1600200" y="2228850"/>
            <a:ext cx="63500"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299" name="Straight Connector 24"/>
          <p:cNvCxnSpPr>
            <a:cxnSpLocks noChangeShapeType="1"/>
          </p:cNvCxnSpPr>
          <p:nvPr/>
        </p:nvCxnSpPr>
        <p:spPr bwMode="auto">
          <a:xfrm>
            <a:off x="1600200" y="1506538"/>
            <a:ext cx="63500"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68300" name="TextBox 25"/>
          <p:cNvSpPr txBox="1">
            <a:spLocks noChangeArrowheads="1"/>
          </p:cNvSpPr>
          <p:nvPr/>
        </p:nvSpPr>
        <p:spPr bwMode="auto">
          <a:xfrm>
            <a:off x="1330325" y="4916488"/>
            <a:ext cx="311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0"/>
              </a:spcAft>
            </a:pPr>
            <a:r>
              <a:rPr lang="en-US" sz="1800" smtClean="0">
                <a:solidFill>
                  <a:srgbClr val="000000"/>
                </a:solidFill>
              </a:rPr>
              <a:t>0</a:t>
            </a:r>
          </a:p>
        </p:txBody>
      </p:sp>
      <p:sp>
        <p:nvSpPr>
          <p:cNvPr id="268301" name="TextBox 27"/>
          <p:cNvSpPr txBox="1">
            <a:spLocks noChangeArrowheads="1"/>
          </p:cNvSpPr>
          <p:nvPr/>
        </p:nvSpPr>
        <p:spPr bwMode="auto">
          <a:xfrm>
            <a:off x="1139825" y="4202113"/>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0.2</a:t>
            </a:r>
          </a:p>
        </p:txBody>
      </p:sp>
      <p:sp>
        <p:nvSpPr>
          <p:cNvPr id="268302" name="TextBox 29"/>
          <p:cNvSpPr txBox="1">
            <a:spLocks noChangeArrowheads="1"/>
          </p:cNvSpPr>
          <p:nvPr/>
        </p:nvSpPr>
        <p:spPr bwMode="auto">
          <a:xfrm>
            <a:off x="1139825" y="3479800"/>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0.4</a:t>
            </a:r>
          </a:p>
        </p:txBody>
      </p:sp>
      <p:sp>
        <p:nvSpPr>
          <p:cNvPr id="268303" name="TextBox 31"/>
          <p:cNvSpPr txBox="1">
            <a:spLocks noChangeArrowheads="1"/>
          </p:cNvSpPr>
          <p:nvPr/>
        </p:nvSpPr>
        <p:spPr bwMode="auto">
          <a:xfrm>
            <a:off x="1139825" y="2757488"/>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0.6</a:t>
            </a:r>
          </a:p>
        </p:txBody>
      </p:sp>
      <p:sp>
        <p:nvSpPr>
          <p:cNvPr id="268304" name="TextBox 33"/>
          <p:cNvSpPr txBox="1">
            <a:spLocks noChangeArrowheads="1"/>
          </p:cNvSpPr>
          <p:nvPr/>
        </p:nvSpPr>
        <p:spPr bwMode="auto">
          <a:xfrm>
            <a:off x="1139825" y="2035175"/>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0.8</a:t>
            </a:r>
          </a:p>
        </p:txBody>
      </p:sp>
      <p:sp>
        <p:nvSpPr>
          <p:cNvPr id="268305" name="TextBox 35"/>
          <p:cNvSpPr txBox="1">
            <a:spLocks noChangeArrowheads="1"/>
          </p:cNvSpPr>
          <p:nvPr/>
        </p:nvSpPr>
        <p:spPr bwMode="auto">
          <a:xfrm>
            <a:off x="1139825" y="1312863"/>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1.0</a:t>
            </a:r>
          </a:p>
        </p:txBody>
      </p:sp>
      <p:sp>
        <p:nvSpPr>
          <p:cNvPr id="268306" name="TextBox 36"/>
          <p:cNvSpPr txBox="1">
            <a:spLocks noChangeArrowheads="1"/>
          </p:cNvSpPr>
          <p:nvPr/>
        </p:nvSpPr>
        <p:spPr bwMode="auto">
          <a:xfrm rot="-5400000">
            <a:off x="661194" y="3102769"/>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800" b="1" smtClean="0">
                <a:solidFill>
                  <a:srgbClr val="000000"/>
                </a:solidFill>
              </a:rPr>
              <a:t>PFS</a:t>
            </a:r>
          </a:p>
        </p:txBody>
      </p:sp>
      <p:cxnSp>
        <p:nvCxnSpPr>
          <p:cNvPr id="268307" name="Straight Connector 37"/>
          <p:cNvCxnSpPr>
            <a:cxnSpLocks noChangeShapeType="1"/>
          </p:cNvCxnSpPr>
          <p:nvPr/>
        </p:nvCxnSpPr>
        <p:spPr bwMode="auto">
          <a:xfrm rot="5400000">
            <a:off x="1635919" y="5147469"/>
            <a:ext cx="69850"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308" name="Straight Connector 39"/>
          <p:cNvCxnSpPr>
            <a:cxnSpLocks noChangeShapeType="1"/>
          </p:cNvCxnSpPr>
          <p:nvPr/>
        </p:nvCxnSpPr>
        <p:spPr bwMode="auto">
          <a:xfrm rot="5400000">
            <a:off x="2920207" y="5147469"/>
            <a:ext cx="69850"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309" name="Straight Connector 41"/>
          <p:cNvCxnSpPr>
            <a:cxnSpLocks noChangeShapeType="1"/>
          </p:cNvCxnSpPr>
          <p:nvPr/>
        </p:nvCxnSpPr>
        <p:spPr bwMode="auto">
          <a:xfrm rot="5400000">
            <a:off x="4212432" y="5147469"/>
            <a:ext cx="69850"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310" name="Straight Connector 42"/>
          <p:cNvCxnSpPr>
            <a:cxnSpLocks noChangeShapeType="1"/>
          </p:cNvCxnSpPr>
          <p:nvPr/>
        </p:nvCxnSpPr>
        <p:spPr bwMode="auto">
          <a:xfrm rot="5400000">
            <a:off x="5506244" y="5147469"/>
            <a:ext cx="69850"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311" name="Straight Connector 44"/>
          <p:cNvCxnSpPr>
            <a:cxnSpLocks noChangeShapeType="1"/>
          </p:cNvCxnSpPr>
          <p:nvPr/>
        </p:nvCxnSpPr>
        <p:spPr bwMode="auto">
          <a:xfrm rot="5400000">
            <a:off x="6798469" y="5147469"/>
            <a:ext cx="69850"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68312" name="Straight Connector 45"/>
          <p:cNvCxnSpPr>
            <a:cxnSpLocks noChangeShapeType="1"/>
          </p:cNvCxnSpPr>
          <p:nvPr/>
        </p:nvCxnSpPr>
        <p:spPr bwMode="auto">
          <a:xfrm rot="5400000">
            <a:off x="8090694" y="5147469"/>
            <a:ext cx="69850"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68313" name="TextBox 46"/>
          <p:cNvSpPr txBox="1">
            <a:spLocks noChangeArrowheads="1"/>
          </p:cNvSpPr>
          <p:nvPr/>
        </p:nvSpPr>
        <p:spPr bwMode="auto">
          <a:xfrm>
            <a:off x="1509713" y="5176838"/>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a:t>
            </a:r>
          </a:p>
        </p:txBody>
      </p:sp>
      <p:sp>
        <p:nvSpPr>
          <p:cNvPr id="268314" name="TextBox 48"/>
          <p:cNvSpPr txBox="1">
            <a:spLocks noChangeArrowheads="1"/>
          </p:cNvSpPr>
          <p:nvPr/>
        </p:nvSpPr>
        <p:spPr bwMode="auto">
          <a:xfrm>
            <a:off x="2733675" y="5176838"/>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12</a:t>
            </a:r>
          </a:p>
        </p:txBody>
      </p:sp>
      <p:sp>
        <p:nvSpPr>
          <p:cNvPr id="268315" name="TextBox 50"/>
          <p:cNvSpPr txBox="1">
            <a:spLocks noChangeArrowheads="1"/>
          </p:cNvSpPr>
          <p:nvPr/>
        </p:nvSpPr>
        <p:spPr bwMode="auto">
          <a:xfrm>
            <a:off x="4029075" y="5176838"/>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24</a:t>
            </a:r>
          </a:p>
        </p:txBody>
      </p:sp>
      <p:sp>
        <p:nvSpPr>
          <p:cNvPr id="268316" name="TextBox 51"/>
          <p:cNvSpPr txBox="1">
            <a:spLocks noChangeArrowheads="1"/>
          </p:cNvSpPr>
          <p:nvPr/>
        </p:nvSpPr>
        <p:spPr bwMode="auto">
          <a:xfrm>
            <a:off x="5324475" y="5176838"/>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36</a:t>
            </a:r>
          </a:p>
        </p:txBody>
      </p:sp>
      <p:sp>
        <p:nvSpPr>
          <p:cNvPr id="268317" name="TextBox 53"/>
          <p:cNvSpPr txBox="1">
            <a:spLocks noChangeArrowheads="1"/>
          </p:cNvSpPr>
          <p:nvPr/>
        </p:nvSpPr>
        <p:spPr bwMode="auto">
          <a:xfrm>
            <a:off x="6619875" y="5176838"/>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48</a:t>
            </a:r>
          </a:p>
        </p:txBody>
      </p:sp>
      <p:sp>
        <p:nvSpPr>
          <p:cNvPr id="268318" name="TextBox 54"/>
          <p:cNvSpPr txBox="1">
            <a:spLocks noChangeArrowheads="1"/>
          </p:cNvSpPr>
          <p:nvPr/>
        </p:nvSpPr>
        <p:spPr bwMode="auto">
          <a:xfrm>
            <a:off x="7905750" y="5176838"/>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60</a:t>
            </a:r>
          </a:p>
        </p:txBody>
      </p:sp>
      <p:sp>
        <p:nvSpPr>
          <p:cNvPr id="268319" name="TextBox 55"/>
          <p:cNvSpPr txBox="1">
            <a:spLocks noChangeArrowheads="1"/>
          </p:cNvSpPr>
          <p:nvPr/>
        </p:nvSpPr>
        <p:spPr bwMode="auto">
          <a:xfrm>
            <a:off x="4059238" y="5508625"/>
            <a:ext cx="17240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800" b="1" smtClean="0">
                <a:solidFill>
                  <a:srgbClr val="000000"/>
                </a:solidFill>
              </a:rPr>
              <a:t>Mos on Study</a:t>
            </a:r>
          </a:p>
        </p:txBody>
      </p:sp>
      <p:sp>
        <p:nvSpPr>
          <p:cNvPr id="268320" name="Freeform 57"/>
          <p:cNvSpPr>
            <a:spLocks noChangeArrowheads="1"/>
          </p:cNvSpPr>
          <p:nvPr/>
        </p:nvSpPr>
        <p:spPr bwMode="auto">
          <a:xfrm>
            <a:off x="1727200" y="1516063"/>
            <a:ext cx="6546850" cy="2787650"/>
          </a:xfrm>
          <a:custGeom>
            <a:avLst/>
            <a:gdLst>
              <a:gd name="T0" fmla="*/ 6223002 w 6546850"/>
              <a:gd name="T1" fmla="*/ 2736850 h 2787650"/>
              <a:gd name="T2" fmla="*/ 6045202 w 6546850"/>
              <a:gd name="T3" fmla="*/ 2679700 h 2787650"/>
              <a:gd name="T4" fmla="*/ 5105402 w 6546850"/>
              <a:gd name="T5" fmla="*/ 2660650 h 2787650"/>
              <a:gd name="T6" fmla="*/ 4902202 w 6546850"/>
              <a:gd name="T7" fmla="*/ 2597150 h 2787650"/>
              <a:gd name="T8" fmla="*/ 4375150 w 6546850"/>
              <a:gd name="T9" fmla="*/ 2565400 h 2787650"/>
              <a:gd name="T10" fmla="*/ 4152901 w 6546850"/>
              <a:gd name="T11" fmla="*/ 2527300 h 2787650"/>
              <a:gd name="T12" fmla="*/ 3848101 w 6546850"/>
              <a:gd name="T13" fmla="*/ 2508250 h 2787650"/>
              <a:gd name="T14" fmla="*/ 3797301 w 6546850"/>
              <a:gd name="T15" fmla="*/ 2413000 h 2787650"/>
              <a:gd name="T16" fmla="*/ 3594101 w 6546850"/>
              <a:gd name="T17" fmla="*/ 2387600 h 2787650"/>
              <a:gd name="T18" fmla="*/ 3435351 w 6546850"/>
              <a:gd name="T19" fmla="*/ 2317750 h 2787650"/>
              <a:gd name="T20" fmla="*/ 3340101 w 6546850"/>
              <a:gd name="T21" fmla="*/ 2279650 h 2787650"/>
              <a:gd name="T22" fmla="*/ 3270251 w 6546850"/>
              <a:gd name="T23" fmla="*/ 2184400 h 2787650"/>
              <a:gd name="T24" fmla="*/ 2895601 w 6546850"/>
              <a:gd name="T25" fmla="*/ 2139950 h 2787650"/>
              <a:gd name="T26" fmla="*/ 2768601 w 6546850"/>
              <a:gd name="T27" fmla="*/ 2082800 h 2787650"/>
              <a:gd name="T28" fmla="*/ 2559051 w 6546850"/>
              <a:gd name="T29" fmla="*/ 2057400 h 2787650"/>
              <a:gd name="T30" fmla="*/ 2470151 w 6546850"/>
              <a:gd name="T31" fmla="*/ 1974850 h 2787650"/>
              <a:gd name="T32" fmla="*/ 2292351 w 6546850"/>
              <a:gd name="T33" fmla="*/ 1943100 h 2787650"/>
              <a:gd name="T34" fmla="*/ 2241551 w 6546850"/>
              <a:gd name="T35" fmla="*/ 1879600 h 2787650"/>
              <a:gd name="T36" fmla="*/ 2108201 w 6546850"/>
              <a:gd name="T37" fmla="*/ 1841500 h 2787650"/>
              <a:gd name="T38" fmla="*/ 2044701 w 6546850"/>
              <a:gd name="T39" fmla="*/ 1752600 h 2787650"/>
              <a:gd name="T40" fmla="*/ 1943101 w 6546850"/>
              <a:gd name="T41" fmla="*/ 1720850 h 2787650"/>
              <a:gd name="T42" fmla="*/ 1911351 w 6546850"/>
              <a:gd name="T43" fmla="*/ 1644650 h 2787650"/>
              <a:gd name="T44" fmla="*/ 1784351 w 6546850"/>
              <a:gd name="T45" fmla="*/ 1625600 h 2787650"/>
              <a:gd name="T46" fmla="*/ 1720851 w 6546850"/>
              <a:gd name="T47" fmla="*/ 1504950 h 2787650"/>
              <a:gd name="T48" fmla="*/ 1670051 w 6546850"/>
              <a:gd name="T49" fmla="*/ 1460500 h 2787650"/>
              <a:gd name="T50" fmla="*/ 1625601 w 6546850"/>
              <a:gd name="T51" fmla="*/ 1377950 h 2787650"/>
              <a:gd name="T52" fmla="*/ 1536701 w 6546850"/>
              <a:gd name="T53" fmla="*/ 1333500 h 2787650"/>
              <a:gd name="T54" fmla="*/ 1479551 w 6546850"/>
              <a:gd name="T55" fmla="*/ 1231900 h 2787650"/>
              <a:gd name="T56" fmla="*/ 1409701 w 6546850"/>
              <a:gd name="T57" fmla="*/ 1193800 h 2787650"/>
              <a:gd name="T58" fmla="*/ 1327151 w 6546850"/>
              <a:gd name="T59" fmla="*/ 1111250 h 2787650"/>
              <a:gd name="T60" fmla="*/ 1250951 w 6546850"/>
              <a:gd name="T61" fmla="*/ 1047750 h 2787650"/>
              <a:gd name="T62" fmla="*/ 1206501 w 6546850"/>
              <a:gd name="T63" fmla="*/ 920750 h 2787650"/>
              <a:gd name="T64" fmla="*/ 1123951 w 6546850"/>
              <a:gd name="T65" fmla="*/ 857250 h 2787650"/>
              <a:gd name="T66" fmla="*/ 1073151 w 6546850"/>
              <a:gd name="T67" fmla="*/ 793750 h 2787650"/>
              <a:gd name="T68" fmla="*/ 952500 w 6546850"/>
              <a:gd name="T69" fmla="*/ 717550 h 2787650"/>
              <a:gd name="T70" fmla="*/ 901700 w 6546850"/>
              <a:gd name="T71" fmla="*/ 628650 h 2787650"/>
              <a:gd name="T72" fmla="*/ 838200 w 6546850"/>
              <a:gd name="T73" fmla="*/ 577850 h 2787650"/>
              <a:gd name="T74" fmla="*/ 787400 w 6546850"/>
              <a:gd name="T75" fmla="*/ 463550 h 2787650"/>
              <a:gd name="T76" fmla="*/ 603250 w 6546850"/>
              <a:gd name="T77" fmla="*/ 412750 h 2787650"/>
              <a:gd name="T78" fmla="*/ 571500 w 6546850"/>
              <a:gd name="T79" fmla="*/ 336550 h 2787650"/>
              <a:gd name="T80" fmla="*/ 469900 w 6546850"/>
              <a:gd name="T81" fmla="*/ 285750 h 2787650"/>
              <a:gd name="T82" fmla="*/ 425450 w 6546850"/>
              <a:gd name="T83" fmla="*/ 196850 h 2787650"/>
              <a:gd name="T84" fmla="*/ 273050 w 6546850"/>
              <a:gd name="T85" fmla="*/ 152400 h 2787650"/>
              <a:gd name="T86" fmla="*/ 209550 w 6546850"/>
              <a:gd name="T87" fmla="*/ 95250 h 2787650"/>
              <a:gd name="T88" fmla="*/ 114300 w 6546850"/>
              <a:gd name="T89" fmla="*/ 69850 h 2787650"/>
              <a:gd name="T90" fmla="*/ 44450 w 6546850"/>
              <a:gd name="T91" fmla="*/ 0 h 27876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546850"/>
              <a:gd name="T139" fmla="*/ 0 h 2787650"/>
              <a:gd name="T140" fmla="*/ 6546850 w 6546850"/>
              <a:gd name="T141" fmla="*/ 2787650 h 27876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546850" h="2787650">
                <a:moveTo>
                  <a:pt x="6546850" y="2787650"/>
                </a:moveTo>
                <a:lnTo>
                  <a:pt x="6546850" y="2736850"/>
                </a:lnTo>
                <a:lnTo>
                  <a:pt x="6223000" y="2736850"/>
                </a:lnTo>
                <a:lnTo>
                  <a:pt x="6223000" y="2711450"/>
                </a:lnTo>
                <a:lnTo>
                  <a:pt x="6045200" y="2717800"/>
                </a:lnTo>
                <a:lnTo>
                  <a:pt x="6045200" y="2679700"/>
                </a:lnTo>
                <a:lnTo>
                  <a:pt x="5930900" y="2679700"/>
                </a:lnTo>
                <a:lnTo>
                  <a:pt x="5930900" y="2654300"/>
                </a:lnTo>
                <a:lnTo>
                  <a:pt x="5105400" y="2660650"/>
                </a:lnTo>
                <a:lnTo>
                  <a:pt x="5105400" y="2616200"/>
                </a:lnTo>
                <a:lnTo>
                  <a:pt x="4902200" y="2616200"/>
                </a:lnTo>
                <a:lnTo>
                  <a:pt x="4902200" y="2597150"/>
                </a:lnTo>
                <a:lnTo>
                  <a:pt x="4705350" y="2597150"/>
                </a:lnTo>
                <a:lnTo>
                  <a:pt x="4711700" y="2565400"/>
                </a:lnTo>
                <a:lnTo>
                  <a:pt x="4375150" y="2565400"/>
                </a:lnTo>
                <a:lnTo>
                  <a:pt x="4375150" y="2546350"/>
                </a:lnTo>
                <a:lnTo>
                  <a:pt x="4152900" y="2546350"/>
                </a:lnTo>
                <a:lnTo>
                  <a:pt x="4152900" y="2527300"/>
                </a:lnTo>
                <a:lnTo>
                  <a:pt x="4006850" y="2527300"/>
                </a:lnTo>
                <a:lnTo>
                  <a:pt x="4006850" y="2508250"/>
                </a:lnTo>
                <a:lnTo>
                  <a:pt x="3848100" y="2508250"/>
                </a:lnTo>
                <a:lnTo>
                  <a:pt x="3841750" y="2482850"/>
                </a:lnTo>
                <a:lnTo>
                  <a:pt x="3797300" y="2482850"/>
                </a:lnTo>
                <a:lnTo>
                  <a:pt x="3797300" y="2413000"/>
                </a:lnTo>
                <a:lnTo>
                  <a:pt x="3625850" y="2413000"/>
                </a:lnTo>
                <a:lnTo>
                  <a:pt x="3625850" y="2387600"/>
                </a:lnTo>
                <a:lnTo>
                  <a:pt x="3594100" y="2387600"/>
                </a:lnTo>
                <a:lnTo>
                  <a:pt x="3594100" y="2362200"/>
                </a:lnTo>
                <a:lnTo>
                  <a:pt x="3435350" y="2362200"/>
                </a:lnTo>
                <a:lnTo>
                  <a:pt x="3435350" y="2317750"/>
                </a:lnTo>
                <a:lnTo>
                  <a:pt x="3365500" y="2317750"/>
                </a:lnTo>
                <a:lnTo>
                  <a:pt x="3365500" y="2279650"/>
                </a:lnTo>
                <a:lnTo>
                  <a:pt x="3340100" y="2279650"/>
                </a:lnTo>
                <a:lnTo>
                  <a:pt x="3340100" y="2228850"/>
                </a:lnTo>
                <a:lnTo>
                  <a:pt x="3270250" y="2228850"/>
                </a:lnTo>
                <a:lnTo>
                  <a:pt x="3270250" y="2184400"/>
                </a:lnTo>
                <a:lnTo>
                  <a:pt x="2997200" y="2184400"/>
                </a:lnTo>
                <a:lnTo>
                  <a:pt x="3003550" y="2139950"/>
                </a:lnTo>
                <a:lnTo>
                  <a:pt x="2895600" y="2139950"/>
                </a:lnTo>
                <a:lnTo>
                  <a:pt x="2895600" y="2101850"/>
                </a:lnTo>
                <a:lnTo>
                  <a:pt x="2768600" y="2101850"/>
                </a:lnTo>
                <a:lnTo>
                  <a:pt x="2768600" y="2082800"/>
                </a:lnTo>
                <a:lnTo>
                  <a:pt x="2641600" y="2082800"/>
                </a:lnTo>
                <a:lnTo>
                  <a:pt x="2641600" y="2057400"/>
                </a:lnTo>
                <a:lnTo>
                  <a:pt x="2559050" y="2057400"/>
                </a:lnTo>
                <a:lnTo>
                  <a:pt x="2559050" y="2000250"/>
                </a:lnTo>
                <a:lnTo>
                  <a:pt x="2470150" y="2000250"/>
                </a:lnTo>
                <a:lnTo>
                  <a:pt x="2470150" y="1974850"/>
                </a:lnTo>
                <a:lnTo>
                  <a:pt x="2393950" y="1974850"/>
                </a:lnTo>
                <a:lnTo>
                  <a:pt x="2393950" y="1943100"/>
                </a:lnTo>
                <a:lnTo>
                  <a:pt x="2292350" y="1943100"/>
                </a:lnTo>
                <a:lnTo>
                  <a:pt x="2292350" y="1917700"/>
                </a:lnTo>
                <a:lnTo>
                  <a:pt x="2241550" y="1917700"/>
                </a:lnTo>
                <a:lnTo>
                  <a:pt x="2241550" y="1879600"/>
                </a:lnTo>
                <a:lnTo>
                  <a:pt x="2184400" y="1879600"/>
                </a:lnTo>
                <a:lnTo>
                  <a:pt x="2184400" y="1841500"/>
                </a:lnTo>
                <a:lnTo>
                  <a:pt x="2108200" y="1841500"/>
                </a:lnTo>
                <a:lnTo>
                  <a:pt x="2108200" y="1809750"/>
                </a:lnTo>
                <a:lnTo>
                  <a:pt x="2044700" y="1809750"/>
                </a:lnTo>
                <a:lnTo>
                  <a:pt x="2044700" y="1752600"/>
                </a:lnTo>
                <a:lnTo>
                  <a:pt x="1987550" y="1752600"/>
                </a:lnTo>
                <a:lnTo>
                  <a:pt x="1987550" y="1720850"/>
                </a:lnTo>
                <a:lnTo>
                  <a:pt x="1943100" y="1720850"/>
                </a:lnTo>
                <a:lnTo>
                  <a:pt x="1943100" y="1676400"/>
                </a:lnTo>
                <a:lnTo>
                  <a:pt x="1911350" y="1676400"/>
                </a:lnTo>
                <a:lnTo>
                  <a:pt x="1911350" y="1644650"/>
                </a:lnTo>
                <a:lnTo>
                  <a:pt x="1854200" y="1644650"/>
                </a:lnTo>
                <a:lnTo>
                  <a:pt x="1860550" y="1625600"/>
                </a:lnTo>
                <a:lnTo>
                  <a:pt x="1784350" y="1625600"/>
                </a:lnTo>
                <a:lnTo>
                  <a:pt x="1784350" y="1574800"/>
                </a:lnTo>
                <a:lnTo>
                  <a:pt x="1720850" y="1574800"/>
                </a:lnTo>
                <a:lnTo>
                  <a:pt x="1720850" y="1504950"/>
                </a:lnTo>
                <a:lnTo>
                  <a:pt x="1701800" y="1504950"/>
                </a:lnTo>
                <a:lnTo>
                  <a:pt x="1701800" y="1460500"/>
                </a:lnTo>
                <a:lnTo>
                  <a:pt x="1670050" y="1460500"/>
                </a:lnTo>
                <a:lnTo>
                  <a:pt x="1670050" y="1409700"/>
                </a:lnTo>
                <a:lnTo>
                  <a:pt x="1625600" y="1409700"/>
                </a:lnTo>
                <a:lnTo>
                  <a:pt x="1625600" y="1377950"/>
                </a:lnTo>
                <a:lnTo>
                  <a:pt x="1587500" y="1377950"/>
                </a:lnTo>
                <a:lnTo>
                  <a:pt x="1581150" y="1339850"/>
                </a:lnTo>
                <a:lnTo>
                  <a:pt x="1536700" y="1333500"/>
                </a:lnTo>
                <a:lnTo>
                  <a:pt x="1536700" y="1289050"/>
                </a:lnTo>
                <a:lnTo>
                  <a:pt x="1479550" y="1289050"/>
                </a:lnTo>
                <a:lnTo>
                  <a:pt x="1479550" y="1231900"/>
                </a:lnTo>
                <a:lnTo>
                  <a:pt x="1441450" y="1231900"/>
                </a:lnTo>
                <a:lnTo>
                  <a:pt x="1441450" y="1193800"/>
                </a:lnTo>
                <a:lnTo>
                  <a:pt x="1409700" y="1193800"/>
                </a:lnTo>
                <a:lnTo>
                  <a:pt x="1409700" y="1155700"/>
                </a:lnTo>
                <a:lnTo>
                  <a:pt x="1327150" y="1155700"/>
                </a:lnTo>
                <a:lnTo>
                  <a:pt x="1327150" y="1111250"/>
                </a:lnTo>
                <a:lnTo>
                  <a:pt x="1276350" y="1111250"/>
                </a:lnTo>
                <a:lnTo>
                  <a:pt x="1276350" y="1047750"/>
                </a:lnTo>
                <a:lnTo>
                  <a:pt x="1250950" y="1047750"/>
                </a:lnTo>
                <a:lnTo>
                  <a:pt x="1250950" y="984250"/>
                </a:lnTo>
                <a:lnTo>
                  <a:pt x="1206500" y="984250"/>
                </a:lnTo>
                <a:lnTo>
                  <a:pt x="1206500" y="920750"/>
                </a:lnTo>
                <a:lnTo>
                  <a:pt x="1162050" y="920750"/>
                </a:lnTo>
                <a:lnTo>
                  <a:pt x="1162050" y="857250"/>
                </a:lnTo>
                <a:lnTo>
                  <a:pt x="1123950" y="857250"/>
                </a:lnTo>
                <a:lnTo>
                  <a:pt x="1123950" y="831850"/>
                </a:lnTo>
                <a:lnTo>
                  <a:pt x="1073150" y="831850"/>
                </a:lnTo>
                <a:lnTo>
                  <a:pt x="1073150" y="793750"/>
                </a:lnTo>
                <a:lnTo>
                  <a:pt x="1028700" y="793750"/>
                </a:lnTo>
                <a:lnTo>
                  <a:pt x="1028700" y="717550"/>
                </a:lnTo>
                <a:lnTo>
                  <a:pt x="952500" y="717550"/>
                </a:lnTo>
                <a:lnTo>
                  <a:pt x="952500" y="679450"/>
                </a:lnTo>
                <a:lnTo>
                  <a:pt x="901700" y="673100"/>
                </a:lnTo>
                <a:lnTo>
                  <a:pt x="901700" y="628650"/>
                </a:lnTo>
                <a:lnTo>
                  <a:pt x="869950" y="628650"/>
                </a:lnTo>
                <a:lnTo>
                  <a:pt x="869950" y="577850"/>
                </a:lnTo>
                <a:lnTo>
                  <a:pt x="838200" y="577850"/>
                </a:lnTo>
                <a:lnTo>
                  <a:pt x="831850" y="514350"/>
                </a:lnTo>
                <a:lnTo>
                  <a:pt x="787400" y="508000"/>
                </a:lnTo>
                <a:lnTo>
                  <a:pt x="787400" y="463550"/>
                </a:lnTo>
                <a:lnTo>
                  <a:pt x="654050" y="463550"/>
                </a:lnTo>
                <a:lnTo>
                  <a:pt x="654050" y="419100"/>
                </a:lnTo>
                <a:lnTo>
                  <a:pt x="603250" y="412750"/>
                </a:lnTo>
                <a:lnTo>
                  <a:pt x="615950" y="368300"/>
                </a:lnTo>
                <a:lnTo>
                  <a:pt x="571500" y="368300"/>
                </a:lnTo>
                <a:lnTo>
                  <a:pt x="571500" y="336550"/>
                </a:lnTo>
                <a:lnTo>
                  <a:pt x="527050" y="336550"/>
                </a:lnTo>
                <a:lnTo>
                  <a:pt x="527050" y="285750"/>
                </a:lnTo>
                <a:lnTo>
                  <a:pt x="469900" y="285750"/>
                </a:lnTo>
                <a:lnTo>
                  <a:pt x="469900" y="234950"/>
                </a:lnTo>
                <a:lnTo>
                  <a:pt x="425450" y="241300"/>
                </a:lnTo>
                <a:lnTo>
                  <a:pt x="425450" y="196850"/>
                </a:lnTo>
                <a:lnTo>
                  <a:pt x="304800" y="196850"/>
                </a:lnTo>
                <a:lnTo>
                  <a:pt x="304800" y="152400"/>
                </a:lnTo>
                <a:lnTo>
                  <a:pt x="273050" y="152400"/>
                </a:lnTo>
                <a:lnTo>
                  <a:pt x="273050" y="120650"/>
                </a:lnTo>
                <a:lnTo>
                  <a:pt x="209550" y="120650"/>
                </a:lnTo>
                <a:lnTo>
                  <a:pt x="209550" y="95250"/>
                </a:lnTo>
                <a:lnTo>
                  <a:pt x="146050" y="95250"/>
                </a:lnTo>
                <a:lnTo>
                  <a:pt x="146050" y="69850"/>
                </a:lnTo>
                <a:lnTo>
                  <a:pt x="114300" y="69850"/>
                </a:lnTo>
                <a:lnTo>
                  <a:pt x="114300" y="25400"/>
                </a:lnTo>
                <a:lnTo>
                  <a:pt x="38100" y="25400"/>
                </a:lnTo>
                <a:lnTo>
                  <a:pt x="44450" y="0"/>
                </a:lnTo>
                <a:lnTo>
                  <a:pt x="0" y="0"/>
                </a:ln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cxnSp>
        <p:nvCxnSpPr>
          <p:cNvPr id="268321" name="Straight Connector 59"/>
          <p:cNvCxnSpPr>
            <a:cxnSpLocks noChangeShapeType="1"/>
          </p:cNvCxnSpPr>
          <p:nvPr/>
        </p:nvCxnSpPr>
        <p:spPr bwMode="auto">
          <a:xfrm rot="5400000">
            <a:off x="8150226" y="41989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22" name="Straight Connector 60"/>
          <p:cNvCxnSpPr>
            <a:cxnSpLocks noChangeShapeType="1"/>
          </p:cNvCxnSpPr>
          <p:nvPr/>
        </p:nvCxnSpPr>
        <p:spPr bwMode="auto">
          <a:xfrm rot="5400000">
            <a:off x="8105776" y="41989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23" name="Straight Connector 61"/>
          <p:cNvCxnSpPr>
            <a:cxnSpLocks noChangeShapeType="1"/>
          </p:cNvCxnSpPr>
          <p:nvPr/>
        </p:nvCxnSpPr>
        <p:spPr bwMode="auto">
          <a:xfrm rot="5400000">
            <a:off x="8061326" y="42116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24" name="Straight Connector 62"/>
          <p:cNvCxnSpPr>
            <a:cxnSpLocks noChangeShapeType="1"/>
          </p:cNvCxnSpPr>
          <p:nvPr/>
        </p:nvCxnSpPr>
        <p:spPr bwMode="auto">
          <a:xfrm rot="5400000">
            <a:off x="7680326" y="41481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25" name="Straight Connector 63"/>
          <p:cNvCxnSpPr>
            <a:cxnSpLocks noChangeShapeType="1"/>
          </p:cNvCxnSpPr>
          <p:nvPr/>
        </p:nvCxnSpPr>
        <p:spPr bwMode="auto">
          <a:xfrm rot="5400000">
            <a:off x="7635876" y="41354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26" name="Straight Connector 64"/>
          <p:cNvCxnSpPr>
            <a:cxnSpLocks noChangeShapeType="1"/>
          </p:cNvCxnSpPr>
          <p:nvPr/>
        </p:nvCxnSpPr>
        <p:spPr bwMode="auto">
          <a:xfrm rot="5400000">
            <a:off x="7540626" y="411638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27" name="Straight Connector 65"/>
          <p:cNvCxnSpPr>
            <a:cxnSpLocks noChangeShapeType="1"/>
          </p:cNvCxnSpPr>
          <p:nvPr/>
        </p:nvCxnSpPr>
        <p:spPr bwMode="auto">
          <a:xfrm rot="5400000">
            <a:off x="7502526" y="41227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28" name="Straight Connector 66"/>
          <p:cNvCxnSpPr>
            <a:cxnSpLocks noChangeShapeType="1"/>
          </p:cNvCxnSpPr>
          <p:nvPr/>
        </p:nvCxnSpPr>
        <p:spPr bwMode="auto">
          <a:xfrm rot="5400000">
            <a:off x="7324726" y="41100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29" name="Straight Connector 67"/>
          <p:cNvCxnSpPr>
            <a:cxnSpLocks noChangeShapeType="1"/>
          </p:cNvCxnSpPr>
          <p:nvPr/>
        </p:nvCxnSpPr>
        <p:spPr bwMode="auto">
          <a:xfrm rot="5400000">
            <a:off x="7254876" y="411638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30" name="Straight Connector 68"/>
          <p:cNvCxnSpPr>
            <a:cxnSpLocks noChangeShapeType="1"/>
          </p:cNvCxnSpPr>
          <p:nvPr/>
        </p:nvCxnSpPr>
        <p:spPr bwMode="auto">
          <a:xfrm rot="5400000">
            <a:off x="7216776" y="410368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31" name="Straight Connector 69"/>
          <p:cNvCxnSpPr>
            <a:cxnSpLocks noChangeShapeType="1"/>
          </p:cNvCxnSpPr>
          <p:nvPr/>
        </p:nvCxnSpPr>
        <p:spPr bwMode="auto">
          <a:xfrm rot="5400000">
            <a:off x="7121526" y="41227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32" name="Straight Connector 70"/>
          <p:cNvCxnSpPr>
            <a:cxnSpLocks noChangeShapeType="1"/>
          </p:cNvCxnSpPr>
          <p:nvPr/>
        </p:nvCxnSpPr>
        <p:spPr bwMode="auto">
          <a:xfrm rot="5400000">
            <a:off x="6911976" y="411638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33" name="Straight Connector 71"/>
          <p:cNvCxnSpPr>
            <a:cxnSpLocks noChangeShapeType="1"/>
          </p:cNvCxnSpPr>
          <p:nvPr/>
        </p:nvCxnSpPr>
        <p:spPr bwMode="auto">
          <a:xfrm rot="5400000">
            <a:off x="6778626" y="40719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34" name="Straight Connector 72"/>
          <p:cNvCxnSpPr>
            <a:cxnSpLocks noChangeShapeType="1"/>
          </p:cNvCxnSpPr>
          <p:nvPr/>
        </p:nvCxnSpPr>
        <p:spPr bwMode="auto">
          <a:xfrm rot="5400000">
            <a:off x="6823076" y="411638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35" name="Straight Connector 73"/>
          <p:cNvCxnSpPr>
            <a:cxnSpLocks noChangeShapeType="1"/>
          </p:cNvCxnSpPr>
          <p:nvPr/>
        </p:nvCxnSpPr>
        <p:spPr bwMode="auto">
          <a:xfrm rot="5400000">
            <a:off x="6670676" y="40719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36" name="Straight Connector 74"/>
          <p:cNvCxnSpPr>
            <a:cxnSpLocks noChangeShapeType="1"/>
          </p:cNvCxnSpPr>
          <p:nvPr/>
        </p:nvCxnSpPr>
        <p:spPr bwMode="auto">
          <a:xfrm rot="5400000">
            <a:off x="6315076" y="40465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37" name="Straight Connector 75"/>
          <p:cNvCxnSpPr>
            <a:cxnSpLocks noChangeShapeType="1"/>
          </p:cNvCxnSpPr>
          <p:nvPr/>
        </p:nvCxnSpPr>
        <p:spPr bwMode="auto">
          <a:xfrm rot="5400000">
            <a:off x="6283326" y="404018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38" name="Straight Connector 76"/>
          <p:cNvCxnSpPr>
            <a:cxnSpLocks noChangeShapeType="1"/>
          </p:cNvCxnSpPr>
          <p:nvPr/>
        </p:nvCxnSpPr>
        <p:spPr bwMode="auto">
          <a:xfrm rot="5400000">
            <a:off x="6080126" y="40338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39" name="Straight Connector 77"/>
          <p:cNvCxnSpPr>
            <a:cxnSpLocks noChangeShapeType="1"/>
          </p:cNvCxnSpPr>
          <p:nvPr/>
        </p:nvCxnSpPr>
        <p:spPr bwMode="auto">
          <a:xfrm rot="5400000">
            <a:off x="5438776" y="390048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40" name="Straight Connector 78"/>
          <p:cNvCxnSpPr>
            <a:cxnSpLocks noChangeShapeType="1"/>
          </p:cNvCxnSpPr>
          <p:nvPr/>
        </p:nvCxnSpPr>
        <p:spPr bwMode="auto">
          <a:xfrm rot="5400000">
            <a:off x="4651376" y="361473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68341" name="Straight Connector 79"/>
          <p:cNvCxnSpPr>
            <a:cxnSpLocks noChangeShapeType="1"/>
          </p:cNvCxnSpPr>
          <p:nvPr/>
        </p:nvCxnSpPr>
        <p:spPr bwMode="auto">
          <a:xfrm rot="5400000">
            <a:off x="3305176" y="2871787"/>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sp>
        <p:nvSpPr>
          <p:cNvPr id="268342" name="Freeform 80"/>
          <p:cNvSpPr>
            <a:spLocks/>
          </p:cNvSpPr>
          <p:nvPr/>
        </p:nvSpPr>
        <p:spPr bwMode="auto">
          <a:xfrm>
            <a:off x="1708150" y="1490663"/>
            <a:ext cx="6578600" cy="2489200"/>
          </a:xfrm>
          <a:custGeom>
            <a:avLst/>
            <a:gdLst>
              <a:gd name="T0" fmla="*/ 0 w 6578600"/>
              <a:gd name="T1" fmla="*/ 0 h 2489200"/>
              <a:gd name="T2" fmla="*/ 6578600 w 6578600"/>
              <a:gd name="T3" fmla="*/ 2489200 h 2489200"/>
            </a:gdLst>
            <a:ahLst/>
            <a:cxnLst/>
            <a:rect l="T0" t="T1" r="T2" b="T3"/>
            <a:pathLst>
              <a:path w="6578600" h="2489200">
                <a:moveTo>
                  <a:pt x="6578600" y="2489200"/>
                </a:moveTo>
                <a:lnTo>
                  <a:pt x="5778500" y="2489200"/>
                </a:lnTo>
                <a:lnTo>
                  <a:pt x="5778500" y="2451100"/>
                </a:lnTo>
                <a:lnTo>
                  <a:pt x="5454650" y="2457450"/>
                </a:lnTo>
                <a:lnTo>
                  <a:pt x="5454650" y="2393950"/>
                </a:lnTo>
                <a:lnTo>
                  <a:pt x="4991100" y="2406650"/>
                </a:lnTo>
                <a:lnTo>
                  <a:pt x="4991100" y="2381250"/>
                </a:lnTo>
                <a:lnTo>
                  <a:pt x="4826000" y="2381250"/>
                </a:lnTo>
                <a:lnTo>
                  <a:pt x="4826000" y="2362200"/>
                </a:lnTo>
                <a:lnTo>
                  <a:pt x="4419600" y="2374900"/>
                </a:lnTo>
                <a:lnTo>
                  <a:pt x="4419600" y="2317750"/>
                </a:lnTo>
                <a:lnTo>
                  <a:pt x="4279900" y="2317750"/>
                </a:lnTo>
                <a:lnTo>
                  <a:pt x="4273550" y="2279650"/>
                </a:lnTo>
                <a:lnTo>
                  <a:pt x="4127500" y="2279650"/>
                </a:lnTo>
                <a:lnTo>
                  <a:pt x="4127500" y="2235200"/>
                </a:lnTo>
                <a:lnTo>
                  <a:pt x="3994150" y="2235200"/>
                </a:lnTo>
                <a:lnTo>
                  <a:pt x="3994150" y="2190750"/>
                </a:lnTo>
                <a:lnTo>
                  <a:pt x="3829050" y="2190750"/>
                </a:lnTo>
                <a:lnTo>
                  <a:pt x="3829050" y="2139950"/>
                </a:lnTo>
                <a:lnTo>
                  <a:pt x="3549650" y="2139950"/>
                </a:lnTo>
                <a:lnTo>
                  <a:pt x="3543300" y="2114550"/>
                </a:lnTo>
                <a:lnTo>
                  <a:pt x="3479800" y="2114550"/>
                </a:lnTo>
                <a:lnTo>
                  <a:pt x="3479800" y="2076450"/>
                </a:lnTo>
                <a:lnTo>
                  <a:pt x="3340100" y="2076450"/>
                </a:lnTo>
                <a:lnTo>
                  <a:pt x="3155950" y="2051050"/>
                </a:lnTo>
                <a:lnTo>
                  <a:pt x="3155950" y="2000250"/>
                </a:lnTo>
                <a:lnTo>
                  <a:pt x="3022600" y="1993900"/>
                </a:lnTo>
                <a:lnTo>
                  <a:pt x="3022600" y="1943100"/>
                </a:lnTo>
                <a:lnTo>
                  <a:pt x="2927350" y="1949450"/>
                </a:lnTo>
                <a:lnTo>
                  <a:pt x="2940050" y="1911350"/>
                </a:lnTo>
                <a:lnTo>
                  <a:pt x="2832100" y="1930400"/>
                </a:lnTo>
                <a:lnTo>
                  <a:pt x="2832100" y="1885950"/>
                </a:lnTo>
                <a:lnTo>
                  <a:pt x="2641600" y="1885950"/>
                </a:lnTo>
                <a:lnTo>
                  <a:pt x="2647950" y="1778000"/>
                </a:lnTo>
                <a:lnTo>
                  <a:pt x="2590800" y="1778000"/>
                </a:lnTo>
                <a:lnTo>
                  <a:pt x="2590800" y="1739900"/>
                </a:lnTo>
                <a:lnTo>
                  <a:pt x="2527300" y="1739900"/>
                </a:lnTo>
                <a:lnTo>
                  <a:pt x="2520950" y="1689100"/>
                </a:lnTo>
                <a:lnTo>
                  <a:pt x="2451100" y="1689100"/>
                </a:lnTo>
                <a:lnTo>
                  <a:pt x="2444750" y="1657350"/>
                </a:lnTo>
                <a:lnTo>
                  <a:pt x="2406650" y="1657350"/>
                </a:lnTo>
                <a:lnTo>
                  <a:pt x="2406650" y="1600200"/>
                </a:lnTo>
                <a:lnTo>
                  <a:pt x="2368550" y="1600200"/>
                </a:lnTo>
                <a:lnTo>
                  <a:pt x="2368550" y="1562100"/>
                </a:lnTo>
                <a:lnTo>
                  <a:pt x="2216150" y="1562100"/>
                </a:lnTo>
                <a:lnTo>
                  <a:pt x="2216150" y="1517650"/>
                </a:lnTo>
                <a:lnTo>
                  <a:pt x="2152650" y="1517650"/>
                </a:lnTo>
                <a:lnTo>
                  <a:pt x="2152650" y="1492250"/>
                </a:lnTo>
                <a:lnTo>
                  <a:pt x="2063750" y="1492250"/>
                </a:lnTo>
                <a:lnTo>
                  <a:pt x="2063750" y="1454150"/>
                </a:lnTo>
                <a:lnTo>
                  <a:pt x="2006600" y="1454150"/>
                </a:lnTo>
                <a:lnTo>
                  <a:pt x="2006600" y="1384300"/>
                </a:lnTo>
                <a:lnTo>
                  <a:pt x="1943100" y="1384300"/>
                </a:lnTo>
                <a:lnTo>
                  <a:pt x="1943100" y="1339850"/>
                </a:lnTo>
                <a:lnTo>
                  <a:pt x="1892300" y="1346200"/>
                </a:lnTo>
                <a:lnTo>
                  <a:pt x="1898650" y="1289050"/>
                </a:lnTo>
                <a:lnTo>
                  <a:pt x="1860550" y="1289050"/>
                </a:lnTo>
                <a:lnTo>
                  <a:pt x="1860550" y="1181100"/>
                </a:lnTo>
                <a:lnTo>
                  <a:pt x="1797050" y="1181100"/>
                </a:lnTo>
                <a:lnTo>
                  <a:pt x="1797050" y="1143000"/>
                </a:lnTo>
                <a:lnTo>
                  <a:pt x="1739900" y="1143000"/>
                </a:lnTo>
                <a:lnTo>
                  <a:pt x="1739900" y="1054100"/>
                </a:lnTo>
                <a:lnTo>
                  <a:pt x="1670050" y="1054100"/>
                </a:lnTo>
                <a:lnTo>
                  <a:pt x="1670050" y="1009650"/>
                </a:lnTo>
                <a:lnTo>
                  <a:pt x="1606550" y="1009650"/>
                </a:lnTo>
                <a:lnTo>
                  <a:pt x="1606550" y="971550"/>
                </a:lnTo>
                <a:lnTo>
                  <a:pt x="1555750" y="971550"/>
                </a:lnTo>
                <a:lnTo>
                  <a:pt x="1555750" y="927100"/>
                </a:lnTo>
                <a:lnTo>
                  <a:pt x="1492250" y="927100"/>
                </a:lnTo>
                <a:lnTo>
                  <a:pt x="1492250" y="895350"/>
                </a:lnTo>
                <a:lnTo>
                  <a:pt x="1403350" y="895350"/>
                </a:lnTo>
                <a:lnTo>
                  <a:pt x="1403350" y="857250"/>
                </a:lnTo>
                <a:lnTo>
                  <a:pt x="1282700" y="857250"/>
                </a:lnTo>
                <a:lnTo>
                  <a:pt x="1282700" y="793750"/>
                </a:lnTo>
                <a:lnTo>
                  <a:pt x="1231900" y="793750"/>
                </a:lnTo>
                <a:lnTo>
                  <a:pt x="1231900" y="685800"/>
                </a:lnTo>
                <a:lnTo>
                  <a:pt x="1162050" y="685800"/>
                </a:lnTo>
                <a:lnTo>
                  <a:pt x="1162050" y="647700"/>
                </a:lnTo>
                <a:lnTo>
                  <a:pt x="1066800" y="647700"/>
                </a:lnTo>
                <a:lnTo>
                  <a:pt x="1066800" y="584200"/>
                </a:lnTo>
                <a:lnTo>
                  <a:pt x="977900" y="584200"/>
                </a:lnTo>
                <a:lnTo>
                  <a:pt x="984250" y="533400"/>
                </a:lnTo>
                <a:lnTo>
                  <a:pt x="933450" y="533400"/>
                </a:lnTo>
                <a:lnTo>
                  <a:pt x="933450" y="488950"/>
                </a:lnTo>
                <a:lnTo>
                  <a:pt x="850900" y="488950"/>
                </a:lnTo>
                <a:lnTo>
                  <a:pt x="850900" y="438150"/>
                </a:lnTo>
                <a:lnTo>
                  <a:pt x="774700" y="450850"/>
                </a:lnTo>
                <a:lnTo>
                  <a:pt x="774700" y="400050"/>
                </a:lnTo>
                <a:lnTo>
                  <a:pt x="647700" y="400050"/>
                </a:lnTo>
                <a:lnTo>
                  <a:pt x="647700" y="361950"/>
                </a:lnTo>
                <a:lnTo>
                  <a:pt x="565150" y="361950"/>
                </a:lnTo>
                <a:lnTo>
                  <a:pt x="565150" y="317500"/>
                </a:lnTo>
                <a:lnTo>
                  <a:pt x="514350" y="317500"/>
                </a:lnTo>
                <a:lnTo>
                  <a:pt x="514350" y="273050"/>
                </a:lnTo>
                <a:lnTo>
                  <a:pt x="463550" y="266700"/>
                </a:lnTo>
                <a:lnTo>
                  <a:pt x="457200" y="196850"/>
                </a:lnTo>
                <a:lnTo>
                  <a:pt x="317500" y="196850"/>
                </a:lnTo>
                <a:lnTo>
                  <a:pt x="317500" y="158750"/>
                </a:lnTo>
                <a:lnTo>
                  <a:pt x="247650" y="158750"/>
                </a:lnTo>
                <a:lnTo>
                  <a:pt x="241300" y="107950"/>
                </a:lnTo>
                <a:lnTo>
                  <a:pt x="158750" y="107950"/>
                </a:lnTo>
                <a:lnTo>
                  <a:pt x="158750" y="69850"/>
                </a:lnTo>
                <a:lnTo>
                  <a:pt x="76200" y="69850"/>
                </a:lnTo>
                <a:lnTo>
                  <a:pt x="63500" y="0"/>
                </a:lnTo>
                <a:lnTo>
                  <a:pt x="0" y="0"/>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cxnSp>
        <p:nvCxnSpPr>
          <p:cNvPr id="82" name="Straight Connector 81"/>
          <p:cNvCxnSpPr/>
          <p:nvPr/>
        </p:nvCxnSpPr>
        <p:spPr bwMode="auto">
          <a:xfrm rot="5400000">
            <a:off x="8118476" y="39258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83" name="Straight Connector 82"/>
          <p:cNvCxnSpPr/>
          <p:nvPr/>
        </p:nvCxnSpPr>
        <p:spPr bwMode="auto">
          <a:xfrm rot="5400000">
            <a:off x="8201026" y="39195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84" name="Straight Connector 83"/>
          <p:cNvCxnSpPr/>
          <p:nvPr/>
        </p:nvCxnSpPr>
        <p:spPr bwMode="auto">
          <a:xfrm rot="5400000">
            <a:off x="7673976" y="39131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85" name="Straight Connector 84"/>
          <p:cNvCxnSpPr/>
          <p:nvPr/>
        </p:nvCxnSpPr>
        <p:spPr bwMode="auto">
          <a:xfrm rot="5400000">
            <a:off x="7629526" y="39131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86" name="Straight Connector 85"/>
          <p:cNvCxnSpPr/>
          <p:nvPr/>
        </p:nvCxnSpPr>
        <p:spPr bwMode="auto">
          <a:xfrm rot="5400000">
            <a:off x="7585076" y="39258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87" name="Straight Connector 86"/>
          <p:cNvCxnSpPr/>
          <p:nvPr/>
        </p:nvCxnSpPr>
        <p:spPr bwMode="auto">
          <a:xfrm rot="5400000">
            <a:off x="6734176" y="38433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88" name="Straight Connector 87"/>
          <p:cNvCxnSpPr/>
          <p:nvPr/>
        </p:nvCxnSpPr>
        <p:spPr bwMode="auto">
          <a:xfrm rot="5400000">
            <a:off x="6689726" y="38433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89" name="Straight Connector 88"/>
          <p:cNvCxnSpPr/>
          <p:nvPr/>
        </p:nvCxnSpPr>
        <p:spPr bwMode="auto">
          <a:xfrm rot="5400000">
            <a:off x="6645276" y="38560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90" name="Straight Connector 89"/>
          <p:cNvCxnSpPr/>
          <p:nvPr/>
        </p:nvCxnSpPr>
        <p:spPr bwMode="auto">
          <a:xfrm rot="5400000">
            <a:off x="6397626" y="37988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91" name="Straight Connector 90"/>
          <p:cNvCxnSpPr/>
          <p:nvPr/>
        </p:nvCxnSpPr>
        <p:spPr bwMode="auto">
          <a:xfrm rot="5400000">
            <a:off x="6353176" y="37988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92" name="Straight Connector 91"/>
          <p:cNvCxnSpPr/>
          <p:nvPr/>
        </p:nvCxnSpPr>
        <p:spPr bwMode="auto">
          <a:xfrm rot="5400000">
            <a:off x="6308726" y="38115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93" name="Straight Connector 92"/>
          <p:cNvCxnSpPr/>
          <p:nvPr/>
        </p:nvCxnSpPr>
        <p:spPr bwMode="auto">
          <a:xfrm rot="5400000">
            <a:off x="7966076" y="39068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94" name="Straight Connector 93"/>
          <p:cNvCxnSpPr/>
          <p:nvPr/>
        </p:nvCxnSpPr>
        <p:spPr bwMode="auto">
          <a:xfrm rot="5400000">
            <a:off x="7921626" y="39068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95" name="Straight Connector 94"/>
          <p:cNvCxnSpPr/>
          <p:nvPr/>
        </p:nvCxnSpPr>
        <p:spPr bwMode="auto">
          <a:xfrm rot="5400000">
            <a:off x="7877176" y="39195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96" name="Straight Connector 95"/>
          <p:cNvCxnSpPr/>
          <p:nvPr/>
        </p:nvCxnSpPr>
        <p:spPr bwMode="auto">
          <a:xfrm rot="5400000">
            <a:off x="7800976" y="39068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97" name="Straight Connector 96"/>
          <p:cNvCxnSpPr/>
          <p:nvPr/>
        </p:nvCxnSpPr>
        <p:spPr bwMode="auto">
          <a:xfrm rot="5400000">
            <a:off x="7394576" y="38941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98" name="Straight Connector 97"/>
          <p:cNvCxnSpPr/>
          <p:nvPr/>
        </p:nvCxnSpPr>
        <p:spPr bwMode="auto">
          <a:xfrm rot="5400000">
            <a:off x="7267576" y="38941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99" name="Straight Connector 98"/>
          <p:cNvCxnSpPr/>
          <p:nvPr/>
        </p:nvCxnSpPr>
        <p:spPr bwMode="auto">
          <a:xfrm rot="5400000">
            <a:off x="6854826" y="38369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00" name="Straight Connector 99"/>
          <p:cNvCxnSpPr/>
          <p:nvPr/>
        </p:nvCxnSpPr>
        <p:spPr bwMode="auto">
          <a:xfrm rot="5400000">
            <a:off x="4676776" y="33988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01" name="Straight Connector 100"/>
          <p:cNvCxnSpPr/>
          <p:nvPr/>
        </p:nvCxnSpPr>
        <p:spPr bwMode="auto">
          <a:xfrm rot="5400000">
            <a:off x="4854576" y="34940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02" name="Straight Connector 101"/>
          <p:cNvCxnSpPr/>
          <p:nvPr/>
        </p:nvCxnSpPr>
        <p:spPr bwMode="auto">
          <a:xfrm rot="5400000">
            <a:off x="5273676" y="35639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03" name="Straight Connector 102"/>
          <p:cNvCxnSpPr/>
          <p:nvPr/>
        </p:nvCxnSpPr>
        <p:spPr bwMode="auto">
          <a:xfrm rot="5400000">
            <a:off x="4975226" y="34877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04" name="Straight Connector 103"/>
          <p:cNvCxnSpPr/>
          <p:nvPr/>
        </p:nvCxnSpPr>
        <p:spPr bwMode="auto">
          <a:xfrm rot="5400000">
            <a:off x="3127376" y="23447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05" name="Straight Connector 104"/>
          <p:cNvCxnSpPr/>
          <p:nvPr/>
        </p:nvCxnSpPr>
        <p:spPr bwMode="auto">
          <a:xfrm rot="5400000">
            <a:off x="2759076" y="20970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06" name="Straight Connector 105"/>
          <p:cNvCxnSpPr/>
          <p:nvPr/>
        </p:nvCxnSpPr>
        <p:spPr bwMode="auto">
          <a:xfrm rot="5400000">
            <a:off x="5235576" y="35766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07" name="Straight Connector 106"/>
          <p:cNvCxnSpPr/>
          <p:nvPr/>
        </p:nvCxnSpPr>
        <p:spPr bwMode="auto">
          <a:xfrm rot="5400000">
            <a:off x="5838826" y="37290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08" name="Straight Connector 107"/>
          <p:cNvCxnSpPr/>
          <p:nvPr/>
        </p:nvCxnSpPr>
        <p:spPr bwMode="auto">
          <a:xfrm rot="5400000">
            <a:off x="5883276" y="37099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09" name="Straight Connector 108"/>
          <p:cNvCxnSpPr/>
          <p:nvPr/>
        </p:nvCxnSpPr>
        <p:spPr bwMode="auto">
          <a:xfrm rot="5400000">
            <a:off x="6594476" y="38115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10" name="Straight Connector 109"/>
          <p:cNvCxnSpPr/>
          <p:nvPr/>
        </p:nvCxnSpPr>
        <p:spPr bwMode="auto">
          <a:xfrm rot="5400000">
            <a:off x="6080126" y="376713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11" name="Straight Connector 110"/>
          <p:cNvCxnSpPr/>
          <p:nvPr/>
        </p:nvCxnSpPr>
        <p:spPr bwMode="auto">
          <a:xfrm rot="5400000">
            <a:off x="6461126" y="38115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12" name="Straight Connector 111"/>
          <p:cNvCxnSpPr/>
          <p:nvPr/>
        </p:nvCxnSpPr>
        <p:spPr bwMode="auto">
          <a:xfrm rot="5400000">
            <a:off x="6022976" y="3760787"/>
            <a:ext cx="107950" cy="3175"/>
          </a:xfrm>
          <a:prstGeom prst="line">
            <a:avLst/>
          </a:prstGeom>
          <a:noFill/>
          <a:ln w="19050" cap="flat" cmpd="sng" algn="ctr">
            <a:solidFill>
              <a:schemeClr val="accent3"/>
            </a:solidFill>
            <a:prstDash val="solid"/>
            <a:round/>
            <a:headEnd type="none" w="med" len="med"/>
            <a:tailEnd type="none" w="med" len="med"/>
          </a:ln>
          <a:effectLst/>
        </p:spPr>
      </p:cxnSp>
      <p:cxnSp>
        <p:nvCxnSpPr>
          <p:cNvPr id="113" name="Straight Connector 112"/>
          <p:cNvCxnSpPr/>
          <p:nvPr/>
        </p:nvCxnSpPr>
        <p:spPr bwMode="auto">
          <a:xfrm rot="5400000">
            <a:off x="5934076" y="3722687"/>
            <a:ext cx="107950" cy="3175"/>
          </a:xfrm>
          <a:prstGeom prst="line">
            <a:avLst/>
          </a:prstGeom>
          <a:noFill/>
          <a:ln w="19050" cap="flat" cmpd="sng" algn="ctr">
            <a:solidFill>
              <a:schemeClr val="accent3"/>
            </a:solidFill>
            <a:prstDash val="solid"/>
            <a:round/>
            <a:headEnd type="none" w="med" len="med"/>
            <a:tailEnd type="none" w="med" len="med"/>
          </a:ln>
          <a:effectLst/>
        </p:spPr>
      </p:cxnSp>
      <p:sp>
        <p:nvSpPr>
          <p:cNvPr id="114" name="Rectangle 5"/>
          <p:cNvSpPr>
            <a:spLocks noChangeArrowheads="1"/>
          </p:cNvSpPr>
          <p:nvPr/>
        </p:nvSpPr>
        <p:spPr bwMode="auto">
          <a:xfrm>
            <a:off x="2193925" y="4090988"/>
            <a:ext cx="2797175" cy="641350"/>
          </a:xfrm>
          <a:prstGeom prst="rect">
            <a:avLst/>
          </a:prstGeom>
          <a:noFill/>
          <a:ln w="9525">
            <a:noFill/>
            <a:miter lim="800000"/>
            <a:headEnd/>
            <a:tailEnd/>
          </a:ln>
          <a:effectLst/>
        </p:spPr>
        <p:txBody>
          <a:bodyPr lIns="92075" tIns="46038" rIns="92075" bIns="46038">
            <a:spAutoFit/>
          </a:bodyPr>
          <a:lstStyle/>
          <a:p>
            <a:pPr eaLnBrk="0" fontAlgn="base" hangingPunct="0">
              <a:spcBef>
                <a:spcPct val="0"/>
              </a:spcBef>
              <a:spcAft>
                <a:spcPct val="0"/>
              </a:spcAft>
            </a:pPr>
            <a:r>
              <a:rPr lang="en-US" smtClean="0">
                <a:solidFill>
                  <a:srgbClr val="000000"/>
                </a:solidFill>
                <a:effectLst>
                  <a:outerShdw blurRad="38100" dist="38100" dir="2700000" algn="tl">
                    <a:srgbClr val="DDDDDD"/>
                  </a:outerShdw>
                </a:effectLst>
                <a:latin typeface="Arial" charset="0"/>
                <a:ea typeface="ＭＳ Ｐゴシック" charset="0"/>
                <a:cs typeface="ＭＳ Ｐゴシック" charset="0"/>
              </a:rPr>
              <a:t>CDDP (IV) Paclitaxel (IV) (n = 210)</a:t>
            </a:r>
          </a:p>
        </p:txBody>
      </p:sp>
      <p:sp>
        <p:nvSpPr>
          <p:cNvPr id="268376" name="Line 6"/>
          <p:cNvSpPr>
            <a:spLocks noChangeShapeType="1"/>
          </p:cNvSpPr>
          <p:nvPr/>
        </p:nvSpPr>
        <p:spPr bwMode="auto">
          <a:xfrm flipH="1">
            <a:off x="4316413" y="3730625"/>
            <a:ext cx="504825" cy="425450"/>
          </a:xfrm>
          <a:prstGeom prst="line">
            <a:avLst/>
          </a:prstGeom>
          <a:noFill/>
          <a:ln w="28575">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68377" name="Line 7"/>
          <p:cNvSpPr>
            <a:spLocks noChangeShapeType="1"/>
          </p:cNvSpPr>
          <p:nvPr/>
        </p:nvSpPr>
        <p:spPr bwMode="auto">
          <a:xfrm flipH="1">
            <a:off x="4316413" y="2597150"/>
            <a:ext cx="471487" cy="4953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117" name="Rectangle 8"/>
          <p:cNvSpPr>
            <a:spLocks noChangeArrowheads="1"/>
          </p:cNvSpPr>
          <p:nvPr/>
        </p:nvSpPr>
        <p:spPr bwMode="auto">
          <a:xfrm>
            <a:off x="4757738" y="1816100"/>
            <a:ext cx="3395662" cy="641350"/>
          </a:xfrm>
          <a:prstGeom prst="rect">
            <a:avLst/>
          </a:prstGeom>
          <a:noFill/>
          <a:ln w="9525">
            <a:noFill/>
            <a:miter lim="800000"/>
            <a:headEnd/>
            <a:tailEnd/>
          </a:ln>
          <a:effectLst/>
        </p:spPr>
        <p:txBody>
          <a:bodyPr lIns="92075" tIns="46038" rIns="92075" bIns="46038">
            <a:spAutoFit/>
          </a:bodyPr>
          <a:lstStyle/>
          <a:p>
            <a:pPr eaLnBrk="0" fontAlgn="base" hangingPunct="0">
              <a:spcBef>
                <a:spcPct val="0"/>
              </a:spcBef>
              <a:spcAft>
                <a:spcPct val="0"/>
              </a:spcAft>
            </a:pPr>
            <a:r>
              <a:rPr lang="en-US" smtClean="0">
                <a:solidFill>
                  <a:srgbClr val="000000"/>
                </a:solidFill>
                <a:effectLst>
                  <a:outerShdw blurRad="38100" dist="38100" dir="2700000" algn="tl">
                    <a:srgbClr val="DDDDDD"/>
                  </a:outerShdw>
                </a:effectLst>
                <a:latin typeface="Arial" charset="0"/>
                <a:ea typeface="ＭＳ Ｐゴシック" charset="0"/>
                <a:cs typeface="ＭＳ Ｐゴシック" charset="0"/>
              </a:rPr>
              <a:t>CDDP (IP) Paclitaxel (IP + IV)</a:t>
            </a:r>
          </a:p>
          <a:p>
            <a:pPr eaLnBrk="0" fontAlgn="base" hangingPunct="0">
              <a:spcBef>
                <a:spcPct val="0"/>
              </a:spcBef>
              <a:spcAft>
                <a:spcPct val="0"/>
              </a:spcAft>
            </a:pPr>
            <a:r>
              <a:rPr lang="en-US" smtClean="0">
                <a:solidFill>
                  <a:srgbClr val="000000"/>
                </a:solidFill>
                <a:effectLst>
                  <a:outerShdw blurRad="38100" dist="38100" dir="2700000" algn="tl">
                    <a:srgbClr val="DDDDDD"/>
                  </a:outerShdw>
                </a:effectLst>
                <a:latin typeface="Arial" charset="0"/>
                <a:ea typeface="ＭＳ Ｐゴシック" charset="0"/>
                <a:cs typeface="ＭＳ Ｐゴシック" charset="0"/>
              </a:rPr>
              <a:t>(n = 205)</a:t>
            </a:r>
          </a:p>
        </p:txBody>
      </p:sp>
      <p:sp>
        <p:nvSpPr>
          <p:cNvPr id="268379" name="Text Box 10"/>
          <p:cNvSpPr txBox="1">
            <a:spLocks noChangeArrowheads="1"/>
          </p:cNvSpPr>
          <p:nvPr/>
        </p:nvSpPr>
        <p:spPr bwMode="auto">
          <a:xfrm>
            <a:off x="5829300" y="2667000"/>
            <a:ext cx="2520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50000"/>
              </a:spcBef>
              <a:spcAft>
                <a:spcPct val="0"/>
              </a:spcAft>
            </a:pPr>
            <a:r>
              <a:rPr lang="en-US" sz="1800" smtClean="0">
                <a:solidFill>
                  <a:srgbClr val="000000"/>
                </a:solidFill>
              </a:rPr>
              <a:t>24 vs 18 mos PFS</a:t>
            </a:r>
          </a:p>
        </p:txBody>
      </p:sp>
    </p:spTree>
    <p:extLst>
      <p:ext uri="{BB962C8B-B14F-4D97-AF65-F5344CB8AC3E}">
        <p14:creationId xmlns:p14="http://schemas.microsoft.com/office/powerpoint/2010/main" val="327476401"/>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548680"/>
            <a:ext cx="8229600" cy="504056"/>
          </a:xfrm>
        </p:spPr>
        <p:txBody>
          <a:bodyPr>
            <a:normAutofit fontScale="90000"/>
          </a:bodyPr>
          <a:lstStyle/>
          <a:p>
            <a:r>
              <a:rPr lang="es-ES" sz="4900" b="1" dirty="0" smtClean="0"/>
              <a:t/>
            </a:r>
            <a:br>
              <a:rPr lang="es-ES" sz="4900" b="1" dirty="0" smtClean="0"/>
            </a:br>
            <a:r>
              <a:rPr lang="es-ES" sz="4900" b="1" dirty="0" smtClean="0"/>
              <a:t>PVH (Virus del papiloma humano)</a:t>
            </a:r>
            <a:r>
              <a:rPr lang="es-ES" dirty="0" smtClean="0"/>
              <a:t/>
            </a:r>
            <a:br>
              <a:rPr lang="es-ES" dirty="0" smtClean="0"/>
            </a:br>
            <a:endParaRPr lang="es-ES" dirty="0"/>
          </a:p>
        </p:txBody>
      </p:sp>
      <p:sp>
        <p:nvSpPr>
          <p:cNvPr id="3" name="2 Marcador de contenido"/>
          <p:cNvSpPr>
            <a:spLocks noGrp="1"/>
          </p:cNvSpPr>
          <p:nvPr>
            <p:ph idx="1"/>
          </p:nvPr>
        </p:nvSpPr>
        <p:spPr>
          <a:xfrm>
            <a:off x="75384" y="1196752"/>
            <a:ext cx="8229600" cy="5400600"/>
          </a:xfrm>
        </p:spPr>
        <p:txBody>
          <a:bodyPr>
            <a:normAutofit fontScale="92500" lnSpcReduction="10000"/>
          </a:bodyPr>
          <a:lstStyle/>
          <a:p>
            <a:r>
              <a:rPr lang="es-ES" sz="2600" dirty="0" smtClean="0"/>
              <a:t>PVH </a:t>
            </a:r>
            <a:r>
              <a:rPr lang="es-ES" sz="2600" dirty="0"/>
              <a:t>de alto riesgo, oncogénicos o </a:t>
            </a:r>
            <a:r>
              <a:rPr lang="es-ES" sz="2600" dirty="0" smtClean="0"/>
              <a:t>carcinogénicos</a:t>
            </a:r>
          </a:p>
          <a:p>
            <a:r>
              <a:rPr lang="es-ES" sz="2600" dirty="0" smtClean="0"/>
              <a:t>HPV 16 y 18</a:t>
            </a:r>
          </a:p>
          <a:p>
            <a:r>
              <a:rPr lang="es-ES" sz="2600" dirty="0" err="1" smtClean="0">
                <a:hlinkClick r:id="rId2" action="ppaction://hlinkfile"/>
              </a:rPr>
              <a:t>Gardasil</a:t>
            </a:r>
            <a:r>
              <a:rPr lang="es-ES" sz="2600" dirty="0"/>
              <a:t>® </a:t>
            </a:r>
            <a:r>
              <a:rPr lang="es-ES" sz="2600" dirty="0" smtClean="0"/>
              <a:t> (</a:t>
            </a:r>
            <a:r>
              <a:rPr lang="es-ES" sz="2600" smtClean="0"/>
              <a:t>6, 11, 16, 18</a:t>
            </a:r>
            <a:r>
              <a:rPr lang="es-ES" sz="2600" dirty="0" smtClean="0"/>
              <a:t>) y </a:t>
            </a:r>
            <a:r>
              <a:rPr lang="es-ES" sz="2600" dirty="0" err="1">
                <a:hlinkClick r:id="rId3" action="ppaction://hlinkfile"/>
              </a:rPr>
              <a:t>Cervarix</a:t>
            </a:r>
            <a:r>
              <a:rPr lang="es-ES" sz="2600" dirty="0" smtClean="0"/>
              <a:t>® (16, 18). </a:t>
            </a:r>
          </a:p>
          <a:p>
            <a:r>
              <a:rPr lang="es-ES" sz="2600" dirty="0" smtClean="0"/>
              <a:t>Vacuna indicada a partir de los 9 años de edad para la prevención de: </a:t>
            </a:r>
          </a:p>
          <a:p>
            <a:endParaRPr lang="es-ES" sz="2800" dirty="0"/>
          </a:p>
          <a:p>
            <a:pPr lvl="1"/>
            <a:r>
              <a:rPr lang="es-ES" sz="2200" dirty="0"/>
              <a:t>L</a:t>
            </a:r>
            <a:r>
              <a:rPr lang="es-ES" sz="2200" dirty="0" smtClean="0"/>
              <a:t>esiones </a:t>
            </a:r>
            <a:r>
              <a:rPr lang="es-ES" sz="2200" dirty="0"/>
              <a:t>genitales precancerosas (cervicales, </a:t>
            </a:r>
            <a:r>
              <a:rPr lang="es-ES" sz="2200" dirty="0" err="1"/>
              <a:t>vulvares</a:t>
            </a:r>
            <a:r>
              <a:rPr lang="es-ES" sz="2200" dirty="0"/>
              <a:t> y vaginales) y cáncer cervical relacionados </a:t>
            </a:r>
            <a:r>
              <a:rPr lang="es-ES" sz="2200" dirty="0" smtClean="0"/>
              <a:t>con </a:t>
            </a:r>
            <a:r>
              <a:rPr lang="es-ES" sz="2200" dirty="0"/>
              <a:t>ciertos tipos oncogénicos </a:t>
            </a:r>
            <a:r>
              <a:rPr lang="es-ES" sz="2200" dirty="0" smtClean="0"/>
              <a:t> PVH.</a:t>
            </a:r>
            <a:endParaRPr lang="es-ES" sz="2200" dirty="0"/>
          </a:p>
          <a:p>
            <a:pPr lvl="1"/>
            <a:endParaRPr lang="es-ES" sz="2200" dirty="0"/>
          </a:p>
          <a:p>
            <a:pPr lvl="1"/>
            <a:r>
              <a:rPr lang="es-ES" sz="2200" dirty="0"/>
              <a:t>V</a:t>
            </a:r>
            <a:r>
              <a:rPr lang="es-ES" sz="2200" dirty="0" smtClean="0"/>
              <a:t>errugas </a:t>
            </a:r>
            <a:r>
              <a:rPr lang="es-ES" sz="2200" dirty="0"/>
              <a:t>genitales (condiloma </a:t>
            </a:r>
            <a:r>
              <a:rPr lang="es-ES" sz="2200" dirty="0" err="1"/>
              <a:t>acuminata</a:t>
            </a:r>
            <a:r>
              <a:rPr lang="es-ES" sz="2200" dirty="0"/>
              <a:t>) relacionadas causalmente con tipos específicos del VPH</a:t>
            </a:r>
            <a:r>
              <a:rPr lang="es-ES" sz="2400" dirty="0"/>
              <a:t>. </a:t>
            </a:r>
            <a:endParaRPr lang="es-ES" sz="2400" dirty="0" smtClean="0"/>
          </a:p>
          <a:p>
            <a:r>
              <a:rPr lang="es-ES" sz="2600" dirty="0"/>
              <a:t>3 dosis </a:t>
            </a:r>
            <a:r>
              <a:rPr lang="es-ES" sz="2600" dirty="0" smtClean="0"/>
              <a:t>IM, frecuencia : 0</a:t>
            </a:r>
            <a:r>
              <a:rPr lang="es-ES" sz="2600" dirty="0"/>
              <a:t>, 2, 6 meses. </a:t>
            </a:r>
          </a:p>
          <a:p>
            <a:r>
              <a:rPr lang="es-ES" sz="2600" dirty="0" smtClean="0"/>
              <a:t>Eficacia </a:t>
            </a:r>
            <a:r>
              <a:rPr lang="es-ES" sz="2600" dirty="0"/>
              <a:t>protectora mantenida durante los 4,5 años posteriores a la finalización del régimen de 3 </a:t>
            </a:r>
            <a:r>
              <a:rPr lang="es-ES" sz="2600" dirty="0" smtClean="0"/>
              <a:t>dosis. </a:t>
            </a:r>
            <a:endParaRPr lang="es-ES" sz="2600" dirty="0"/>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6" y="5085184"/>
            <a:ext cx="1907704" cy="1772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5650787"/>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Title 14"/>
          <p:cNvSpPr>
            <a:spLocks noGrp="1"/>
          </p:cNvSpPr>
          <p:nvPr>
            <p:ph type="title"/>
          </p:nvPr>
        </p:nvSpPr>
        <p:spPr/>
        <p:txBody>
          <a:bodyPr/>
          <a:lstStyle/>
          <a:p>
            <a:pPr eaLnBrk="1" hangingPunct="1"/>
            <a:r>
              <a:rPr lang="en-US">
                <a:latin typeface="Arial" charset="0"/>
                <a:cs typeface="Arial" charset="0"/>
              </a:rPr>
              <a:t>GOG 172: Ovarian (Optimal III)</a:t>
            </a:r>
          </a:p>
        </p:txBody>
      </p:sp>
      <p:grpSp>
        <p:nvGrpSpPr>
          <p:cNvPr id="270339" name="Group 40"/>
          <p:cNvGrpSpPr>
            <a:grpSpLocks/>
          </p:cNvGrpSpPr>
          <p:nvPr/>
        </p:nvGrpSpPr>
        <p:grpSpPr bwMode="auto">
          <a:xfrm>
            <a:off x="793750" y="1268413"/>
            <a:ext cx="7553325" cy="4565650"/>
            <a:chOff x="793238" y="1809749"/>
            <a:chExt cx="7553254" cy="4565095"/>
          </a:xfrm>
        </p:grpSpPr>
        <p:cxnSp>
          <p:nvCxnSpPr>
            <p:cNvPr id="270419" name="Straight Connector 12"/>
            <p:cNvCxnSpPr>
              <a:cxnSpLocks noChangeShapeType="1"/>
            </p:cNvCxnSpPr>
            <p:nvPr/>
          </p:nvCxnSpPr>
          <p:spPr bwMode="auto">
            <a:xfrm>
              <a:off x="1658914" y="5613056"/>
              <a:ext cx="6475862" cy="17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20" name="Straight Connector 13"/>
            <p:cNvCxnSpPr>
              <a:cxnSpLocks noChangeShapeType="1"/>
            </p:cNvCxnSpPr>
            <p:nvPr/>
          </p:nvCxnSpPr>
          <p:spPr bwMode="auto">
            <a:xfrm rot="5400000">
              <a:off x="-149468" y="3807039"/>
              <a:ext cx="3630411"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21" name="Straight Connector 14"/>
            <p:cNvCxnSpPr>
              <a:cxnSpLocks noChangeShapeType="1"/>
            </p:cNvCxnSpPr>
            <p:nvPr/>
          </p:nvCxnSpPr>
          <p:spPr bwMode="auto">
            <a:xfrm>
              <a:off x="1600142" y="5613057"/>
              <a:ext cx="64008" cy="17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22" name="Straight Connector 15"/>
            <p:cNvCxnSpPr>
              <a:cxnSpLocks noChangeShapeType="1"/>
            </p:cNvCxnSpPr>
            <p:nvPr/>
          </p:nvCxnSpPr>
          <p:spPr bwMode="auto">
            <a:xfrm>
              <a:off x="1600142" y="4891042"/>
              <a:ext cx="64008" cy="17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23" name="Straight Connector 16"/>
            <p:cNvCxnSpPr>
              <a:cxnSpLocks noChangeShapeType="1"/>
            </p:cNvCxnSpPr>
            <p:nvPr/>
          </p:nvCxnSpPr>
          <p:spPr bwMode="auto">
            <a:xfrm>
              <a:off x="1600142" y="4169028"/>
              <a:ext cx="64008" cy="17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24" name="Straight Connector 17"/>
            <p:cNvCxnSpPr>
              <a:cxnSpLocks noChangeShapeType="1"/>
            </p:cNvCxnSpPr>
            <p:nvPr/>
          </p:nvCxnSpPr>
          <p:spPr bwMode="auto">
            <a:xfrm>
              <a:off x="1600142" y="3447013"/>
              <a:ext cx="64008" cy="17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25" name="Straight Connector 18"/>
            <p:cNvCxnSpPr>
              <a:cxnSpLocks noChangeShapeType="1"/>
            </p:cNvCxnSpPr>
            <p:nvPr/>
          </p:nvCxnSpPr>
          <p:spPr bwMode="auto">
            <a:xfrm>
              <a:off x="1600142" y="2724998"/>
              <a:ext cx="64008" cy="17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26" name="Straight Connector 19"/>
            <p:cNvCxnSpPr>
              <a:cxnSpLocks noChangeShapeType="1"/>
            </p:cNvCxnSpPr>
            <p:nvPr/>
          </p:nvCxnSpPr>
          <p:spPr bwMode="auto">
            <a:xfrm>
              <a:off x="1600142" y="2002983"/>
              <a:ext cx="64008" cy="17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70427" name="TextBox 20"/>
            <p:cNvSpPr txBox="1">
              <a:spLocks noChangeArrowheads="1"/>
            </p:cNvSpPr>
            <p:nvPr/>
          </p:nvSpPr>
          <p:spPr bwMode="auto">
            <a:xfrm>
              <a:off x="1140898" y="5420872"/>
              <a:ext cx="504820" cy="36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0.0</a:t>
              </a:r>
            </a:p>
          </p:txBody>
        </p:sp>
        <p:sp>
          <p:nvSpPr>
            <p:cNvPr id="270428" name="TextBox 21"/>
            <p:cNvSpPr txBox="1">
              <a:spLocks noChangeArrowheads="1"/>
            </p:cNvSpPr>
            <p:nvPr/>
          </p:nvSpPr>
          <p:spPr bwMode="auto">
            <a:xfrm>
              <a:off x="1140898" y="4698648"/>
              <a:ext cx="504820" cy="36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0.2</a:t>
              </a:r>
            </a:p>
          </p:txBody>
        </p:sp>
        <p:sp>
          <p:nvSpPr>
            <p:cNvPr id="270429" name="TextBox 22"/>
            <p:cNvSpPr txBox="1">
              <a:spLocks noChangeArrowheads="1"/>
            </p:cNvSpPr>
            <p:nvPr/>
          </p:nvSpPr>
          <p:spPr bwMode="auto">
            <a:xfrm>
              <a:off x="1140898" y="3976423"/>
              <a:ext cx="504820" cy="36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0.4</a:t>
              </a:r>
            </a:p>
          </p:txBody>
        </p:sp>
        <p:sp>
          <p:nvSpPr>
            <p:cNvPr id="270430" name="TextBox 23"/>
            <p:cNvSpPr txBox="1">
              <a:spLocks noChangeArrowheads="1"/>
            </p:cNvSpPr>
            <p:nvPr/>
          </p:nvSpPr>
          <p:spPr bwMode="auto">
            <a:xfrm>
              <a:off x="1140898" y="3254198"/>
              <a:ext cx="504820" cy="36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0.6</a:t>
              </a:r>
            </a:p>
          </p:txBody>
        </p:sp>
        <p:sp>
          <p:nvSpPr>
            <p:cNvPr id="270431" name="TextBox 24"/>
            <p:cNvSpPr txBox="1">
              <a:spLocks noChangeArrowheads="1"/>
            </p:cNvSpPr>
            <p:nvPr/>
          </p:nvSpPr>
          <p:spPr bwMode="auto">
            <a:xfrm>
              <a:off x="1140898" y="2531973"/>
              <a:ext cx="504820" cy="36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0.8</a:t>
              </a:r>
            </a:p>
          </p:txBody>
        </p:sp>
        <p:sp>
          <p:nvSpPr>
            <p:cNvPr id="270432" name="TextBox 25"/>
            <p:cNvSpPr txBox="1">
              <a:spLocks noChangeArrowheads="1"/>
            </p:cNvSpPr>
            <p:nvPr/>
          </p:nvSpPr>
          <p:spPr bwMode="auto">
            <a:xfrm>
              <a:off x="1140898" y="1809749"/>
              <a:ext cx="504820" cy="36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1.0</a:t>
              </a:r>
            </a:p>
          </p:txBody>
        </p:sp>
        <p:sp>
          <p:nvSpPr>
            <p:cNvPr id="270433" name="TextBox 26"/>
            <p:cNvSpPr txBox="1">
              <a:spLocks noChangeArrowheads="1"/>
            </p:cNvSpPr>
            <p:nvPr/>
          </p:nvSpPr>
          <p:spPr bwMode="auto">
            <a:xfrm rot="-5400000">
              <a:off x="719450" y="3593067"/>
              <a:ext cx="514287" cy="366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800" b="1" smtClean="0">
                  <a:solidFill>
                    <a:srgbClr val="000000"/>
                  </a:solidFill>
                </a:rPr>
                <a:t>OS</a:t>
              </a:r>
            </a:p>
          </p:txBody>
        </p:sp>
        <p:cxnSp>
          <p:nvCxnSpPr>
            <p:cNvPr id="270434" name="Straight Connector 27"/>
            <p:cNvCxnSpPr>
              <a:cxnSpLocks noChangeShapeType="1"/>
            </p:cNvCxnSpPr>
            <p:nvPr/>
          </p:nvCxnSpPr>
          <p:spPr bwMode="auto">
            <a:xfrm rot="5400000">
              <a:off x="1628087" y="5644821"/>
              <a:ext cx="69781"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35" name="Straight Connector 28"/>
            <p:cNvCxnSpPr>
              <a:cxnSpLocks noChangeShapeType="1"/>
            </p:cNvCxnSpPr>
            <p:nvPr/>
          </p:nvCxnSpPr>
          <p:spPr bwMode="auto">
            <a:xfrm rot="5400000">
              <a:off x="2920580" y="5644821"/>
              <a:ext cx="69781"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36" name="Straight Connector 29"/>
            <p:cNvCxnSpPr>
              <a:cxnSpLocks noChangeShapeType="1"/>
            </p:cNvCxnSpPr>
            <p:nvPr/>
          </p:nvCxnSpPr>
          <p:spPr bwMode="auto">
            <a:xfrm rot="5400000">
              <a:off x="4213073" y="5644821"/>
              <a:ext cx="69781"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37" name="Straight Connector 30"/>
            <p:cNvCxnSpPr>
              <a:cxnSpLocks noChangeShapeType="1"/>
            </p:cNvCxnSpPr>
            <p:nvPr/>
          </p:nvCxnSpPr>
          <p:spPr bwMode="auto">
            <a:xfrm rot="5400000">
              <a:off x="5505566" y="5644821"/>
              <a:ext cx="69781"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38" name="Straight Connector 31"/>
            <p:cNvCxnSpPr>
              <a:cxnSpLocks noChangeShapeType="1"/>
            </p:cNvCxnSpPr>
            <p:nvPr/>
          </p:nvCxnSpPr>
          <p:spPr bwMode="auto">
            <a:xfrm rot="5400000">
              <a:off x="6798059" y="5644821"/>
              <a:ext cx="69781"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70439" name="Straight Connector 32"/>
            <p:cNvCxnSpPr>
              <a:cxnSpLocks noChangeShapeType="1"/>
            </p:cNvCxnSpPr>
            <p:nvPr/>
          </p:nvCxnSpPr>
          <p:spPr bwMode="auto">
            <a:xfrm rot="5400000">
              <a:off x="8090552" y="5644821"/>
              <a:ext cx="69781" cy="15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70440" name="TextBox 33"/>
            <p:cNvSpPr txBox="1">
              <a:spLocks noChangeArrowheads="1"/>
            </p:cNvSpPr>
            <p:nvPr/>
          </p:nvSpPr>
          <p:spPr bwMode="auto">
            <a:xfrm>
              <a:off x="1509194" y="5673254"/>
              <a:ext cx="312734" cy="36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0</a:t>
              </a:r>
            </a:p>
          </p:txBody>
        </p:sp>
        <p:sp>
          <p:nvSpPr>
            <p:cNvPr id="270441" name="TextBox 34"/>
            <p:cNvSpPr txBox="1">
              <a:spLocks noChangeArrowheads="1"/>
            </p:cNvSpPr>
            <p:nvPr/>
          </p:nvSpPr>
          <p:spPr bwMode="auto">
            <a:xfrm>
              <a:off x="2733145" y="5673254"/>
              <a:ext cx="441321" cy="36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12</a:t>
              </a:r>
            </a:p>
          </p:txBody>
        </p:sp>
        <p:sp>
          <p:nvSpPr>
            <p:cNvPr id="270442" name="TextBox 35"/>
            <p:cNvSpPr txBox="1">
              <a:spLocks noChangeArrowheads="1"/>
            </p:cNvSpPr>
            <p:nvPr/>
          </p:nvSpPr>
          <p:spPr bwMode="auto">
            <a:xfrm>
              <a:off x="4028533" y="5673254"/>
              <a:ext cx="441321" cy="36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24</a:t>
              </a:r>
            </a:p>
          </p:txBody>
        </p:sp>
        <p:sp>
          <p:nvSpPr>
            <p:cNvPr id="270443" name="TextBox 36"/>
            <p:cNvSpPr txBox="1">
              <a:spLocks noChangeArrowheads="1"/>
            </p:cNvSpPr>
            <p:nvPr/>
          </p:nvSpPr>
          <p:spPr bwMode="auto">
            <a:xfrm>
              <a:off x="5323920" y="5673254"/>
              <a:ext cx="441321" cy="36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36</a:t>
              </a:r>
            </a:p>
          </p:txBody>
        </p:sp>
        <p:sp>
          <p:nvSpPr>
            <p:cNvPr id="270444" name="TextBox 37"/>
            <p:cNvSpPr txBox="1">
              <a:spLocks noChangeArrowheads="1"/>
            </p:cNvSpPr>
            <p:nvPr/>
          </p:nvSpPr>
          <p:spPr bwMode="auto">
            <a:xfrm>
              <a:off x="6619308" y="5673254"/>
              <a:ext cx="441321" cy="36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48</a:t>
              </a:r>
            </a:p>
          </p:txBody>
        </p:sp>
        <p:sp>
          <p:nvSpPr>
            <p:cNvPr id="270445" name="TextBox 38"/>
            <p:cNvSpPr txBox="1">
              <a:spLocks noChangeArrowheads="1"/>
            </p:cNvSpPr>
            <p:nvPr/>
          </p:nvSpPr>
          <p:spPr bwMode="auto">
            <a:xfrm>
              <a:off x="7905171" y="5673254"/>
              <a:ext cx="441321" cy="36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60</a:t>
              </a:r>
            </a:p>
          </p:txBody>
        </p:sp>
        <p:sp>
          <p:nvSpPr>
            <p:cNvPr id="270446" name="TextBox 39"/>
            <p:cNvSpPr txBox="1">
              <a:spLocks noChangeArrowheads="1"/>
            </p:cNvSpPr>
            <p:nvPr/>
          </p:nvSpPr>
          <p:spPr bwMode="auto">
            <a:xfrm>
              <a:off x="4058695" y="6005001"/>
              <a:ext cx="1724009" cy="369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US" sz="1800" b="1" smtClean="0">
                  <a:solidFill>
                    <a:srgbClr val="000000"/>
                  </a:solidFill>
                </a:rPr>
                <a:t>Mos on Study</a:t>
              </a:r>
            </a:p>
          </p:txBody>
        </p:sp>
      </p:grpSp>
      <p:sp>
        <p:nvSpPr>
          <p:cNvPr id="270340" name="Freeform 41"/>
          <p:cNvSpPr>
            <a:spLocks noChangeArrowheads="1"/>
          </p:cNvSpPr>
          <p:nvPr/>
        </p:nvSpPr>
        <p:spPr bwMode="auto">
          <a:xfrm>
            <a:off x="1814513" y="1630363"/>
            <a:ext cx="5862637" cy="1824037"/>
          </a:xfrm>
          <a:custGeom>
            <a:avLst/>
            <a:gdLst>
              <a:gd name="T0" fmla="*/ 5762625 w 5862637"/>
              <a:gd name="T1" fmla="*/ 1781172 h 1824038"/>
              <a:gd name="T2" fmla="*/ 5681661 w 5862637"/>
              <a:gd name="T3" fmla="*/ 1728785 h 1824038"/>
              <a:gd name="T4" fmla="*/ 5253037 w 5862637"/>
              <a:gd name="T5" fmla="*/ 1714497 h 1824038"/>
              <a:gd name="T6" fmla="*/ 5143501 w 5862637"/>
              <a:gd name="T7" fmla="*/ 1633535 h 1824038"/>
              <a:gd name="T8" fmla="*/ 4957761 w 5862637"/>
              <a:gd name="T9" fmla="*/ 1604960 h 1824038"/>
              <a:gd name="T10" fmla="*/ 4924425 w 5862637"/>
              <a:gd name="T11" fmla="*/ 1566860 h 1824038"/>
              <a:gd name="T12" fmla="*/ 4838701 w 5862637"/>
              <a:gd name="T13" fmla="*/ 1514472 h 1824038"/>
              <a:gd name="T14" fmla="*/ 4800601 w 5862637"/>
              <a:gd name="T15" fmla="*/ 1466847 h 1824038"/>
              <a:gd name="T16" fmla="*/ 4638673 w 5862637"/>
              <a:gd name="T17" fmla="*/ 1447797 h 1824038"/>
              <a:gd name="T18" fmla="*/ 4600573 w 5862637"/>
              <a:gd name="T19" fmla="*/ 1404935 h 1824038"/>
              <a:gd name="T20" fmla="*/ 4391025 w 5862637"/>
              <a:gd name="T21" fmla="*/ 1390647 h 1824038"/>
              <a:gd name="T22" fmla="*/ 4357685 w 5862637"/>
              <a:gd name="T23" fmla="*/ 1357310 h 1824038"/>
              <a:gd name="T24" fmla="*/ 4157662 w 5862637"/>
              <a:gd name="T25" fmla="*/ 1338260 h 1824038"/>
              <a:gd name="T26" fmla="*/ 4081462 w 5862637"/>
              <a:gd name="T27" fmla="*/ 1285872 h 1824038"/>
              <a:gd name="T28" fmla="*/ 3819524 w 5862637"/>
              <a:gd name="T29" fmla="*/ 1266822 h 1824038"/>
              <a:gd name="T30" fmla="*/ 3567112 w 5862637"/>
              <a:gd name="T31" fmla="*/ 1219197 h 1824038"/>
              <a:gd name="T32" fmla="*/ 3429000 w 5862637"/>
              <a:gd name="T33" fmla="*/ 1200148 h 1824038"/>
              <a:gd name="T34" fmla="*/ 3405186 w 5862637"/>
              <a:gd name="T35" fmla="*/ 1142998 h 1824038"/>
              <a:gd name="T36" fmla="*/ 3338512 w 5862637"/>
              <a:gd name="T37" fmla="*/ 1104898 h 1824038"/>
              <a:gd name="T38" fmla="*/ 3286124 w 5862637"/>
              <a:gd name="T39" fmla="*/ 1052511 h 1824038"/>
              <a:gd name="T40" fmla="*/ 3228974 w 5862637"/>
              <a:gd name="T41" fmla="*/ 1023935 h 1824038"/>
              <a:gd name="T42" fmla="*/ 3195636 w 5862637"/>
              <a:gd name="T43" fmla="*/ 971547 h 1824038"/>
              <a:gd name="T44" fmla="*/ 2990850 w 5862637"/>
              <a:gd name="T45" fmla="*/ 957260 h 1824038"/>
              <a:gd name="T46" fmla="*/ 2900363 w 5862637"/>
              <a:gd name="T47" fmla="*/ 904875 h 1824038"/>
              <a:gd name="T48" fmla="*/ 2757487 w 5862637"/>
              <a:gd name="T49" fmla="*/ 862013 h 1824038"/>
              <a:gd name="T50" fmla="*/ 2724151 w 5862637"/>
              <a:gd name="T51" fmla="*/ 819150 h 1824038"/>
              <a:gd name="T52" fmla="*/ 2590801 w 5862637"/>
              <a:gd name="T53" fmla="*/ 790575 h 1824038"/>
              <a:gd name="T54" fmla="*/ 2547937 w 5862637"/>
              <a:gd name="T55" fmla="*/ 752475 h 1824038"/>
              <a:gd name="T56" fmla="*/ 2195513 w 5862637"/>
              <a:gd name="T57" fmla="*/ 738188 h 1824038"/>
              <a:gd name="T58" fmla="*/ 2143125 w 5862637"/>
              <a:gd name="T59" fmla="*/ 695325 h 1824038"/>
              <a:gd name="T60" fmla="*/ 2009775 w 5862637"/>
              <a:gd name="T61" fmla="*/ 666750 h 1824038"/>
              <a:gd name="T62" fmla="*/ 1971675 w 5862637"/>
              <a:gd name="T63" fmla="*/ 619125 h 1824038"/>
              <a:gd name="T64" fmla="*/ 1700212 w 5862637"/>
              <a:gd name="T65" fmla="*/ 595313 h 1824038"/>
              <a:gd name="T66" fmla="*/ 1657350 w 5862637"/>
              <a:gd name="T67" fmla="*/ 547688 h 1824038"/>
              <a:gd name="T68" fmla="*/ 1543050 w 5862637"/>
              <a:gd name="T69" fmla="*/ 528638 h 1824038"/>
              <a:gd name="T70" fmla="*/ 1524000 w 5862637"/>
              <a:gd name="T71" fmla="*/ 452438 h 1824038"/>
              <a:gd name="T72" fmla="*/ 1457325 w 5862637"/>
              <a:gd name="T73" fmla="*/ 433388 h 1824038"/>
              <a:gd name="T74" fmla="*/ 1328737 w 5862637"/>
              <a:gd name="T75" fmla="*/ 390525 h 1824038"/>
              <a:gd name="T76" fmla="*/ 1076325 w 5862637"/>
              <a:gd name="T77" fmla="*/ 371475 h 1824038"/>
              <a:gd name="T78" fmla="*/ 1042987 w 5862637"/>
              <a:gd name="T79" fmla="*/ 314325 h 1824038"/>
              <a:gd name="T80" fmla="*/ 928687 w 5862637"/>
              <a:gd name="T81" fmla="*/ 280988 h 1824038"/>
              <a:gd name="T82" fmla="*/ 900112 w 5862637"/>
              <a:gd name="T83" fmla="*/ 219075 h 1824038"/>
              <a:gd name="T84" fmla="*/ 747712 w 5862637"/>
              <a:gd name="T85" fmla="*/ 190500 h 1824038"/>
              <a:gd name="T86" fmla="*/ 609600 w 5862637"/>
              <a:gd name="T87" fmla="*/ 166688 h 1824038"/>
              <a:gd name="T88" fmla="*/ 442912 w 5862637"/>
              <a:gd name="T89" fmla="*/ 152400 h 1824038"/>
              <a:gd name="T90" fmla="*/ 290512 w 5862637"/>
              <a:gd name="T91" fmla="*/ 85725 h 1824038"/>
              <a:gd name="T92" fmla="*/ 180975 w 5862637"/>
              <a:gd name="T93" fmla="*/ 66675 h 1824038"/>
              <a:gd name="T94" fmla="*/ 123825 w 5862637"/>
              <a:gd name="T95" fmla="*/ 19050 h 1824038"/>
              <a:gd name="T96" fmla="*/ 0 w 5862637"/>
              <a:gd name="T97" fmla="*/ 0 h 18240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862637"/>
              <a:gd name="T148" fmla="*/ 0 h 1824038"/>
              <a:gd name="T149" fmla="*/ 5862637 w 5862637"/>
              <a:gd name="T150" fmla="*/ 1824038 h 18240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862637" h="1824038">
                <a:moveTo>
                  <a:pt x="5862637" y="1824038"/>
                </a:moveTo>
                <a:lnTo>
                  <a:pt x="5853112" y="1762125"/>
                </a:lnTo>
                <a:lnTo>
                  <a:pt x="5762625" y="1781175"/>
                </a:lnTo>
                <a:lnTo>
                  <a:pt x="5762625" y="1743075"/>
                </a:lnTo>
                <a:lnTo>
                  <a:pt x="5681662" y="1747838"/>
                </a:lnTo>
                <a:lnTo>
                  <a:pt x="5681662" y="1728788"/>
                </a:lnTo>
                <a:lnTo>
                  <a:pt x="5329237" y="1728788"/>
                </a:lnTo>
                <a:lnTo>
                  <a:pt x="5329237" y="1700213"/>
                </a:lnTo>
                <a:lnTo>
                  <a:pt x="5253037" y="1714500"/>
                </a:lnTo>
                <a:lnTo>
                  <a:pt x="5253037" y="1676400"/>
                </a:lnTo>
                <a:lnTo>
                  <a:pt x="5143500" y="1676400"/>
                </a:lnTo>
                <a:lnTo>
                  <a:pt x="5143500" y="1633538"/>
                </a:lnTo>
                <a:lnTo>
                  <a:pt x="4986337" y="1633538"/>
                </a:lnTo>
                <a:lnTo>
                  <a:pt x="4986337" y="1604963"/>
                </a:lnTo>
                <a:lnTo>
                  <a:pt x="4957762" y="1604963"/>
                </a:lnTo>
                <a:lnTo>
                  <a:pt x="4957762" y="1585913"/>
                </a:lnTo>
                <a:lnTo>
                  <a:pt x="4924425" y="1585913"/>
                </a:lnTo>
                <a:lnTo>
                  <a:pt x="4924425" y="1566863"/>
                </a:lnTo>
                <a:lnTo>
                  <a:pt x="4852987" y="1566863"/>
                </a:lnTo>
                <a:lnTo>
                  <a:pt x="4852987" y="1514475"/>
                </a:lnTo>
                <a:lnTo>
                  <a:pt x="4838700" y="1514475"/>
                </a:lnTo>
                <a:lnTo>
                  <a:pt x="4838700" y="1485900"/>
                </a:lnTo>
                <a:lnTo>
                  <a:pt x="4800600" y="1485900"/>
                </a:lnTo>
                <a:lnTo>
                  <a:pt x="4800600" y="1466850"/>
                </a:lnTo>
                <a:lnTo>
                  <a:pt x="4748212" y="1466850"/>
                </a:lnTo>
                <a:lnTo>
                  <a:pt x="4748212" y="1447800"/>
                </a:lnTo>
                <a:lnTo>
                  <a:pt x="4638675" y="1447800"/>
                </a:lnTo>
                <a:lnTo>
                  <a:pt x="4638675" y="1428750"/>
                </a:lnTo>
                <a:lnTo>
                  <a:pt x="4600575" y="1428750"/>
                </a:lnTo>
                <a:lnTo>
                  <a:pt x="4600575" y="1404938"/>
                </a:lnTo>
                <a:lnTo>
                  <a:pt x="4533900" y="1404938"/>
                </a:lnTo>
                <a:lnTo>
                  <a:pt x="4533900" y="1390650"/>
                </a:lnTo>
                <a:lnTo>
                  <a:pt x="4391025" y="1390650"/>
                </a:lnTo>
                <a:lnTo>
                  <a:pt x="4391025" y="1371600"/>
                </a:lnTo>
                <a:lnTo>
                  <a:pt x="4357687" y="1371600"/>
                </a:lnTo>
                <a:lnTo>
                  <a:pt x="4357687" y="1357313"/>
                </a:lnTo>
                <a:lnTo>
                  <a:pt x="4224337" y="1357313"/>
                </a:lnTo>
                <a:lnTo>
                  <a:pt x="4224337" y="1338263"/>
                </a:lnTo>
                <a:lnTo>
                  <a:pt x="4157662" y="1338263"/>
                </a:lnTo>
                <a:lnTo>
                  <a:pt x="4157662" y="1323975"/>
                </a:lnTo>
                <a:lnTo>
                  <a:pt x="4081462" y="1323975"/>
                </a:lnTo>
                <a:lnTo>
                  <a:pt x="4081462" y="1285875"/>
                </a:lnTo>
                <a:lnTo>
                  <a:pt x="3943350" y="1285875"/>
                </a:lnTo>
                <a:lnTo>
                  <a:pt x="3943350" y="1266825"/>
                </a:lnTo>
                <a:lnTo>
                  <a:pt x="3819525" y="1266825"/>
                </a:lnTo>
                <a:lnTo>
                  <a:pt x="3819525" y="1233488"/>
                </a:lnTo>
                <a:lnTo>
                  <a:pt x="3567112" y="1233488"/>
                </a:lnTo>
                <a:lnTo>
                  <a:pt x="3567112" y="1219200"/>
                </a:lnTo>
                <a:lnTo>
                  <a:pt x="3529012" y="1219200"/>
                </a:lnTo>
                <a:lnTo>
                  <a:pt x="3524250" y="1200150"/>
                </a:lnTo>
                <a:lnTo>
                  <a:pt x="3429000" y="1200150"/>
                </a:lnTo>
                <a:lnTo>
                  <a:pt x="3424237" y="1181100"/>
                </a:lnTo>
                <a:lnTo>
                  <a:pt x="3405187" y="1181100"/>
                </a:lnTo>
                <a:lnTo>
                  <a:pt x="3405187" y="1143000"/>
                </a:lnTo>
                <a:lnTo>
                  <a:pt x="3376612" y="1143000"/>
                </a:lnTo>
                <a:lnTo>
                  <a:pt x="3376612" y="1104900"/>
                </a:lnTo>
                <a:lnTo>
                  <a:pt x="3338512" y="1104900"/>
                </a:lnTo>
                <a:lnTo>
                  <a:pt x="3338512" y="1076325"/>
                </a:lnTo>
                <a:lnTo>
                  <a:pt x="3290887" y="1076325"/>
                </a:lnTo>
                <a:lnTo>
                  <a:pt x="3286125" y="1052513"/>
                </a:lnTo>
                <a:lnTo>
                  <a:pt x="3257550" y="1052513"/>
                </a:lnTo>
                <a:lnTo>
                  <a:pt x="3257550" y="1023938"/>
                </a:lnTo>
                <a:lnTo>
                  <a:pt x="3228975" y="1023938"/>
                </a:lnTo>
                <a:lnTo>
                  <a:pt x="3228975" y="990600"/>
                </a:lnTo>
                <a:lnTo>
                  <a:pt x="3195637" y="990600"/>
                </a:lnTo>
                <a:lnTo>
                  <a:pt x="3195637" y="971550"/>
                </a:lnTo>
                <a:lnTo>
                  <a:pt x="3090862" y="971550"/>
                </a:lnTo>
                <a:lnTo>
                  <a:pt x="3090862" y="957263"/>
                </a:lnTo>
                <a:lnTo>
                  <a:pt x="2990850" y="957263"/>
                </a:lnTo>
                <a:lnTo>
                  <a:pt x="2990850" y="933450"/>
                </a:lnTo>
                <a:lnTo>
                  <a:pt x="2900362" y="933450"/>
                </a:lnTo>
                <a:lnTo>
                  <a:pt x="2900362" y="904875"/>
                </a:lnTo>
                <a:lnTo>
                  <a:pt x="2862262" y="904875"/>
                </a:lnTo>
                <a:lnTo>
                  <a:pt x="2862262" y="862013"/>
                </a:lnTo>
                <a:lnTo>
                  <a:pt x="2757487" y="862013"/>
                </a:lnTo>
                <a:lnTo>
                  <a:pt x="2757487" y="842963"/>
                </a:lnTo>
                <a:lnTo>
                  <a:pt x="2724150" y="842963"/>
                </a:lnTo>
                <a:lnTo>
                  <a:pt x="2724150" y="819150"/>
                </a:lnTo>
                <a:lnTo>
                  <a:pt x="2667000" y="819150"/>
                </a:lnTo>
                <a:lnTo>
                  <a:pt x="2667000" y="790575"/>
                </a:lnTo>
                <a:lnTo>
                  <a:pt x="2590800" y="790575"/>
                </a:lnTo>
                <a:lnTo>
                  <a:pt x="2595562" y="771525"/>
                </a:lnTo>
                <a:lnTo>
                  <a:pt x="2547937" y="771525"/>
                </a:lnTo>
                <a:lnTo>
                  <a:pt x="2547937" y="752475"/>
                </a:lnTo>
                <a:lnTo>
                  <a:pt x="2338387" y="752475"/>
                </a:lnTo>
                <a:lnTo>
                  <a:pt x="2338387" y="738188"/>
                </a:lnTo>
                <a:lnTo>
                  <a:pt x="2195512" y="738188"/>
                </a:lnTo>
                <a:lnTo>
                  <a:pt x="2190750" y="723900"/>
                </a:lnTo>
                <a:lnTo>
                  <a:pt x="2143125" y="723900"/>
                </a:lnTo>
                <a:lnTo>
                  <a:pt x="2143125" y="695325"/>
                </a:lnTo>
                <a:lnTo>
                  <a:pt x="2033587" y="695325"/>
                </a:lnTo>
                <a:lnTo>
                  <a:pt x="2033587" y="666750"/>
                </a:lnTo>
                <a:lnTo>
                  <a:pt x="2009775" y="666750"/>
                </a:lnTo>
                <a:lnTo>
                  <a:pt x="2009775" y="638175"/>
                </a:lnTo>
                <a:lnTo>
                  <a:pt x="1971675" y="638175"/>
                </a:lnTo>
                <a:lnTo>
                  <a:pt x="1971675" y="619125"/>
                </a:lnTo>
                <a:lnTo>
                  <a:pt x="1838325" y="619125"/>
                </a:lnTo>
                <a:lnTo>
                  <a:pt x="1843087" y="595313"/>
                </a:lnTo>
                <a:lnTo>
                  <a:pt x="1700212" y="595313"/>
                </a:lnTo>
                <a:lnTo>
                  <a:pt x="1700212" y="576263"/>
                </a:lnTo>
                <a:lnTo>
                  <a:pt x="1657350" y="576263"/>
                </a:lnTo>
                <a:lnTo>
                  <a:pt x="1657350" y="547688"/>
                </a:lnTo>
                <a:lnTo>
                  <a:pt x="1609725" y="547688"/>
                </a:lnTo>
                <a:lnTo>
                  <a:pt x="1609725" y="528638"/>
                </a:lnTo>
                <a:lnTo>
                  <a:pt x="1543050" y="528638"/>
                </a:lnTo>
                <a:lnTo>
                  <a:pt x="1543050" y="500063"/>
                </a:lnTo>
                <a:lnTo>
                  <a:pt x="1524000" y="500063"/>
                </a:lnTo>
                <a:lnTo>
                  <a:pt x="1524000" y="452438"/>
                </a:lnTo>
                <a:lnTo>
                  <a:pt x="1490662" y="452438"/>
                </a:lnTo>
                <a:lnTo>
                  <a:pt x="1490662" y="433388"/>
                </a:lnTo>
                <a:lnTo>
                  <a:pt x="1457325" y="433388"/>
                </a:lnTo>
                <a:lnTo>
                  <a:pt x="1462087" y="409575"/>
                </a:lnTo>
                <a:lnTo>
                  <a:pt x="1328737" y="414338"/>
                </a:lnTo>
                <a:lnTo>
                  <a:pt x="1328737" y="390525"/>
                </a:lnTo>
                <a:lnTo>
                  <a:pt x="1119187" y="390525"/>
                </a:lnTo>
                <a:lnTo>
                  <a:pt x="1119187" y="371475"/>
                </a:lnTo>
                <a:lnTo>
                  <a:pt x="1076325" y="371475"/>
                </a:lnTo>
                <a:lnTo>
                  <a:pt x="1076325" y="333375"/>
                </a:lnTo>
                <a:lnTo>
                  <a:pt x="1042987" y="333375"/>
                </a:lnTo>
                <a:lnTo>
                  <a:pt x="1042987" y="314325"/>
                </a:lnTo>
                <a:lnTo>
                  <a:pt x="995362" y="314325"/>
                </a:lnTo>
                <a:lnTo>
                  <a:pt x="995362" y="280988"/>
                </a:lnTo>
                <a:lnTo>
                  <a:pt x="928687" y="280988"/>
                </a:lnTo>
                <a:lnTo>
                  <a:pt x="928687" y="252413"/>
                </a:lnTo>
                <a:lnTo>
                  <a:pt x="900112" y="252413"/>
                </a:lnTo>
                <a:lnTo>
                  <a:pt x="900112" y="219075"/>
                </a:lnTo>
                <a:lnTo>
                  <a:pt x="828675" y="219075"/>
                </a:lnTo>
                <a:lnTo>
                  <a:pt x="828675" y="190500"/>
                </a:lnTo>
                <a:lnTo>
                  <a:pt x="747712" y="190500"/>
                </a:lnTo>
                <a:lnTo>
                  <a:pt x="747712" y="180975"/>
                </a:lnTo>
                <a:lnTo>
                  <a:pt x="609600" y="180975"/>
                </a:lnTo>
                <a:lnTo>
                  <a:pt x="609600" y="166688"/>
                </a:lnTo>
                <a:lnTo>
                  <a:pt x="547687" y="166688"/>
                </a:lnTo>
                <a:lnTo>
                  <a:pt x="547687" y="152400"/>
                </a:lnTo>
                <a:lnTo>
                  <a:pt x="442912" y="152400"/>
                </a:lnTo>
                <a:lnTo>
                  <a:pt x="442912" y="123825"/>
                </a:lnTo>
                <a:cubicBezTo>
                  <a:pt x="288925" y="119013"/>
                  <a:pt x="290512" y="169888"/>
                  <a:pt x="290512" y="114300"/>
                </a:cubicBezTo>
                <a:lnTo>
                  <a:pt x="290512" y="85725"/>
                </a:lnTo>
                <a:lnTo>
                  <a:pt x="257175" y="85725"/>
                </a:lnTo>
                <a:lnTo>
                  <a:pt x="257175" y="66675"/>
                </a:lnTo>
                <a:lnTo>
                  <a:pt x="180975" y="66675"/>
                </a:lnTo>
                <a:lnTo>
                  <a:pt x="180975" y="47625"/>
                </a:lnTo>
                <a:lnTo>
                  <a:pt x="119062" y="47625"/>
                </a:lnTo>
                <a:lnTo>
                  <a:pt x="123825" y="19050"/>
                </a:lnTo>
                <a:lnTo>
                  <a:pt x="61912" y="19050"/>
                </a:lnTo>
                <a:lnTo>
                  <a:pt x="57150" y="0"/>
                </a:lnTo>
                <a:lnTo>
                  <a:pt x="0" y="0"/>
                </a:ln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cxnSp>
        <p:nvCxnSpPr>
          <p:cNvPr id="270341" name="Straight Connector 42"/>
          <p:cNvCxnSpPr>
            <a:cxnSpLocks noChangeShapeType="1"/>
          </p:cNvCxnSpPr>
          <p:nvPr/>
        </p:nvCxnSpPr>
        <p:spPr bwMode="auto">
          <a:xfrm rot="5400000">
            <a:off x="7579519" y="3345656"/>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42" name="Straight Connector 43"/>
          <p:cNvCxnSpPr>
            <a:cxnSpLocks noChangeShapeType="1"/>
          </p:cNvCxnSpPr>
          <p:nvPr/>
        </p:nvCxnSpPr>
        <p:spPr bwMode="auto">
          <a:xfrm rot="5400000">
            <a:off x="7550944" y="3350419"/>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43" name="Straight Connector 44"/>
          <p:cNvCxnSpPr>
            <a:cxnSpLocks noChangeShapeType="1"/>
          </p:cNvCxnSpPr>
          <p:nvPr/>
        </p:nvCxnSpPr>
        <p:spPr bwMode="auto">
          <a:xfrm rot="5400000">
            <a:off x="7522369" y="3345656"/>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44" name="Straight Connector 45"/>
          <p:cNvCxnSpPr>
            <a:cxnSpLocks noChangeShapeType="1"/>
          </p:cNvCxnSpPr>
          <p:nvPr/>
        </p:nvCxnSpPr>
        <p:spPr bwMode="auto">
          <a:xfrm rot="5400000">
            <a:off x="7284244" y="3313906"/>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45" name="Straight Connector 46"/>
          <p:cNvCxnSpPr>
            <a:cxnSpLocks noChangeShapeType="1"/>
          </p:cNvCxnSpPr>
          <p:nvPr/>
        </p:nvCxnSpPr>
        <p:spPr bwMode="auto">
          <a:xfrm rot="5400000">
            <a:off x="7489826" y="3325812"/>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46" name="Straight Connector 47"/>
          <p:cNvCxnSpPr>
            <a:cxnSpLocks noChangeShapeType="1"/>
          </p:cNvCxnSpPr>
          <p:nvPr/>
        </p:nvCxnSpPr>
        <p:spPr bwMode="auto">
          <a:xfrm rot="5400000">
            <a:off x="7455694" y="3313906"/>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47" name="Straight Connector 48"/>
          <p:cNvCxnSpPr>
            <a:cxnSpLocks noChangeShapeType="1"/>
          </p:cNvCxnSpPr>
          <p:nvPr/>
        </p:nvCxnSpPr>
        <p:spPr bwMode="auto">
          <a:xfrm rot="5400000">
            <a:off x="5560219" y="2826544"/>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48" name="Straight Connector 49"/>
          <p:cNvCxnSpPr>
            <a:cxnSpLocks noChangeShapeType="1"/>
          </p:cNvCxnSpPr>
          <p:nvPr/>
        </p:nvCxnSpPr>
        <p:spPr bwMode="auto">
          <a:xfrm rot="5400000">
            <a:off x="5636419" y="2856706"/>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49" name="Straight Connector 50"/>
          <p:cNvCxnSpPr>
            <a:cxnSpLocks noChangeShapeType="1"/>
          </p:cNvCxnSpPr>
          <p:nvPr/>
        </p:nvCxnSpPr>
        <p:spPr bwMode="auto">
          <a:xfrm rot="5400000">
            <a:off x="6217444" y="2969419"/>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50" name="Straight Connector 51"/>
          <p:cNvCxnSpPr>
            <a:cxnSpLocks noChangeShapeType="1"/>
          </p:cNvCxnSpPr>
          <p:nvPr/>
        </p:nvCxnSpPr>
        <p:spPr bwMode="auto">
          <a:xfrm rot="5400000">
            <a:off x="5717382" y="2874169"/>
            <a:ext cx="107950" cy="158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51" name="Straight Connector 52"/>
          <p:cNvCxnSpPr>
            <a:cxnSpLocks noChangeShapeType="1"/>
          </p:cNvCxnSpPr>
          <p:nvPr/>
        </p:nvCxnSpPr>
        <p:spPr bwMode="auto">
          <a:xfrm rot="5400000">
            <a:off x="7169944" y="3298031"/>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52" name="Straight Connector 53"/>
          <p:cNvCxnSpPr>
            <a:cxnSpLocks noChangeShapeType="1"/>
          </p:cNvCxnSpPr>
          <p:nvPr/>
        </p:nvCxnSpPr>
        <p:spPr bwMode="auto">
          <a:xfrm rot="5400000">
            <a:off x="7027069" y="3302794"/>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53" name="Straight Connector 54"/>
          <p:cNvCxnSpPr>
            <a:cxnSpLocks noChangeShapeType="1"/>
          </p:cNvCxnSpPr>
          <p:nvPr/>
        </p:nvCxnSpPr>
        <p:spPr bwMode="auto">
          <a:xfrm rot="5400000">
            <a:off x="7080251" y="3292475"/>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54" name="Straight Connector 55"/>
          <p:cNvCxnSpPr>
            <a:cxnSpLocks noChangeShapeType="1"/>
          </p:cNvCxnSpPr>
          <p:nvPr/>
        </p:nvCxnSpPr>
        <p:spPr bwMode="auto">
          <a:xfrm rot="5400000">
            <a:off x="7146132" y="3302794"/>
            <a:ext cx="107950" cy="158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55" name="Straight Connector 56"/>
          <p:cNvCxnSpPr>
            <a:cxnSpLocks noChangeShapeType="1"/>
          </p:cNvCxnSpPr>
          <p:nvPr/>
        </p:nvCxnSpPr>
        <p:spPr bwMode="auto">
          <a:xfrm rot="5400000">
            <a:off x="6985001" y="3254375"/>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56" name="Straight Connector 57"/>
          <p:cNvCxnSpPr>
            <a:cxnSpLocks noChangeShapeType="1"/>
          </p:cNvCxnSpPr>
          <p:nvPr/>
        </p:nvCxnSpPr>
        <p:spPr bwMode="auto">
          <a:xfrm rot="5400000">
            <a:off x="6822282" y="3221831"/>
            <a:ext cx="107950" cy="158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57" name="Straight Connector 58"/>
          <p:cNvCxnSpPr>
            <a:cxnSpLocks noChangeShapeType="1"/>
          </p:cNvCxnSpPr>
          <p:nvPr/>
        </p:nvCxnSpPr>
        <p:spPr bwMode="auto">
          <a:xfrm rot="5400000">
            <a:off x="6727826" y="3179762"/>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58" name="Straight Connector 59"/>
          <p:cNvCxnSpPr>
            <a:cxnSpLocks noChangeShapeType="1"/>
          </p:cNvCxnSpPr>
          <p:nvPr/>
        </p:nvCxnSpPr>
        <p:spPr bwMode="auto">
          <a:xfrm rot="5400000">
            <a:off x="6646069" y="3145631"/>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59" name="Straight Connector 60"/>
          <p:cNvCxnSpPr>
            <a:cxnSpLocks noChangeShapeType="1"/>
          </p:cNvCxnSpPr>
          <p:nvPr/>
        </p:nvCxnSpPr>
        <p:spPr bwMode="auto">
          <a:xfrm rot="5400000">
            <a:off x="6674644" y="3150394"/>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60" name="Straight Connector 61"/>
          <p:cNvCxnSpPr>
            <a:cxnSpLocks noChangeShapeType="1"/>
          </p:cNvCxnSpPr>
          <p:nvPr/>
        </p:nvCxnSpPr>
        <p:spPr bwMode="auto">
          <a:xfrm rot="5400000">
            <a:off x="6774657" y="3212306"/>
            <a:ext cx="107950" cy="158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61" name="Straight Connector 62"/>
          <p:cNvCxnSpPr>
            <a:cxnSpLocks noChangeShapeType="1"/>
          </p:cNvCxnSpPr>
          <p:nvPr/>
        </p:nvCxnSpPr>
        <p:spPr bwMode="auto">
          <a:xfrm rot="5400000">
            <a:off x="6261101" y="2982912"/>
            <a:ext cx="107950" cy="317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62" name="Straight Connector 63"/>
          <p:cNvCxnSpPr>
            <a:cxnSpLocks noChangeShapeType="1"/>
          </p:cNvCxnSpPr>
          <p:nvPr/>
        </p:nvCxnSpPr>
        <p:spPr bwMode="auto">
          <a:xfrm rot="5400000">
            <a:off x="5779294" y="2878931"/>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63" name="Straight Connector 64"/>
          <p:cNvCxnSpPr>
            <a:cxnSpLocks noChangeShapeType="1"/>
          </p:cNvCxnSpPr>
          <p:nvPr/>
        </p:nvCxnSpPr>
        <p:spPr bwMode="auto">
          <a:xfrm rot="5400000">
            <a:off x="5912644" y="2897981"/>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64" name="Straight Connector 65"/>
          <p:cNvCxnSpPr>
            <a:cxnSpLocks noChangeShapeType="1"/>
          </p:cNvCxnSpPr>
          <p:nvPr/>
        </p:nvCxnSpPr>
        <p:spPr bwMode="auto">
          <a:xfrm rot="5400000">
            <a:off x="6326982" y="2988469"/>
            <a:ext cx="107950" cy="158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65" name="Straight Connector 66"/>
          <p:cNvCxnSpPr>
            <a:cxnSpLocks noChangeShapeType="1"/>
          </p:cNvCxnSpPr>
          <p:nvPr/>
        </p:nvCxnSpPr>
        <p:spPr bwMode="auto">
          <a:xfrm rot="5400000">
            <a:off x="6579394" y="3078956"/>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66" name="Straight Connector 67"/>
          <p:cNvCxnSpPr>
            <a:cxnSpLocks noChangeShapeType="1"/>
          </p:cNvCxnSpPr>
          <p:nvPr/>
        </p:nvCxnSpPr>
        <p:spPr bwMode="auto">
          <a:xfrm rot="5400000">
            <a:off x="6536532" y="3055144"/>
            <a:ext cx="107950" cy="158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67" name="Straight Connector 68"/>
          <p:cNvCxnSpPr>
            <a:cxnSpLocks noChangeShapeType="1"/>
          </p:cNvCxnSpPr>
          <p:nvPr/>
        </p:nvCxnSpPr>
        <p:spPr bwMode="auto">
          <a:xfrm rot="5400000">
            <a:off x="6388894" y="3028156"/>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68" name="Straight Connector 69"/>
          <p:cNvCxnSpPr>
            <a:cxnSpLocks noChangeShapeType="1"/>
          </p:cNvCxnSpPr>
          <p:nvPr/>
        </p:nvCxnSpPr>
        <p:spPr bwMode="auto">
          <a:xfrm rot="5400000">
            <a:off x="6469857" y="3040856"/>
            <a:ext cx="107950" cy="158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270369" name="Straight Connector 70"/>
          <p:cNvCxnSpPr>
            <a:cxnSpLocks noChangeShapeType="1"/>
          </p:cNvCxnSpPr>
          <p:nvPr/>
        </p:nvCxnSpPr>
        <p:spPr bwMode="auto">
          <a:xfrm rot="5400000">
            <a:off x="3359944" y="2112169"/>
            <a:ext cx="107950" cy="158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sp>
        <p:nvSpPr>
          <p:cNvPr id="270370" name="Freeform 71"/>
          <p:cNvSpPr>
            <a:spLocks/>
          </p:cNvSpPr>
          <p:nvPr/>
        </p:nvSpPr>
        <p:spPr bwMode="auto">
          <a:xfrm>
            <a:off x="1819275" y="1611313"/>
            <a:ext cx="5853113" cy="1409700"/>
          </a:xfrm>
          <a:custGeom>
            <a:avLst/>
            <a:gdLst>
              <a:gd name="T0" fmla="*/ 0 w 5853113"/>
              <a:gd name="T1" fmla="*/ 0 h 1409700"/>
              <a:gd name="T2" fmla="*/ 5853113 w 5853113"/>
              <a:gd name="T3" fmla="*/ 1409700 h 1409700"/>
            </a:gdLst>
            <a:ahLst/>
            <a:cxnLst/>
            <a:rect l="T0" t="T1" r="T2" b="T3"/>
            <a:pathLst>
              <a:path w="5853113" h="1409700">
                <a:moveTo>
                  <a:pt x="5853113" y="1404938"/>
                </a:moveTo>
                <a:lnTo>
                  <a:pt x="5786438" y="1409700"/>
                </a:lnTo>
                <a:lnTo>
                  <a:pt x="5786438" y="1381125"/>
                </a:lnTo>
                <a:lnTo>
                  <a:pt x="5657850" y="1381125"/>
                </a:lnTo>
                <a:lnTo>
                  <a:pt x="5657850" y="1347788"/>
                </a:lnTo>
                <a:lnTo>
                  <a:pt x="5538788" y="1347788"/>
                </a:lnTo>
                <a:lnTo>
                  <a:pt x="5538788" y="1319213"/>
                </a:lnTo>
                <a:lnTo>
                  <a:pt x="5410200" y="1319213"/>
                </a:lnTo>
                <a:lnTo>
                  <a:pt x="5410200" y="1290638"/>
                </a:lnTo>
                <a:lnTo>
                  <a:pt x="5086350" y="1290638"/>
                </a:lnTo>
                <a:lnTo>
                  <a:pt x="5086350" y="1271588"/>
                </a:lnTo>
                <a:lnTo>
                  <a:pt x="4829175" y="1271588"/>
                </a:lnTo>
                <a:lnTo>
                  <a:pt x="4829175" y="1238250"/>
                </a:lnTo>
                <a:lnTo>
                  <a:pt x="4781550" y="1238250"/>
                </a:lnTo>
                <a:lnTo>
                  <a:pt x="4776788" y="1214438"/>
                </a:lnTo>
                <a:lnTo>
                  <a:pt x="4600575" y="1214438"/>
                </a:lnTo>
                <a:lnTo>
                  <a:pt x="4595813" y="1190625"/>
                </a:lnTo>
                <a:lnTo>
                  <a:pt x="4567238" y="1190625"/>
                </a:lnTo>
                <a:lnTo>
                  <a:pt x="4567238" y="1152525"/>
                </a:lnTo>
                <a:lnTo>
                  <a:pt x="4495800" y="1152525"/>
                </a:lnTo>
                <a:lnTo>
                  <a:pt x="4491038" y="1133475"/>
                </a:lnTo>
                <a:lnTo>
                  <a:pt x="4333875" y="1133475"/>
                </a:lnTo>
                <a:lnTo>
                  <a:pt x="4333875" y="1095375"/>
                </a:lnTo>
                <a:lnTo>
                  <a:pt x="4210050" y="1095375"/>
                </a:lnTo>
                <a:lnTo>
                  <a:pt x="4210050" y="1062038"/>
                </a:lnTo>
                <a:lnTo>
                  <a:pt x="4181475" y="1062038"/>
                </a:lnTo>
                <a:lnTo>
                  <a:pt x="4181475" y="1023938"/>
                </a:lnTo>
                <a:lnTo>
                  <a:pt x="4076700" y="1023938"/>
                </a:lnTo>
                <a:lnTo>
                  <a:pt x="4076700" y="981075"/>
                </a:lnTo>
                <a:lnTo>
                  <a:pt x="3948113" y="981075"/>
                </a:lnTo>
                <a:lnTo>
                  <a:pt x="3948113" y="942975"/>
                </a:lnTo>
                <a:lnTo>
                  <a:pt x="3838575" y="942975"/>
                </a:lnTo>
                <a:lnTo>
                  <a:pt x="3838575" y="914400"/>
                </a:lnTo>
                <a:lnTo>
                  <a:pt x="3800475" y="914400"/>
                </a:lnTo>
                <a:lnTo>
                  <a:pt x="3800475" y="895350"/>
                </a:lnTo>
                <a:lnTo>
                  <a:pt x="3657600" y="900113"/>
                </a:lnTo>
                <a:lnTo>
                  <a:pt x="3657600" y="871538"/>
                </a:lnTo>
                <a:lnTo>
                  <a:pt x="3414713" y="876300"/>
                </a:lnTo>
                <a:lnTo>
                  <a:pt x="3414713" y="842963"/>
                </a:lnTo>
                <a:lnTo>
                  <a:pt x="3271838" y="842963"/>
                </a:lnTo>
                <a:lnTo>
                  <a:pt x="3271838" y="809625"/>
                </a:lnTo>
                <a:lnTo>
                  <a:pt x="3138488" y="809625"/>
                </a:lnTo>
                <a:lnTo>
                  <a:pt x="3143250" y="776288"/>
                </a:lnTo>
                <a:lnTo>
                  <a:pt x="3105150" y="776288"/>
                </a:lnTo>
                <a:lnTo>
                  <a:pt x="3105150" y="742950"/>
                </a:lnTo>
                <a:lnTo>
                  <a:pt x="2957513" y="742950"/>
                </a:lnTo>
                <a:lnTo>
                  <a:pt x="2957513" y="690563"/>
                </a:lnTo>
                <a:lnTo>
                  <a:pt x="2776538" y="690563"/>
                </a:lnTo>
                <a:lnTo>
                  <a:pt x="2776538" y="671513"/>
                </a:lnTo>
                <a:lnTo>
                  <a:pt x="2614613" y="671513"/>
                </a:lnTo>
                <a:lnTo>
                  <a:pt x="2614613" y="652463"/>
                </a:lnTo>
                <a:lnTo>
                  <a:pt x="2576513" y="652463"/>
                </a:lnTo>
                <a:lnTo>
                  <a:pt x="2576513" y="614363"/>
                </a:lnTo>
                <a:lnTo>
                  <a:pt x="2386013" y="614363"/>
                </a:lnTo>
                <a:lnTo>
                  <a:pt x="2386013" y="571500"/>
                </a:lnTo>
                <a:lnTo>
                  <a:pt x="2290763" y="571500"/>
                </a:lnTo>
                <a:lnTo>
                  <a:pt x="2290763" y="542925"/>
                </a:lnTo>
                <a:lnTo>
                  <a:pt x="2247900" y="542925"/>
                </a:lnTo>
                <a:lnTo>
                  <a:pt x="2247900" y="514350"/>
                </a:lnTo>
                <a:lnTo>
                  <a:pt x="2076450" y="514350"/>
                </a:lnTo>
                <a:lnTo>
                  <a:pt x="2076450" y="490538"/>
                </a:lnTo>
                <a:lnTo>
                  <a:pt x="1876425" y="490538"/>
                </a:lnTo>
                <a:lnTo>
                  <a:pt x="1876425" y="476250"/>
                </a:lnTo>
                <a:lnTo>
                  <a:pt x="1581150" y="476250"/>
                </a:lnTo>
                <a:lnTo>
                  <a:pt x="1581150" y="423863"/>
                </a:lnTo>
                <a:lnTo>
                  <a:pt x="1490663" y="423863"/>
                </a:lnTo>
                <a:lnTo>
                  <a:pt x="1490663" y="400050"/>
                </a:lnTo>
                <a:lnTo>
                  <a:pt x="1404938" y="395288"/>
                </a:lnTo>
                <a:lnTo>
                  <a:pt x="1404938" y="371475"/>
                </a:lnTo>
                <a:lnTo>
                  <a:pt x="1214438" y="371475"/>
                </a:lnTo>
                <a:lnTo>
                  <a:pt x="1219200" y="328613"/>
                </a:lnTo>
                <a:lnTo>
                  <a:pt x="1100138" y="328613"/>
                </a:lnTo>
                <a:lnTo>
                  <a:pt x="1100138" y="309563"/>
                </a:lnTo>
                <a:lnTo>
                  <a:pt x="1066800" y="309563"/>
                </a:lnTo>
                <a:lnTo>
                  <a:pt x="1066800" y="280988"/>
                </a:lnTo>
                <a:lnTo>
                  <a:pt x="962025" y="280988"/>
                </a:lnTo>
                <a:cubicBezTo>
                  <a:pt x="957002" y="250847"/>
                  <a:pt x="966919" y="252413"/>
                  <a:pt x="952500" y="252413"/>
                </a:cubicBezTo>
                <a:lnTo>
                  <a:pt x="866775" y="252413"/>
                </a:lnTo>
                <a:lnTo>
                  <a:pt x="866775" y="228600"/>
                </a:lnTo>
                <a:lnTo>
                  <a:pt x="814388" y="228600"/>
                </a:lnTo>
                <a:lnTo>
                  <a:pt x="814388" y="190500"/>
                </a:lnTo>
                <a:lnTo>
                  <a:pt x="614363" y="190500"/>
                </a:lnTo>
                <a:lnTo>
                  <a:pt x="614363" y="166688"/>
                </a:lnTo>
                <a:lnTo>
                  <a:pt x="552450" y="166688"/>
                </a:lnTo>
                <a:lnTo>
                  <a:pt x="552450" y="152400"/>
                </a:lnTo>
                <a:lnTo>
                  <a:pt x="433388" y="152400"/>
                </a:lnTo>
                <a:lnTo>
                  <a:pt x="433388" y="114300"/>
                </a:lnTo>
                <a:lnTo>
                  <a:pt x="271463" y="114300"/>
                </a:lnTo>
                <a:lnTo>
                  <a:pt x="271463" y="80963"/>
                </a:lnTo>
                <a:lnTo>
                  <a:pt x="238125" y="80963"/>
                </a:lnTo>
                <a:lnTo>
                  <a:pt x="238125" y="57150"/>
                </a:lnTo>
                <a:lnTo>
                  <a:pt x="123825" y="57150"/>
                </a:lnTo>
                <a:lnTo>
                  <a:pt x="123825" y="38100"/>
                </a:lnTo>
                <a:lnTo>
                  <a:pt x="38100" y="38100"/>
                </a:lnTo>
                <a:lnTo>
                  <a:pt x="38100" y="0"/>
                </a:lnTo>
                <a:lnTo>
                  <a:pt x="0" y="0"/>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cxnSp>
        <p:nvCxnSpPr>
          <p:cNvPr id="73" name="Straight Connector 72"/>
          <p:cNvCxnSpPr/>
          <p:nvPr/>
        </p:nvCxnSpPr>
        <p:spPr bwMode="auto">
          <a:xfrm rot="5400000">
            <a:off x="2740819" y="1847056"/>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74" name="Straight Connector 73"/>
          <p:cNvCxnSpPr/>
          <p:nvPr/>
        </p:nvCxnSpPr>
        <p:spPr bwMode="auto">
          <a:xfrm rot="5400000">
            <a:off x="3074194" y="1942306"/>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75" name="Straight Connector 74"/>
          <p:cNvCxnSpPr/>
          <p:nvPr/>
        </p:nvCxnSpPr>
        <p:spPr bwMode="auto">
          <a:xfrm rot="5400000">
            <a:off x="4466432" y="2235994"/>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76" name="Straight Connector 75"/>
          <p:cNvCxnSpPr/>
          <p:nvPr/>
        </p:nvCxnSpPr>
        <p:spPr bwMode="auto">
          <a:xfrm rot="5400000">
            <a:off x="4618832" y="2231231"/>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77" name="Straight Connector 76"/>
          <p:cNvCxnSpPr/>
          <p:nvPr/>
        </p:nvCxnSpPr>
        <p:spPr bwMode="auto">
          <a:xfrm rot="5400000">
            <a:off x="4976019" y="2364581"/>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78" name="Straight Connector 77"/>
          <p:cNvCxnSpPr/>
          <p:nvPr/>
        </p:nvCxnSpPr>
        <p:spPr bwMode="auto">
          <a:xfrm rot="5400000">
            <a:off x="5109369" y="2397919"/>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79" name="Straight Connector 78"/>
          <p:cNvCxnSpPr/>
          <p:nvPr/>
        </p:nvCxnSpPr>
        <p:spPr bwMode="auto">
          <a:xfrm rot="5400000">
            <a:off x="5504657" y="2459831"/>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80" name="Straight Connector 79"/>
          <p:cNvCxnSpPr/>
          <p:nvPr/>
        </p:nvCxnSpPr>
        <p:spPr bwMode="auto">
          <a:xfrm rot="5400000">
            <a:off x="5533232" y="2459831"/>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81" name="Straight Connector 80"/>
          <p:cNvCxnSpPr/>
          <p:nvPr/>
        </p:nvCxnSpPr>
        <p:spPr bwMode="auto">
          <a:xfrm rot="5400000">
            <a:off x="5571332" y="2469356"/>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82" name="Straight Connector 81"/>
          <p:cNvCxnSpPr/>
          <p:nvPr/>
        </p:nvCxnSpPr>
        <p:spPr bwMode="auto">
          <a:xfrm rot="5400000">
            <a:off x="5609432" y="2493169"/>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83" name="Straight Connector 82"/>
          <p:cNvCxnSpPr/>
          <p:nvPr/>
        </p:nvCxnSpPr>
        <p:spPr bwMode="auto">
          <a:xfrm rot="5400000">
            <a:off x="5652294" y="2516981"/>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84" name="Straight Connector 83"/>
          <p:cNvCxnSpPr/>
          <p:nvPr/>
        </p:nvCxnSpPr>
        <p:spPr bwMode="auto">
          <a:xfrm rot="5400000">
            <a:off x="5680869" y="2513806"/>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85" name="Straight Connector 84"/>
          <p:cNvCxnSpPr/>
          <p:nvPr/>
        </p:nvCxnSpPr>
        <p:spPr bwMode="auto">
          <a:xfrm rot="5400000">
            <a:off x="5718969" y="2536031"/>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86" name="Straight Connector 85"/>
          <p:cNvCxnSpPr/>
          <p:nvPr/>
        </p:nvCxnSpPr>
        <p:spPr bwMode="auto">
          <a:xfrm rot="5400000">
            <a:off x="5909469" y="2607469"/>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87" name="Straight Connector 86"/>
          <p:cNvCxnSpPr/>
          <p:nvPr/>
        </p:nvCxnSpPr>
        <p:spPr bwMode="auto">
          <a:xfrm rot="5400000">
            <a:off x="5852319" y="2599531"/>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88" name="Straight Connector 87"/>
          <p:cNvCxnSpPr/>
          <p:nvPr/>
        </p:nvCxnSpPr>
        <p:spPr bwMode="auto">
          <a:xfrm rot="5400000">
            <a:off x="5957094" y="2628106"/>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89" name="Straight Connector 88"/>
          <p:cNvCxnSpPr/>
          <p:nvPr/>
        </p:nvCxnSpPr>
        <p:spPr bwMode="auto">
          <a:xfrm rot="5400000">
            <a:off x="5995194" y="2669381"/>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90" name="Straight Connector 89"/>
          <p:cNvCxnSpPr/>
          <p:nvPr/>
        </p:nvCxnSpPr>
        <p:spPr bwMode="auto">
          <a:xfrm rot="5400000">
            <a:off x="6038057" y="2659856"/>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91" name="Straight Connector 90"/>
          <p:cNvCxnSpPr/>
          <p:nvPr/>
        </p:nvCxnSpPr>
        <p:spPr bwMode="auto">
          <a:xfrm rot="5400000">
            <a:off x="6061869" y="2659856"/>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92" name="Straight Connector 91"/>
          <p:cNvCxnSpPr/>
          <p:nvPr/>
        </p:nvCxnSpPr>
        <p:spPr bwMode="auto">
          <a:xfrm rot="5400000">
            <a:off x="6176169" y="2688431"/>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93" name="Straight Connector 92"/>
          <p:cNvCxnSpPr/>
          <p:nvPr/>
        </p:nvCxnSpPr>
        <p:spPr bwMode="auto">
          <a:xfrm rot="5400000">
            <a:off x="6233319" y="2707481"/>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94" name="Straight Connector 93"/>
          <p:cNvCxnSpPr/>
          <p:nvPr/>
        </p:nvCxnSpPr>
        <p:spPr bwMode="auto">
          <a:xfrm rot="5400000">
            <a:off x="6266657" y="2704306"/>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95" name="Straight Connector 94"/>
          <p:cNvCxnSpPr/>
          <p:nvPr/>
        </p:nvCxnSpPr>
        <p:spPr bwMode="auto">
          <a:xfrm rot="5400000">
            <a:off x="6404769" y="2778919"/>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96" name="Straight Connector 95"/>
          <p:cNvCxnSpPr/>
          <p:nvPr/>
        </p:nvCxnSpPr>
        <p:spPr bwMode="auto">
          <a:xfrm rot="5400000">
            <a:off x="6471444" y="2788444"/>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97" name="Straight Connector 96"/>
          <p:cNvCxnSpPr/>
          <p:nvPr/>
        </p:nvCxnSpPr>
        <p:spPr bwMode="auto">
          <a:xfrm rot="5400000">
            <a:off x="6571457" y="2802731"/>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98" name="Straight Connector 97"/>
          <p:cNvCxnSpPr/>
          <p:nvPr/>
        </p:nvCxnSpPr>
        <p:spPr bwMode="auto">
          <a:xfrm rot="5400000">
            <a:off x="6771482" y="2836069"/>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99" name="Straight Connector 98"/>
          <p:cNvCxnSpPr/>
          <p:nvPr/>
        </p:nvCxnSpPr>
        <p:spPr bwMode="auto">
          <a:xfrm rot="5400000">
            <a:off x="6800057" y="2840831"/>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100" name="Straight Connector 99"/>
          <p:cNvCxnSpPr/>
          <p:nvPr/>
        </p:nvCxnSpPr>
        <p:spPr bwMode="auto">
          <a:xfrm rot="5400000">
            <a:off x="6895307" y="2856706"/>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101" name="Straight Connector 100"/>
          <p:cNvCxnSpPr/>
          <p:nvPr/>
        </p:nvCxnSpPr>
        <p:spPr bwMode="auto">
          <a:xfrm rot="5400000">
            <a:off x="6942932" y="2859881"/>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102" name="Straight Connector 101"/>
          <p:cNvCxnSpPr/>
          <p:nvPr/>
        </p:nvCxnSpPr>
        <p:spPr bwMode="auto">
          <a:xfrm rot="5400000">
            <a:off x="7095332" y="2850356"/>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103" name="Straight Connector 102"/>
          <p:cNvCxnSpPr/>
          <p:nvPr/>
        </p:nvCxnSpPr>
        <p:spPr bwMode="auto">
          <a:xfrm rot="5400000">
            <a:off x="6976269" y="2855119"/>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104" name="Straight Connector 103"/>
          <p:cNvCxnSpPr/>
          <p:nvPr/>
        </p:nvCxnSpPr>
        <p:spPr bwMode="auto">
          <a:xfrm rot="5400000">
            <a:off x="7009607" y="2856706"/>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105" name="Straight Connector 104"/>
          <p:cNvCxnSpPr/>
          <p:nvPr/>
        </p:nvCxnSpPr>
        <p:spPr bwMode="auto">
          <a:xfrm rot="5400000">
            <a:off x="7133432" y="2859881"/>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106" name="Straight Connector 105"/>
          <p:cNvCxnSpPr/>
          <p:nvPr/>
        </p:nvCxnSpPr>
        <p:spPr bwMode="auto">
          <a:xfrm rot="5400000">
            <a:off x="7171532" y="2856706"/>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107" name="Straight Connector 106"/>
          <p:cNvCxnSpPr/>
          <p:nvPr/>
        </p:nvCxnSpPr>
        <p:spPr bwMode="auto">
          <a:xfrm rot="5400000">
            <a:off x="7314407" y="2904331"/>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108" name="Straight Connector 107"/>
          <p:cNvCxnSpPr/>
          <p:nvPr/>
        </p:nvCxnSpPr>
        <p:spPr bwMode="auto">
          <a:xfrm rot="5400000">
            <a:off x="7242969" y="2893219"/>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109" name="Straight Connector 108"/>
          <p:cNvCxnSpPr/>
          <p:nvPr/>
        </p:nvCxnSpPr>
        <p:spPr bwMode="auto">
          <a:xfrm rot="5400000">
            <a:off x="7347744" y="2912269"/>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110" name="Straight Connector 109"/>
          <p:cNvCxnSpPr/>
          <p:nvPr/>
        </p:nvCxnSpPr>
        <p:spPr bwMode="auto">
          <a:xfrm rot="5400000">
            <a:off x="7381082" y="2913856"/>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111" name="Straight Connector 110"/>
          <p:cNvCxnSpPr/>
          <p:nvPr/>
        </p:nvCxnSpPr>
        <p:spPr bwMode="auto">
          <a:xfrm rot="5400000">
            <a:off x="7423944" y="2921794"/>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112" name="Straight Connector 111"/>
          <p:cNvCxnSpPr/>
          <p:nvPr/>
        </p:nvCxnSpPr>
        <p:spPr bwMode="auto">
          <a:xfrm rot="5400000">
            <a:off x="7462044" y="2945606"/>
            <a:ext cx="107950" cy="1588"/>
          </a:xfrm>
          <a:prstGeom prst="line">
            <a:avLst/>
          </a:prstGeom>
          <a:noFill/>
          <a:ln w="19050" cap="flat" cmpd="sng" algn="ctr">
            <a:solidFill>
              <a:schemeClr val="accent3"/>
            </a:solidFill>
            <a:prstDash val="solid"/>
            <a:round/>
            <a:headEnd type="none" w="med" len="med"/>
            <a:tailEnd type="none" w="med" len="med"/>
          </a:ln>
          <a:effectLst/>
        </p:spPr>
      </p:cxnSp>
      <p:cxnSp>
        <p:nvCxnSpPr>
          <p:cNvPr id="113" name="Straight Connector 112"/>
          <p:cNvCxnSpPr/>
          <p:nvPr/>
        </p:nvCxnSpPr>
        <p:spPr bwMode="auto">
          <a:xfrm rot="5400000">
            <a:off x="7552532" y="2955131"/>
            <a:ext cx="107950" cy="1587"/>
          </a:xfrm>
          <a:prstGeom prst="line">
            <a:avLst/>
          </a:prstGeom>
          <a:noFill/>
          <a:ln w="19050" cap="flat" cmpd="sng" algn="ctr">
            <a:solidFill>
              <a:schemeClr val="accent3"/>
            </a:solidFill>
            <a:prstDash val="solid"/>
            <a:round/>
            <a:headEnd type="none" w="med" len="med"/>
            <a:tailEnd type="none" w="med" len="med"/>
          </a:ln>
          <a:effectLst/>
        </p:spPr>
      </p:cxnSp>
      <p:cxnSp>
        <p:nvCxnSpPr>
          <p:cNvPr id="114" name="Straight Connector 113"/>
          <p:cNvCxnSpPr/>
          <p:nvPr/>
        </p:nvCxnSpPr>
        <p:spPr bwMode="auto">
          <a:xfrm rot="5400000">
            <a:off x="7604919" y="2974181"/>
            <a:ext cx="107950" cy="1588"/>
          </a:xfrm>
          <a:prstGeom prst="line">
            <a:avLst/>
          </a:prstGeom>
          <a:noFill/>
          <a:ln w="19050" cap="flat" cmpd="sng" algn="ctr">
            <a:solidFill>
              <a:schemeClr val="accent3"/>
            </a:solidFill>
            <a:prstDash val="solid"/>
            <a:round/>
            <a:headEnd type="none" w="med" len="med"/>
            <a:tailEnd type="none" w="med" len="med"/>
          </a:ln>
          <a:effectLst/>
        </p:spPr>
      </p:cxnSp>
      <p:sp>
        <p:nvSpPr>
          <p:cNvPr id="270413" name="Rectangle 4"/>
          <p:cNvSpPr>
            <a:spLocks noChangeArrowheads="1"/>
          </p:cNvSpPr>
          <p:nvPr/>
        </p:nvSpPr>
        <p:spPr bwMode="auto">
          <a:xfrm>
            <a:off x="2100263" y="3260725"/>
            <a:ext cx="2800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fontAlgn="base" hangingPunct="0">
              <a:spcBef>
                <a:spcPct val="0"/>
              </a:spcBef>
              <a:spcAft>
                <a:spcPct val="0"/>
              </a:spcAft>
            </a:pPr>
            <a:r>
              <a:rPr lang="en-US" smtClean="0">
                <a:solidFill>
                  <a:srgbClr val="000000"/>
                </a:solidFill>
                <a:latin typeface="Arial" charset="0"/>
                <a:ea typeface="ＭＳ Ｐゴシック" charset="0"/>
                <a:cs typeface="ＭＳ Ｐゴシック" charset="0"/>
              </a:rPr>
              <a:t>CDDP (IV) Paclitaxel (IV)</a:t>
            </a:r>
          </a:p>
          <a:p>
            <a:pPr eaLnBrk="0" fontAlgn="base" hangingPunct="0">
              <a:spcBef>
                <a:spcPct val="0"/>
              </a:spcBef>
              <a:spcAft>
                <a:spcPct val="0"/>
              </a:spcAft>
            </a:pPr>
            <a:r>
              <a:rPr lang="en-US" smtClean="0">
                <a:solidFill>
                  <a:srgbClr val="000000"/>
                </a:solidFill>
                <a:latin typeface="Arial" charset="0"/>
                <a:ea typeface="ＭＳ Ｐゴシック" charset="0"/>
                <a:cs typeface="ＭＳ Ｐゴシック" charset="0"/>
              </a:rPr>
              <a:t>(n = 210)</a:t>
            </a:r>
          </a:p>
        </p:txBody>
      </p:sp>
      <p:sp>
        <p:nvSpPr>
          <p:cNvPr id="270414" name="Line 5"/>
          <p:cNvSpPr>
            <a:spLocks noChangeShapeType="1"/>
          </p:cNvSpPr>
          <p:nvPr/>
        </p:nvSpPr>
        <p:spPr bwMode="auto">
          <a:xfrm flipH="1">
            <a:off x="4227513" y="2628900"/>
            <a:ext cx="596900" cy="712788"/>
          </a:xfrm>
          <a:prstGeom prst="line">
            <a:avLst/>
          </a:prstGeom>
          <a:noFill/>
          <a:ln w="28575">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0415" name="Line 6"/>
          <p:cNvSpPr>
            <a:spLocks noChangeShapeType="1"/>
          </p:cNvSpPr>
          <p:nvPr/>
        </p:nvSpPr>
        <p:spPr bwMode="auto">
          <a:xfrm flipH="1">
            <a:off x="4960938" y="1719263"/>
            <a:ext cx="446087" cy="5000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0416" name="Rectangle 7"/>
          <p:cNvSpPr>
            <a:spLocks noChangeArrowheads="1"/>
          </p:cNvSpPr>
          <p:nvPr/>
        </p:nvSpPr>
        <p:spPr bwMode="auto">
          <a:xfrm>
            <a:off x="5380038" y="1371600"/>
            <a:ext cx="32750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fontAlgn="base" hangingPunct="0">
              <a:spcBef>
                <a:spcPct val="0"/>
              </a:spcBef>
              <a:spcAft>
                <a:spcPct val="0"/>
              </a:spcAft>
            </a:pPr>
            <a:r>
              <a:rPr lang="en-US" smtClean="0">
                <a:solidFill>
                  <a:srgbClr val="000000"/>
                </a:solidFill>
                <a:latin typeface="Arial" charset="0"/>
                <a:ea typeface="ＭＳ Ｐゴシック" charset="0"/>
                <a:cs typeface="ＭＳ Ｐゴシック" charset="0"/>
              </a:rPr>
              <a:t>CDDP (IP) Paclitaxel (IP + IV)</a:t>
            </a:r>
          </a:p>
          <a:p>
            <a:pPr eaLnBrk="0" fontAlgn="base" hangingPunct="0">
              <a:spcBef>
                <a:spcPct val="0"/>
              </a:spcBef>
              <a:spcAft>
                <a:spcPct val="0"/>
              </a:spcAft>
            </a:pPr>
            <a:r>
              <a:rPr lang="en-US" smtClean="0">
                <a:solidFill>
                  <a:srgbClr val="000000"/>
                </a:solidFill>
                <a:latin typeface="Arial" charset="0"/>
                <a:ea typeface="ＭＳ Ｐゴシック" charset="0"/>
                <a:cs typeface="ＭＳ Ｐゴシック" charset="0"/>
              </a:rPr>
              <a:t>(n = 206)</a:t>
            </a:r>
          </a:p>
        </p:txBody>
      </p:sp>
      <p:sp>
        <p:nvSpPr>
          <p:cNvPr id="270417" name="Text Box 10"/>
          <p:cNvSpPr txBox="1">
            <a:spLocks noChangeArrowheads="1"/>
          </p:cNvSpPr>
          <p:nvPr/>
        </p:nvSpPr>
        <p:spPr bwMode="auto">
          <a:xfrm>
            <a:off x="4602163" y="3784600"/>
            <a:ext cx="3108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200">
                <a:solidFill>
                  <a:schemeClr val="tx1"/>
                </a:solidFill>
                <a:latin typeface="Arial" charset="0"/>
                <a:ea typeface="ＭＳ Ｐゴシック" charset="0"/>
                <a:cs typeface="ＭＳ Ｐゴシック" charset="0"/>
              </a:defRPr>
            </a:lvl1pPr>
            <a:lvl2pPr marL="37931725" indent="-37474525"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50000"/>
              </a:spcBef>
              <a:spcAft>
                <a:spcPct val="0"/>
              </a:spcAft>
            </a:pPr>
            <a:r>
              <a:rPr lang="en-US" sz="1800" smtClean="0">
                <a:solidFill>
                  <a:srgbClr val="000000"/>
                </a:solidFill>
              </a:rPr>
              <a:t>66 vs 50 mos survival</a:t>
            </a:r>
          </a:p>
        </p:txBody>
      </p:sp>
      <p:sp>
        <p:nvSpPr>
          <p:cNvPr id="270418" name="Text Box 11"/>
          <p:cNvSpPr txBox="1">
            <a:spLocks noChangeArrowheads="1"/>
          </p:cNvSpPr>
          <p:nvPr/>
        </p:nvSpPr>
        <p:spPr bwMode="auto">
          <a:xfrm>
            <a:off x="107950" y="6237288"/>
            <a:ext cx="6696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defTabSz="1049338" eaLnBrk="0" hangingPunct="0">
              <a:defRPr sz="2200">
                <a:solidFill>
                  <a:schemeClr val="tx1"/>
                </a:solidFill>
                <a:latin typeface="Arial" charset="0"/>
                <a:ea typeface="ＭＳ Ｐゴシック" charset="0"/>
                <a:cs typeface="ＭＳ Ｐゴシック" charset="0"/>
              </a:defRPr>
            </a:lvl1pPr>
            <a:lvl2pPr marL="37931725" indent="-37474525" defTabSz="104933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pPr>
            <a:r>
              <a:rPr lang="en-US" sz="1200" smtClean="0">
                <a:solidFill>
                  <a:srgbClr val="000000"/>
                </a:solidFill>
              </a:rPr>
              <a:t>Copyright ©2006 Massachusetts Medical Society. All rights reserved. Armstrong D, et al. N Engl J Med. 2006;354:34-43.</a:t>
            </a:r>
          </a:p>
        </p:txBody>
      </p:sp>
    </p:spTree>
    <p:extLst>
      <p:ext uri="{BB962C8B-B14F-4D97-AF65-F5344CB8AC3E}">
        <p14:creationId xmlns:p14="http://schemas.microsoft.com/office/powerpoint/2010/main" val="1341089552"/>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b="1" dirty="0" smtClean="0"/>
              <a:t>EN RESUMEN...... Estadios III y IV</a:t>
            </a:r>
            <a:endParaRPr lang="es-ES" b="1" dirty="0"/>
          </a:p>
        </p:txBody>
      </p:sp>
      <p:sp>
        <p:nvSpPr>
          <p:cNvPr id="3" name="2 Marcador de contenido"/>
          <p:cNvSpPr>
            <a:spLocks noGrp="1"/>
          </p:cNvSpPr>
          <p:nvPr>
            <p:ph idx="1"/>
          </p:nvPr>
        </p:nvSpPr>
        <p:spPr/>
        <p:txBody>
          <a:bodyPr/>
          <a:lstStyle/>
          <a:p>
            <a:endParaRPr lang="es-E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5" y="1556792"/>
            <a:ext cx="8208912"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5229823"/>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7" name="Título 1"/>
          <p:cNvSpPr>
            <a:spLocks noGrp="1"/>
          </p:cNvSpPr>
          <p:nvPr>
            <p:ph type="title"/>
          </p:nvPr>
        </p:nvSpPr>
        <p:spPr>
          <a:xfrm>
            <a:off x="468313" y="260350"/>
            <a:ext cx="8496300" cy="519113"/>
          </a:xfrm>
        </p:spPr>
        <p:txBody>
          <a:bodyPr>
            <a:normAutofit fontScale="90000"/>
          </a:bodyPr>
          <a:lstStyle/>
          <a:p>
            <a:r>
              <a:rPr lang="es-ES">
                <a:latin typeface="Arial" charset="0"/>
              </a:rPr>
              <a:t>Pooled Data for Overall Survival</a:t>
            </a:r>
          </a:p>
        </p:txBody>
      </p:sp>
      <p:graphicFrame>
        <p:nvGraphicFramePr>
          <p:cNvPr id="272386" name="Object 3"/>
          <p:cNvGraphicFramePr>
            <a:graphicFrameLocks noGrp="1" noChangeAspect="1"/>
          </p:cNvGraphicFramePr>
          <p:nvPr>
            <p:ph idx="4294967295"/>
          </p:nvPr>
        </p:nvGraphicFramePr>
        <p:xfrm>
          <a:off x="684213" y="1028700"/>
          <a:ext cx="7056437" cy="4992688"/>
        </p:xfrm>
        <a:graphic>
          <a:graphicData uri="http://schemas.openxmlformats.org/presentationml/2006/ole">
            <mc:AlternateContent xmlns:mc="http://schemas.openxmlformats.org/markup-compatibility/2006">
              <mc:Choice xmlns:v="urn:schemas-microsoft-com:vml" Requires="v">
                <p:oleObj spid="_x0000_s350212" name="Photo Editor-foto" r:id="rId4" imgW="9400000" imgH="5582429" progId="">
                  <p:embed/>
                </p:oleObj>
              </mc:Choice>
              <mc:Fallback>
                <p:oleObj name="Photo Editor-foto" r:id="rId4" imgW="9400000" imgH="5582429" progId="">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1028700"/>
                        <a:ext cx="7056437" cy="499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2388" name="Text Box 4"/>
          <p:cNvSpPr txBox="1">
            <a:spLocks noChangeArrowheads="1"/>
          </p:cNvSpPr>
          <p:nvPr/>
        </p:nvSpPr>
        <p:spPr bwMode="auto">
          <a:xfrm>
            <a:off x="395288" y="5589588"/>
            <a:ext cx="51847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50000"/>
              </a:spcBef>
              <a:spcAft>
                <a:spcPct val="0"/>
              </a:spcAft>
            </a:pPr>
            <a:r>
              <a:rPr lang="fr-FR" b="1" i="1" smtClean="0">
                <a:solidFill>
                  <a:srgbClr val="000000"/>
                </a:solidFill>
                <a:latin typeface="Times New Roman" charset="0"/>
              </a:rPr>
              <a:t>HR 0.79 (95% CI : 0.70, 0.89)</a:t>
            </a:r>
          </a:p>
        </p:txBody>
      </p:sp>
      <p:sp>
        <p:nvSpPr>
          <p:cNvPr id="272389" name="Text Box 6"/>
          <p:cNvSpPr txBox="1">
            <a:spLocks noChangeArrowheads="1"/>
          </p:cNvSpPr>
          <p:nvPr/>
        </p:nvSpPr>
        <p:spPr bwMode="auto">
          <a:xfrm>
            <a:off x="395288" y="6308725"/>
            <a:ext cx="40671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s-ES" sz="1400" smtClean="0">
                <a:solidFill>
                  <a:srgbClr val="000000"/>
                </a:solidFill>
                <a:cs typeface="Lucida Sans Unicode" charset="0"/>
              </a:rPr>
              <a:t>Cochrane Analysis, Jaaback K, Johnson N; 2006</a:t>
            </a:r>
          </a:p>
        </p:txBody>
      </p:sp>
    </p:spTree>
    <p:extLst>
      <p:ext uri="{BB962C8B-B14F-4D97-AF65-F5344CB8AC3E}">
        <p14:creationId xmlns:p14="http://schemas.microsoft.com/office/powerpoint/2010/main" val="381579356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ESTRATEGIA TERAPÉUTICA</a:t>
            </a:r>
          </a:p>
        </p:txBody>
      </p:sp>
      <p:sp>
        <p:nvSpPr>
          <p:cNvPr id="3" name="2 Marcador de contenido"/>
          <p:cNvSpPr>
            <a:spLocks noGrp="1"/>
          </p:cNvSpPr>
          <p:nvPr>
            <p:ph idx="1"/>
          </p:nvPr>
        </p:nvSpPr>
        <p:spPr>
          <a:xfrm>
            <a:off x="457200" y="1600200"/>
            <a:ext cx="8229600" cy="4925144"/>
          </a:xfrm>
        </p:spPr>
        <p:txBody>
          <a:bodyPr>
            <a:normAutofit/>
          </a:bodyPr>
          <a:lstStyle/>
          <a:p>
            <a:pPr marL="990600" lvl="1" indent="-533400">
              <a:lnSpc>
                <a:spcPct val="90000"/>
              </a:lnSpc>
              <a:buFontTx/>
              <a:buAutoNum type="arabicPeriod"/>
            </a:pPr>
            <a:r>
              <a:rPr lang="es-ES" sz="2400" b="1" u="sng" dirty="0" smtClean="0"/>
              <a:t>QUIMIOTERAPIA </a:t>
            </a:r>
            <a:r>
              <a:rPr lang="es-ES" sz="2400" b="1" u="sng" dirty="0"/>
              <a:t>NEOADYUVANTE</a:t>
            </a:r>
          </a:p>
          <a:p>
            <a:pPr marL="990600" lvl="1" indent="-533400">
              <a:lnSpc>
                <a:spcPct val="90000"/>
              </a:lnSpc>
              <a:buFontTx/>
              <a:buAutoNum type="arabicPeriod"/>
            </a:pPr>
            <a:r>
              <a:rPr lang="es-ES" sz="2400" b="1" u="sng" dirty="0"/>
              <a:t>CIRUGÍA</a:t>
            </a:r>
          </a:p>
          <a:p>
            <a:pPr marL="1371600" lvl="2" indent="-457200">
              <a:lnSpc>
                <a:spcPct val="90000"/>
              </a:lnSpc>
              <a:buFontTx/>
              <a:buAutoNum type="arabicPeriod"/>
            </a:pPr>
            <a:r>
              <a:rPr lang="es-ES" sz="2000" dirty="0" err="1"/>
              <a:t>Citorreductora</a:t>
            </a:r>
            <a:r>
              <a:rPr lang="es-ES" sz="2000" dirty="0"/>
              <a:t> primaria.</a:t>
            </a:r>
          </a:p>
          <a:p>
            <a:pPr marL="1371600" lvl="2" indent="-457200">
              <a:lnSpc>
                <a:spcPct val="90000"/>
              </a:lnSpc>
              <a:buFontTx/>
              <a:buAutoNum type="arabicPeriod"/>
            </a:pPr>
            <a:r>
              <a:rPr lang="es-ES" sz="2000" dirty="0"/>
              <a:t>De intervalo </a:t>
            </a:r>
          </a:p>
          <a:p>
            <a:pPr marL="1371600" lvl="2" indent="-457200">
              <a:lnSpc>
                <a:spcPct val="90000"/>
              </a:lnSpc>
              <a:buFontTx/>
              <a:buAutoNum type="arabicPeriod"/>
            </a:pPr>
            <a:r>
              <a:rPr lang="es-ES" sz="2000" dirty="0" err="1"/>
              <a:t>Citorreductora</a:t>
            </a:r>
            <a:r>
              <a:rPr lang="es-ES" sz="2000" dirty="0"/>
              <a:t> secundaria</a:t>
            </a:r>
          </a:p>
          <a:p>
            <a:pPr marL="1371600" lvl="3" indent="0">
              <a:lnSpc>
                <a:spcPct val="90000"/>
              </a:lnSpc>
              <a:buNone/>
            </a:pPr>
            <a:r>
              <a:rPr lang="es-ES" sz="1800" dirty="0" smtClean="0"/>
              <a:t> </a:t>
            </a:r>
            <a:r>
              <a:rPr lang="es-ES" sz="1800" dirty="0" err="1" smtClean="0"/>
              <a:t>Second</a:t>
            </a:r>
            <a:r>
              <a:rPr lang="es-ES" sz="1800" dirty="0" smtClean="0"/>
              <a:t> </a:t>
            </a:r>
            <a:r>
              <a:rPr lang="es-ES" sz="1800" dirty="0"/>
              <a:t>look</a:t>
            </a:r>
          </a:p>
          <a:p>
            <a:pPr marL="990600" lvl="1" indent="-533400">
              <a:lnSpc>
                <a:spcPct val="90000"/>
              </a:lnSpc>
              <a:buFontTx/>
              <a:buAutoNum type="arabicPeriod"/>
            </a:pPr>
            <a:r>
              <a:rPr lang="es-ES" sz="2400" b="1" u="sng" dirty="0" smtClean="0"/>
              <a:t>QUIMIOTERAPIA </a:t>
            </a:r>
            <a:r>
              <a:rPr lang="es-ES" sz="2400" b="1" u="sng" dirty="0"/>
              <a:t>ESTÁNDAR</a:t>
            </a:r>
          </a:p>
          <a:p>
            <a:pPr marL="1371600" lvl="2" indent="-457200">
              <a:lnSpc>
                <a:spcPct val="90000"/>
              </a:lnSpc>
              <a:buFontTx/>
              <a:buAutoNum type="arabicPeriod"/>
            </a:pPr>
            <a:r>
              <a:rPr lang="es-ES" sz="2000" dirty="0"/>
              <a:t>“Historia de un doblete”</a:t>
            </a:r>
          </a:p>
          <a:p>
            <a:pPr marL="1371600" lvl="2" indent="-457200">
              <a:lnSpc>
                <a:spcPct val="90000"/>
              </a:lnSpc>
              <a:buFontTx/>
              <a:buAutoNum type="arabicPeriod"/>
            </a:pPr>
            <a:r>
              <a:rPr lang="es-ES" sz="2000" dirty="0" err="1"/>
              <a:t>Intraperitoneal</a:t>
            </a:r>
            <a:endParaRPr lang="es-ES" sz="2000" dirty="0"/>
          </a:p>
          <a:p>
            <a:pPr marL="1371600" lvl="2" indent="-457200">
              <a:lnSpc>
                <a:spcPct val="90000"/>
              </a:lnSpc>
              <a:buFontTx/>
              <a:buAutoNum type="arabicPeriod"/>
            </a:pPr>
            <a:r>
              <a:rPr lang="es-ES" sz="2000" dirty="0"/>
              <a:t>Intravenosa</a:t>
            </a:r>
          </a:p>
          <a:p>
            <a:pPr marL="990600" lvl="1" indent="-533400">
              <a:lnSpc>
                <a:spcPct val="90000"/>
              </a:lnSpc>
              <a:buFontTx/>
              <a:buAutoNum type="arabicPeriod"/>
            </a:pPr>
            <a:r>
              <a:rPr lang="es-ES" sz="2400" b="1" u="sng" dirty="0" smtClean="0"/>
              <a:t>QUIMIOTERAPIA / CIRUGIA  </a:t>
            </a:r>
            <a:r>
              <a:rPr lang="es-ES" sz="2400" b="1" u="sng" dirty="0"/>
              <a:t>EN RECAÍDA</a:t>
            </a:r>
          </a:p>
          <a:p>
            <a:pPr marL="990600" lvl="1" indent="-533400">
              <a:lnSpc>
                <a:spcPct val="90000"/>
              </a:lnSpc>
              <a:buFontTx/>
              <a:buAutoNum type="arabicPeriod"/>
            </a:pPr>
            <a:r>
              <a:rPr lang="es-ES" sz="2400" b="1" u="sng" dirty="0" smtClean="0"/>
              <a:t>NUEVOS </a:t>
            </a:r>
            <a:r>
              <a:rPr lang="es-ES" sz="2400" b="1" u="sng" dirty="0"/>
              <a:t>FÁRMACOS</a:t>
            </a:r>
          </a:p>
          <a:p>
            <a:endParaRPr lang="es-ES"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3" y="1969767"/>
            <a:ext cx="2664297"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405427"/>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smtClean="0"/>
              <a:t>QUIMIOTERAPIA NEOADYUVANTE</a:t>
            </a:r>
            <a:endParaRPr lang="es-ES" b="1" dirty="0"/>
          </a:p>
        </p:txBody>
      </p:sp>
      <p:sp>
        <p:nvSpPr>
          <p:cNvPr id="3" name="2 Marcador de texto"/>
          <p:cNvSpPr>
            <a:spLocks noGrp="1"/>
          </p:cNvSpPr>
          <p:nvPr>
            <p:ph type="body" idx="1"/>
          </p:nvPr>
        </p:nvSpPr>
        <p:spPr>
          <a:xfrm>
            <a:off x="457200" y="2780928"/>
            <a:ext cx="4040188" cy="792088"/>
          </a:xfrm>
        </p:spPr>
        <p:txBody>
          <a:bodyPr>
            <a:normAutofit/>
          </a:bodyPr>
          <a:lstStyle/>
          <a:p>
            <a:r>
              <a:rPr lang="es-ES" sz="3200" dirty="0" smtClean="0"/>
              <a:t>      INDICACIONES</a:t>
            </a:r>
            <a:endParaRPr lang="es-ES" sz="3200" dirty="0"/>
          </a:p>
        </p:txBody>
      </p:sp>
      <p:sp>
        <p:nvSpPr>
          <p:cNvPr id="4" name="3 Marcador de contenido"/>
          <p:cNvSpPr>
            <a:spLocks noGrp="1"/>
          </p:cNvSpPr>
          <p:nvPr>
            <p:ph sz="half" idx="2"/>
          </p:nvPr>
        </p:nvSpPr>
        <p:spPr>
          <a:xfrm>
            <a:off x="457200" y="3501008"/>
            <a:ext cx="4040188" cy="1728192"/>
          </a:xfrm>
        </p:spPr>
        <p:txBody>
          <a:bodyPr>
            <a:normAutofit/>
          </a:bodyPr>
          <a:lstStyle/>
          <a:p>
            <a:pPr lvl="1"/>
            <a:r>
              <a:rPr lang="es-ES" sz="2400" dirty="0"/>
              <a:t>Gran carga tumoral</a:t>
            </a:r>
          </a:p>
          <a:p>
            <a:pPr lvl="1"/>
            <a:r>
              <a:rPr lang="es-ES" sz="2400" dirty="0"/>
              <a:t>Ascitis masiva</a:t>
            </a:r>
          </a:p>
          <a:p>
            <a:pPr lvl="2"/>
            <a:r>
              <a:rPr lang="es-ES" sz="2200" dirty="0"/>
              <a:t>Comorbilidades</a:t>
            </a:r>
          </a:p>
          <a:p>
            <a:pPr lvl="2"/>
            <a:r>
              <a:rPr lang="es-ES" sz="2200" dirty="0"/>
              <a:t>Performance </a:t>
            </a:r>
            <a:r>
              <a:rPr lang="es-ES" sz="2200" dirty="0" smtClean="0"/>
              <a:t>Status</a:t>
            </a:r>
            <a:endParaRPr lang="es-ES" sz="2200" dirty="0"/>
          </a:p>
          <a:p>
            <a:endParaRPr lang="es-ES" dirty="0"/>
          </a:p>
        </p:txBody>
      </p:sp>
      <p:sp>
        <p:nvSpPr>
          <p:cNvPr id="5" name="4 Marcador de texto"/>
          <p:cNvSpPr>
            <a:spLocks noGrp="1"/>
          </p:cNvSpPr>
          <p:nvPr>
            <p:ph type="body" sz="quarter" idx="3"/>
          </p:nvPr>
        </p:nvSpPr>
        <p:spPr>
          <a:xfrm>
            <a:off x="4645025" y="2996952"/>
            <a:ext cx="4041775" cy="576063"/>
          </a:xfrm>
        </p:spPr>
        <p:txBody>
          <a:bodyPr>
            <a:normAutofit lnSpcReduction="10000"/>
          </a:bodyPr>
          <a:lstStyle/>
          <a:p>
            <a:r>
              <a:rPr lang="es-ES" sz="3200" dirty="0" smtClean="0"/>
              <a:t>          VENTAJAS</a:t>
            </a:r>
            <a:endParaRPr lang="es-ES" sz="3200" dirty="0"/>
          </a:p>
        </p:txBody>
      </p:sp>
      <p:sp>
        <p:nvSpPr>
          <p:cNvPr id="6" name="5 Marcador de contenido"/>
          <p:cNvSpPr>
            <a:spLocks noGrp="1"/>
          </p:cNvSpPr>
          <p:nvPr>
            <p:ph sz="quarter" idx="4"/>
          </p:nvPr>
        </p:nvSpPr>
        <p:spPr>
          <a:xfrm>
            <a:off x="4283968" y="3501008"/>
            <a:ext cx="5112567" cy="1728192"/>
          </a:xfrm>
        </p:spPr>
        <p:txBody>
          <a:bodyPr>
            <a:noAutofit/>
          </a:bodyPr>
          <a:lstStyle/>
          <a:p>
            <a:pPr lvl="1"/>
            <a:r>
              <a:rPr lang="es-ES" sz="2400" dirty="0"/>
              <a:t>Evitar </a:t>
            </a:r>
            <a:r>
              <a:rPr lang="es-ES" sz="2400" dirty="0" smtClean="0"/>
              <a:t>Cirugía </a:t>
            </a:r>
            <a:r>
              <a:rPr lang="es-ES" sz="2400" dirty="0"/>
              <a:t>agresiva si </a:t>
            </a:r>
            <a:r>
              <a:rPr lang="es-ES" sz="2400" dirty="0" err="1"/>
              <a:t>quimiorresistencia</a:t>
            </a:r>
            <a:r>
              <a:rPr lang="es-ES" sz="2400" dirty="0"/>
              <a:t>.</a:t>
            </a:r>
          </a:p>
          <a:p>
            <a:pPr lvl="1"/>
            <a:r>
              <a:rPr lang="es-ES" sz="2400" dirty="0" smtClean="0"/>
              <a:t>Mayor probabilidad </a:t>
            </a:r>
            <a:r>
              <a:rPr lang="es-ES" sz="2400" dirty="0"/>
              <a:t>de </a:t>
            </a:r>
            <a:r>
              <a:rPr lang="es-ES" sz="2400" dirty="0" err="1"/>
              <a:t>citorreducción</a:t>
            </a:r>
            <a:r>
              <a:rPr lang="es-ES" sz="2400" dirty="0"/>
              <a:t> </a:t>
            </a:r>
            <a:r>
              <a:rPr lang="es-ES" sz="2400" b="1" dirty="0"/>
              <a:t>óptima</a:t>
            </a:r>
          </a:p>
          <a:p>
            <a:pPr lvl="1"/>
            <a:r>
              <a:rPr lang="es-ES" sz="2400" dirty="0"/>
              <a:t>Cirugía </a:t>
            </a:r>
            <a:r>
              <a:rPr lang="es-ES" sz="2400" dirty="0" smtClean="0"/>
              <a:t>menos </a:t>
            </a:r>
            <a:r>
              <a:rPr lang="es-ES" sz="2400" b="1" dirty="0" smtClean="0"/>
              <a:t>costosa</a:t>
            </a:r>
            <a:endParaRPr lang="es-ES" sz="2400" b="1" dirty="0"/>
          </a:p>
          <a:p>
            <a:pPr lvl="1"/>
            <a:r>
              <a:rPr lang="es-ES" sz="2400" dirty="0"/>
              <a:t>Cirugía con </a:t>
            </a:r>
            <a:r>
              <a:rPr lang="es-ES" sz="2400" dirty="0" smtClean="0"/>
              <a:t>menos  </a:t>
            </a:r>
            <a:r>
              <a:rPr lang="es-ES" sz="2400" b="1" dirty="0"/>
              <a:t>complicaciones</a:t>
            </a:r>
          </a:p>
          <a:p>
            <a:endParaRPr lang="es-ES" dirty="0"/>
          </a:p>
        </p:txBody>
      </p:sp>
      <p:sp>
        <p:nvSpPr>
          <p:cNvPr id="8" name="7 Rectángulo"/>
          <p:cNvSpPr/>
          <p:nvPr/>
        </p:nvSpPr>
        <p:spPr>
          <a:xfrm>
            <a:off x="421796" y="5661248"/>
            <a:ext cx="4356484" cy="792088"/>
          </a:xfrm>
          <a:prstGeom prst="rect">
            <a:avLst/>
          </a:prstGeom>
          <a:solidFill>
            <a:schemeClr val="accent6"/>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ES" sz="2800" b="1" dirty="0" smtClean="0"/>
              <a:t>CIRUGÍA DE INTERVALO</a:t>
            </a:r>
            <a:endParaRPr lang="es-ES" sz="2800" b="1" dirty="0"/>
          </a:p>
        </p:txBody>
      </p:sp>
      <p:sp>
        <p:nvSpPr>
          <p:cNvPr id="13" name="12 Flecha abajo"/>
          <p:cNvSpPr/>
          <p:nvPr/>
        </p:nvSpPr>
        <p:spPr>
          <a:xfrm>
            <a:off x="4211960" y="3861048"/>
            <a:ext cx="540060" cy="136815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13 Rectángulo"/>
          <p:cNvSpPr/>
          <p:nvPr/>
        </p:nvSpPr>
        <p:spPr>
          <a:xfrm>
            <a:off x="251520" y="1413064"/>
            <a:ext cx="8352928" cy="1274195"/>
          </a:xfrm>
          <a:prstGeom prst="rect">
            <a:avLst/>
          </a:prstGeom>
        </p:spPr>
        <p:txBody>
          <a:bodyPr wrap="square">
            <a:spAutoFit/>
          </a:bodyPr>
          <a:lstStyle/>
          <a:p>
            <a:pPr>
              <a:lnSpc>
                <a:spcPct val="80000"/>
              </a:lnSpc>
            </a:pPr>
            <a:r>
              <a:rPr lang="es-ES" sz="1600" b="1" dirty="0">
                <a:latin typeface="Verdana" pitchFamily="34" charset="0"/>
              </a:rPr>
              <a:t>CITORREDUCCIÓN ÓPTIMA NO OBTENIDA</a:t>
            </a:r>
            <a:r>
              <a:rPr lang="es-ES" sz="1600" dirty="0">
                <a:latin typeface="Verdana" pitchFamily="34" charset="0"/>
              </a:rPr>
              <a:t>: </a:t>
            </a:r>
            <a:endParaRPr lang="es-ES" sz="1600" dirty="0" smtClean="0">
              <a:latin typeface="Verdana" pitchFamily="34" charset="0"/>
            </a:endParaRPr>
          </a:p>
          <a:p>
            <a:pPr>
              <a:lnSpc>
                <a:spcPct val="80000"/>
              </a:lnSpc>
            </a:pPr>
            <a:r>
              <a:rPr lang="es-ES" sz="1600" dirty="0" smtClean="0">
                <a:latin typeface="Verdana" pitchFamily="34" charset="0"/>
                <a:ea typeface="ＭＳ Ｐゴシック" pitchFamily="34" charset="-128"/>
              </a:rPr>
              <a:t>QT </a:t>
            </a:r>
            <a:r>
              <a:rPr lang="es-ES" sz="1600" dirty="0" err="1" smtClean="0">
                <a:latin typeface="Verdana" pitchFamily="34" charset="0"/>
                <a:ea typeface="ＭＳ Ｐゴシック" pitchFamily="34" charset="-128"/>
              </a:rPr>
              <a:t>neoadyuvante</a:t>
            </a:r>
            <a:r>
              <a:rPr lang="es-ES" sz="1600" dirty="0" smtClean="0">
                <a:latin typeface="Verdana" pitchFamily="34" charset="0"/>
                <a:ea typeface="ＭＳ Ｐゴシック" pitchFamily="34" charset="-128"/>
              </a:rPr>
              <a:t> (</a:t>
            </a:r>
            <a:r>
              <a:rPr lang="es-ES" sz="1600" dirty="0" err="1" smtClean="0">
                <a:latin typeface="Verdana" pitchFamily="34" charset="0"/>
                <a:ea typeface="ＭＳ Ｐゴシック" pitchFamily="34" charset="-128"/>
              </a:rPr>
              <a:t>Carboplatino</a:t>
            </a:r>
            <a:r>
              <a:rPr lang="es-ES" sz="1600" dirty="0" smtClean="0">
                <a:latin typeface="Verdana" pitchFamily="34" charset="0"/>
                <a:ea typeface="ＭＳ Ｐゴシック" pitchFamily="34" charset="-128"/>
              </a:rPr>
              <a:t> </a:t>
            </a:r>
            <a:r>
              <a:rPr lang="es-ES" sz="1600" dirty="0">
                <a:latin typeface="Verdana" pitchFamily="34" charset="0"/>
                <a:ea typeface="ＭＳ Ｐゴシック" pitchFamily="34" charset="-128"/>
              </a:rPr>
              <a:t>+ </a:t>
            </a:r>
            <a:r>
              <a:rPr lang="es-ES" sz="1600" dirty="0" err="1">
                <a:latin typeface="Verdana" pitchFamily="34" charset="0"/>
                <a:ea typeface="ＭＳ Ｐゴシック" pitchFamily="34" charset="-128"/>
              </a:rPr>
              <a:t>P</a:t>
            </a:r>
            <a:r>
              <a:rPr lang="es-ES" sz="1600" dirty="0" err="1" smtClean="0">
                <a:latin typeface="Verdana" pitchFamily="34" charset="0"/>
                <a:ea typeface="ＭＳ Ｐゴシック" pitchFamily="34" charset="-128"/>
              </a:rPr>
              <a:t>aclitaxel</a:t>
            </a:r>
            <a:r>
              <a:rPr lang="es-ES" sz="1600" dirty="0" smtClean="0">
                <a:latin typeface="Verdana" pitchFamily="34" charset="0"/>
                <a:ea typeface="ＭＳ Ｐゴシック" pitchFamily="34" charset="-128"/>
              </a:rPr>
              <a:t>) </a:t>
            </a:r>
            <a:r>
              <a:rPr lang="es-ES" sz="1600" dirty="0">
                <a:latin typeface="Verdana" pitchFamily="34" charset="0"/>
                <a:ea typeface="ＭＳ Ｐゴシック" pitchFamily="34" charset="-128"/>
              </a:rPr>
              <a:t>seguida </a:t>
            </a:r>
            <a:r>
              <a:rPr lang="es-ES" sz="1600" dirty="0" smtClean="0">
                <a:latin typeface="Verdana" pitchFamily="34" charset="0"/>
                <a:ea typeface="ＭＳ Ｐゴシック" pitchFamily="34" charset="-128"/>
              </a:rPr>
              <a:t>por Cirugía de intervalo</a:t>
            </a:r>
          </a:p>
          <a:p>
            <a:pPr>
              <a:lnSpc>
                <a:spcPct val="80000"/>
              </a:lnSpc>
            </a:pPr>
            <a:endParaRPr lang="es-ES" sz="1600" dirty="0" smtClean="0">
              <a:latin typeface="Verdana" pitchFamily="34" charset="0"/>
              <a:ea typeface="ＭＳ Ｐゴシック" pitchFamily="34" charset="-128"/>
            </a:endParaRPr>
          </a:p>
          <a:p>
            <a:pPr>
              <a:lnSpc>
                <a:spcPct val="80000"/>
              </a:lnSpc>
            </a:pPr>
            <a:r>
              <a:rPr lang="es-ES" sz="1600" dirty="0" smtClean="0">
                <a:latin typeface="Verdana" pitchFamily="34" charset="0"/>
                <a:ea typeface="ＭＳ Ｐゴシック" pitchFamily="34" charset="-128"/>
              </a:rPr>
              <a:t>La </a:t>
            </a:r>
            <a:r>
              <a:rPr lang="es-ES" sz="1600" dirty="0" err="1">
                <a:latin typeface="Verdana" pitchFamily="34" charset="0"/>
                <a:ea typeface="ＭＳ Ｐゴシック" pitchFamily="34" charset="-128"/>
              </a:rPr>
              <a:t>citorreducción</a:t>
            </a:r>
            <a:r>
              <a:rPr lang="es-ES" sz="1600" dirty="0">
                <a:latin typeface="Verdana" pitchFamily="34" charset="0"/>
                <a:ea typeface="ＭＳ Ｐゴシック" pitchFamily="34" charset="-128"/>
              </a:rPr>
              <a:t> de intervalo incrementa la sobrevida mediana en aproximadamente en 6 meses  pero no es tan eficaz, sin embargo como la </a:t>
            </a:r>
            <a:r>
              <a:rPr lang="es-ES" sz="1600" dirty="0" err="1">
                <a:latin typeface="Verdana" pitchFamily="34" charset="0"/>
                <a:ea typeface="ＭＳ Ｐゴシック" pitchFamily="34" charset="-128"/>
              </a:rPr>
              <a:t>citorreducción</a:t>
            </a:r>
            <a:r>
              <a:rPr lang="es-ES" sz="1600" dirty="0">
                <a:latin typeface="Verdana" pitchFamily="34" charset="0"/>
                <a:ea typeface="ＭＳ Ｐゴシック" pitchFamily="34" charset="-128"/>
              </a:rPr>
              <a:t> inicial </a:t>
            </a:r>
          </a:p>
        </p:txBody>
      </p:sp>
      <p:sp>
        <p:nvSpPr>
          <p:cNvPr id="15" name="14 Rectángulo"/>
          <p:cNvSpPr/>
          <p:nvPr/>
        </p:nvSpPr>
        <p:spPr>
          <a:xfrm rot="10800000" flipV="1">
            <a:off x="1547664" y="6663197"/>
            <a:ext cx="9865096" cy="240066"/>
          </a:xfrm>
          <a:prstGeom prst="rect">
            <a:avLst/>
          </a:prstGeom>
        </p:spPr>
        <p:txBody>
          <a:bodyPr wrap="square">
            <a:spAutoFit/>
          </a:bodyPr>
          <a:lstStyle/>
          <a:p>
            <a:pPr lvl="4">
              <a:lnSpc>
                <a:spcPct val="80000"/>
              </a:lnSpc>
            </a:pPr>
            <a:r>
              <a:rPr lang="es-ES" sz="1200" dirty="0">
                <a:latin typeface="Verdana" pitchFamily="34" charset="0"/>
                <a:ea typeface="ＭＳ Ｐゴシック" pitchFamily="34" charset="-128"/>
              </a:rPr>
              <a:t>van der </a:t>
            </a:r>
            <a:r>
              <a:rPr lang="es-ES" sz="1200" dirty="0" err="1">
                <a:latin typeface="Verdana" pitchFamily="34" charset="0"/>
                <a:ea typeface="ＭＳ Ｐゴシック" pitchFamily="34" charset="-128"/>
              </a:rPr>
              <a:t>Burg</a:t>
            </a:r>
            <a:r>
              <a:rPr lang="es-ES" sz="1200" dirty="0">
                <a:latin typeface="Verdana" pitchFamily="34" charset="0"/>
                <a:ea typeface="ＭＳ Ｐゴシック" pitchFamily="34" charset="-128"/>
              </a:rPr>
              <a:t> ME, van </a:t>
            </a:r>
            <a:r>
              <a:rPr lang="es-ES" sz="1200" dirty="0" err="1">
                <a:latin typeface="Verdana" pitchFamily="34" charset="0"/>
                <a:ea typeface="ＭＳ Ｐゴシック" pitchFamily="34" charset="-128"/>
              </a:rPr>
              <a:t>Lent</a:t>
            </a:r>
            <a:r>
              <a:rPr lang="es-ES" sz="1200" dirty="0">
                <a:latin typeface="Verdana" pitchFamily="34" charset="0"/>
                <a:ea typeface="ＭＳ Ｐゴシック" pitchFamily="34" charset="-128"/>
              </a:rPr>
              <a:t> M, </a:t>
            </a:r>
            <a:r>
              <a:rPr lang="es-ES" sz="1200" dirty="0" err="1">
                <a:latin typeface="Verdana" pitchFamily="34" charset="0"/>
                <a:ea typeface="ＭＳ Ｐゴシック" pitchFamily="34" charset="-128"/>
              </a:rPr>
              <a:t>Buyse</a:t>
            </a:r>
            <a:r>
              <a:rPr lang="es-ES" sz="1200" dirty="0">
                <a:latin typeface="Verdana" pitchFamily="34" charset="0"/>
                <a:ea typeface="ＭＳ Ｐゴシック" pitchFamily="34" charset="-128"/>
              </a:rPr>
              <a:t> M, et al. N </a:t>
            </a:r>
            <a:r>
              <a:rPr lang="es-ES" sz="1200" dirty="0" err="1">
                <a:latin typeface="Verdana" pitchFamily="34" charset="0"/>
                <a:ea typeface="ＭＳ Ｐゴシック" pitchFamily="34" charset="-128"/>
              </a:rPr>
              <a:t>Engl</a:t>
            </a:r>
            <a:r>
              <a:rPr lang="es-ES" sz="1200" dirty="0">
                <a:latin typeface="Verdana" pitchFamily="34" charset="0"/>
                <a:ea typeface="ＭＳ Ｐゴシック" pitchFamily="34" charset="-128"/>
              </a:rPr>
              <a:t> J </a:t>
            </a:r>
            <a:r>
              <a:rPr lang="es-ES" sz="1200" dirty="0" err="1">
                <a:latin typeface="Verdana" pitchFamily="34" charset="0"/>
                <a:ea typeface="ＭＳ Ｐゴシック" pitchFamily="34" charset="-128"/>
              </a:rPr>
              <a:t>Med</a:t>
            </a:r>
            <a:r>
              <a:rPr lang="es-ES" sz="1200" dirty="0">
                <a:latin typeface="Verdana" pitchFamily="34" charset="0"/>
                <a:ea typeface="ＭＳ Ｐゴシック" pitchFamily="34" charset="-128"/>
              </a:rPr>
              <a:t> 1995;332:629 </a:t>
            </a:r>
          </a:p>
        </p:txBody>
      </p:sp>
    </p:spTree>
    <p:extLst>
      <p:ext uri="{BB962C8B-B14F-4D97-AF65-F5344CB8AC3E}">
        <p14:creationId xmlns:p14="http://schemas.microsoft.com/office/powerpoint/2010/main" val="176248403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CIRUGÍA CITORREDUCTORA 2ª</a:t>
            </a:r>
          </a:p>
        </p:txBody>
      </p:sp>
      <p:sp>
        <p:nvSpPr>
          <p:cNvPr id="3" name="2 Marcador de contenido"/>
          <p:cNvSpPr>
            <a:spLocks noGrp="1"/>
          </p:cNvSpPr>
          <p:nvPr>
            <p:ph idx="1"/>
          </p:nvPr>
        </p:nvSpPr>
        <p:spPr/>
        <p:txBody>
          <a:bodyPr/>
          <a:lstStyle/>
          <a:p>
            <a:pPr marL="0" indent="0">
              <a:buNone/>
            </a:pPr>
            <a:r>
              <a:rPr lang="es-ES" b="1" i="1" u="sng" dirty="0"/>
              <a:t>Actualmente no se recomienda</a:t>
            </a:r>
          </a:p>
          <a:p>
            <a:pPr marL="0" indent="0">
              <a:buNone/>
            </a:pPr>
            <a:endParaRPr lang="es-ES" dirty="0"/>
          </a:p>
        </p:txBody>
      </p:sp>
      <p:sp>
        <p:nvSpPr>
          <p:cNvPr id="4" name="3 Rectángulo redondeado"/>
          <p:cNvSpPr/>
          <p:nvPr/>
        </p:nvSpPr>
        <p:spPr>
          <a:xfrm>
            <a:off x="323528" y="3103587"/>
            <a:ext cx="2664296" cy="194421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t>RESPUESTA </a:t>
            </a:r>
          </a:p>
          <a:p>
            <a:pPr algn="ctr"/>
            <a:r>
              <a:rPr lang="es-ES" b="1" dirty="0"/>
              <a:t>COMPLETA</a:t>
            </a:r>
          </a:p>
          <a:p>
            <a:pPr algn="ctr"/>
            <a:r>
              <a:rPr lang="es-ES" b="1" dirty="0"/>
              <a:t>CLÍNICA</a:t>
            </a:r>
          </a:p>
          <a:p>
            <a:pPr algn="ctr"/>
            <a:r>
              <a:rPr lang="es-ES" b="1" dirty="0"/>
              <a:t>Y</a:t>
            </a:r>
          </a:p>
          <a:p>
            <a:pPr algn="ctr"/>
            <a:r>
              <a:rPr lang="es-ES" b="1" dirty="0"/>
              <a:t>RADIOLÓGICA</a:t>
            </a:r>
          </a:p>
        </p:txBody>
      </p:sp>
      <p:sp>
        <p:nvSpPr>
          <p:cNvPr id="5" name="4 Rectángulo redondeado"/>
          <p:cNvSpPr/>
          <p:nvPr/>
        </p:nvSpPr>
        <p:spPr>
          <a:xfrm>
            <a:off x="3635896" y="3861048"/>
            <a:ext cx="2160240" cy="936104"/>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smtClean="0"/>
              <a:t>SECOND LOOK</a:t>
            </a:r>
            <a:endParaRPr lang="es-ES" b="1" dirty="0"/>
          </a:p>
        </p:txBody>
      </p:sp>
      <p:sp>
        <p:nvSpPr>
          <p:cNvPr id="6" name="5 Rectángulo redondeado"/>
          <p:cNvSpPr/>
          <p:nvPr/>
        </p:nvSpPr>
        <p:spPr>
          <a:xfrm>
            <a:off x="6012160" y="2384884"/>
            <a:ext cx="2304256" cy="1476164"/>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u="sng" dirty="0">
                <a:solidFill>
                  <a:schemeClr val="tx1"/>
                </a:solidFill>
              </a:rPr>
              <a:t>NO BENEFICIOS</a:t>
            </a:r>
          </a:p>
          <a:p>
            <a:pPr algn="ctr"/>
            <a:r>
              <a:rPr lang="es-ES" b="1" u="sng" dirty="0">
                <a:solidFill>
                  <a:schemeClr val="tx1"/>
                </a:solidFill>
              </a:rPr>
              <a:t>EN</a:t>
            </a:r>
          </a:p>
          <a:p>
            <a:pPr algn="ctr"/>
            <a:r>
              <a:rPr lang="es-ES" b="1" u="sng" dirty="0">
                <a:solidFill>
                  <a:schemeClr val="tx1"/>
                </a:solidFill>
              </a:rPr>
              <a:t>SUPERVIVENCIA</a:t>
            </a:r>
          </a:p>
        </p:txBody>
      </p:sp>
      <p:sp>
        <p:nvSpPr>
          <p:cNvPr id="7" name="6 Elipse"/>
          <p:cNvSpPr/>
          <p:nvPr/>
        </p:nvSpPr>
        <p:spPr>
          <a:xfrm>
            <a:off x="5566123" y="5047803"/>
            <a:ext cx="3131840" cy="1224136"/>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t>30-50% negativas:</a:t>
            </a:r>
            <a:endParaRPr lang="es-ES" b="1" dirty="0">
              <a:sym typeface="Wingdings" pitchFamily="2" charset="2"/>
            </a:endParaRPr>
          </a:p>
          <a:p>
            <a:pPr algn="ctr"/>
            <a:r>
              <a:rPr lang="es-ES" b="1" dirty="0">
                <a:sym typeface="Wingdings" pitchFamily="2" charset="2"/>
              </a:rPr>
              <a:t>RECURREN</a:t>
            </a:r>
            <a:endParaRPr lang="es-ES" b="1" dirty="0"/>
          </a:p>
        </p:txBody>
      </p:sp>
      <p:sp>
        <p:nvSpPr>
          <p:cNvPr id="10" name="9 Flecha abajo"/>
          <p:cNvSpPr/>
          <p:nvPr/>
        </p:nvSpPr>
        <p:spPr>
          <a:xfrm>
            <a:off x="7020272" y="4075695"/>
            <a:ext cx="288032" cy="7214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10 Flecha derecha"/>
          <p:cNvSpPr/>
          <p:nvPr/>
        </p:nvSpPr>
        <p:spPr>
          <a:xfrm>
            <a:off x="3131840" y="4329100"/>
            <a:ext cx="360040" cy="1800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62099446"/>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TRATAMIENTO</a:t>
            </a:r>
            <a:endParaRPr lang="es-ES" b="1" dirty="0"/>
          </a:p>
        </p:txBody>
      </p:sp>
      <p:sp>
        <p:nvSpPr>
          <p:cNvPr id="3" name="2 Marcador de contenido"/>
          <p:cNvSpPr>
            <a:spLocks noGrp="1"/>
          </p:cNvSpPr>
          <p:nvPr>
            <p:ph idx="1"/>
          </p:nvPr>
        </p:nvSpPr>
        <p:spPr/>
        <p:txBody>
          <a:bodyPr/>
          <a:lstStyle/>
          <a:p>
            <a:endParaRPr lang="es-E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28800"/>
            <a:ext cx="8208912" cy="475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157329"/>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QUIMIOTERAPIA ESTANDAR</a:t>
            </a:r>
            <a:endParaRPr lang="es-ES" dirty="0"/>
          </a:p>
        </p:txBody>
      </p:sp>
      <p:sp>
        <p:nvSpPr>
          <p:cNvPr id="3" name="2 Marcador de contenido"/>
          <p:cNvSpPr>
            <a:spLocks noGrp="1"/>
          </p:cNvSpPr>
          <p:nvPr>
            <p:ph idx="1"/>
          </p:nvPr>
        </p:nvSpPr>
        <p:spPr/>
        <p:txBody>
          <a:bodyPr>
            <a:normAutofit lnSpcReduction="10000"/>
          </a:bodyPr>
          <a:lstStyle/>
          <a:p>
            <a:pPr marL="0" indent="0">
              <a:buNone/>
            </a:pPr>
            <a:r>
              <a:rPr lang="es-ES" dirty="0" smtClean="0"/>
              <a:t> </a:t>
            </a:r>
            <a:r>
              <a:rPr lang="es-ES" b="1" dirty="0" smtClean="0">
                <a:solidFill>
                  <a:srgbClr val="FF0000"/>
                </a:solidFill>
              </a:rPr>
              <a:t>VÍA INTRAPERITONEAL</a:t>
            </a:r>
          </a:p>
          <a:p>
            <a:r>
              <a:rPr lang="es-ES" sz="2400" dirty="0"/>
              <a:t>La mayoría de la enfermedad se encuentra en la </a:t>
            </a:r>
            <a:r>
              <a:rPr lang="es-ES" sz="2400" u="sng" dirty="0"/>
              <a:t>cavidad peritoneal</a:t>
            </a:r>
            <a:r>
              <a:rPr lang="es-ES" sz="2400" dirty="0"/>
              <a:t>.</a:t>
            </a:r>
          </a:p>
          <a:p>
            <a:r>
              <a:rPr lang="es-ES" sz="2400" dirty="0"/>
              <a:t>Aumento de la </a:t>
            </a:r>
            <a:r>
              <a:rPr lang="es-ES" sz="2400" u="sng" dirty="0"/>
              <a:t>concentración</a:t>
            </a:r>
            <a:r>
              <a:rPr lang="es-ES" sz="2400" dirty="0"/>
              <a:t> del fármaco, aunque con </a:t>
            </a:r>
            <a:r>
              <a:rPr lang="es-ES" sz="2400" u="sng" dirty="0"/>
              <a:t>penetración</a:t>
            </a:r>
            <a:r>
              <a:rPr lang="es-ES" sz="2400" dirty="0"/>
              <a:t> limitada</a:t>
            </a:r>
          </a:p>
          <a:p>
            <a:pPr marL="0" indent="0">
              <a:buNone/>
            </a:pPr>
            <a:endParaRPr lang="es-ES" dirty="0" smtClean="0"/>
          </a:p>
          <a:p>
            <a:pPr marL="0" indent="0">
              <a:buNone/>
            </a:pPr>
            <a:endParaRPr lang="es-ES" dirty="0"/>
          </a:p>
          <a:p>
            <a:pPr marL="0" indent="0">
              <a:buNone/>
            </a:pPr>
            <a:endParaRPr lang="es-ES" dirty="0" smtClean="0"/>
          </a:p>
          <a:p>
            <a:pPr marL="0" indent="0">
              <a:buNone/>
            </a:pPr>
            <a:r>
              <a:rPr lang="es-ES" dirty="0"/>
              <a:t> </a:t>
            </a:r>
            <a:r>
              <a:rPr lang="es-ES" dirty="0" smtClean="0"/>
              <a:t>      Mínima </a:t>
            </a:r>
            <a:r>
              <a:rPr lang="es-ES" dirty="0"/>
              <a:t>enfermedad residual!</a:t>
            </a:r>
          </a:p>
          <a:p>
            <a:pPr marL="0" indent="0">
              <a:buNone/>
            </a:pPr>
            <a:endParaRPr lang="es-ES" dirty="0">
              <a:solidFill>
                <a:srgbClr val="FF0000"/>
              </a:solidFill>
            </a:endParaRPr>
          </a:p>
        </p:txBody>
      </p:sp>
      <p:sp>
        <p:nvSpPr>
          <p:cNvPr id="4" name="3 Flecha abajo"/>
          <p:cNvSpPr/>
          <p:nvPr/>
        </p:nvSpPr>
        <p:spPr>
          <a:xfrm>
            <a:off x="3203848" y="3933056"/>
            <a:ext cx="432048" cy="10801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 name="Picture 5" descr="sugaimg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3356992"/>
            <a:ext cx="2736304"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8046780"/>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QUIMIOTERAPIA ESTANDAR</a:t>
            </a:r>
          </a:p>
        </p:txBody>
      </p:sp>
      <p:sp>
        <p:nvSpPr>
          <p:cNvPr id="3" name="2 Marcador de contenido"/>
          <p:cNvSpPr>
            <a:spLocks noGrp="1"/>
          </p:cNvSpPr>
          <p:nvPr>
            <p:ph idx="1"/>
          </p:nvPr>
        </p:nvSpPr>
        <p:spPr/>
        <p:txBody>
          <a:bodyPr/>
          <a:lstStyle/>
          <a:p>
            <a:r>
              <a:rPr lang="es-ES" b="1" dirty="0" smtClean="0">
                <a:solidFill>
                  <a:srgbClr val="F64616"/>
                </a:solidFill>
              </a:rPr>
              <a:t>VÍA INTRAVENOSA</a:t>
            </a:r>
            <a:endParaRPr lang="es-ES" b="1" dirty="0">
              <a:solidFill>
                <a:srgbClr val="F64616"/>
              </a:solidFill>
            </a:endParaRPr>
          </a:p>
        </p:txBody>
      </p:sp>
      <p:sp>
        <p:nvSpPr>
          <p:cNvPr id="4" name="3 Rectángulo"/>
          <p:cNvSpPr/>
          <p:nvPr/>
        </p:nvSpPr>
        <p:spPr>
          <a:xfrm>
            <a:off x="683568" y="2551837"/>
            <a:ext cx="4752528" cy="2308324"/>
          </a:xfrm>
          <a:prstGeom prst="rect">
            <a:avLst/>
          </a:prstGeom>
        </p:spPr>
        <p:txBody>
          <a:bodyPr wrap="square">
            <a:spAutoFit/>
          </a:bodyPr>
          <a:lstStyle/>
          <a:p>
            <a:pPr algn="ctr">
              <a:defRPr/>
            </a:pPr>
            <a:r>
              <a:rPr lang="es-ES" sz="2400" b="1" dirty="0"/>
              <a:t>PACLITAXEL 175 mg/m2 </a:t>
            </a:r>
            <a:r>
              <a:rPr lang="es-ES" sz="2400" b="1" dirty="0" smtClean="0"/>
              <a:t>IV </a:t>
            </a:r>
            <a:r>
              <a:rPr lang="es-ES" sz="2400" b="1" dirty="0"/>
              <a:t/>
            </a:r>
            <a:br>
              <a:rPr lang="es-ES" sz="2400" b="1" dirty="0"/>
            </a:br>
            <a:r>
              <a:rPr lang="es-ES" sz="2400" b="1" dirty="0"/>
              <a:t>x 3h, d1</a:t>
            </a:r>
            <a:br>
              <a:rPr lang="es-ES" sz="2400" b="1" dirty="0"/>
            </a:br>
            <a:r>
              <a:rPr lang="es-ES" sz="2400" b="1" dirty="0">
                <a:effectLst>
                  <a:outerShdw blurRad="38100" dist="38100" dir="2700000" algn="tl">
                    <a:srgbClr val="FFFFFF"/>
                  </a:outerShdw>
                </a:effectLst>
              </a:rPr>
              <a:t>+</a:t>
            </a:r>
            <a:r>
              <a:rPr lang="es-ES" sz="2400" b="1" dirty="0"/>
              <a:t/>
            </a:r>
            <a:br>
              <a:rPr lang="es-ES" sz="2400" b="1" dirty="0"/>
            </a:br>
            <a:r>
              <a:rPr lang="es-ES" sz="2400" b="1" dirty="0"/>
              <a:t>CARBOPLATINO AUC 5-7.5 </a:t>
            </a:r>
            <a:r>
              <a:rPr lang="es-ES" sz="2400" b="1" dirty="0" smtClean="0"/>
              <a:t>IV </a:t>
            </a:r>
            <a:r>
              <a:rPr lang="es-ES" sz="2400" b="1" dirty="0"/>
              <a:t/>
            </a:r>
            <a:br>
              <a:rPr lang="es-ES" sz="2400" b="1" dirty="0"/>
            </a:br>
            <a:r>
              <a:rPr lang="es-ES" sz="2400" b="1" dirty="0"/>
              <a:t>x 30´, d1</a:t>
            </a:r>
          </a:p>
          <a:p>
            <a:pPr algn="ctr">
              <a:defRPr/>
            </a:pPr>
            <a:endParaRPr lang="es-ES" sz="2400" b="1"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3" y="4267200"/>
            <a:ext cx="3923928"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3584778"/>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0328" y="1657821"/>
            <a:ext cx="38766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675" name="Line 12"/>
          <p:cNvSpPr>
            <a:spLocks noChangeShapeType="1"/>
          </p:cNvSpPr>
          <p:nvPr/>
        </p:nvSpPr>
        <p:spPr bwMode="auto">
          <a:xfrm>
            <a:off x="4598665" y="2103909"/>
            <a:ext cx="0" cy="277812"/>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4676" name="Rectangle 2"/>
          <p:cNvSpPr>
            <a:spLocks noGrp="1" noChangeArrowheads="1"/>
          </p:cNvSpPr>
          <p:nvPr>
            <p:ph type="title"/>
          </p:nvPr>
        </p:nvSpPr>
        <p:spPr>
          <a:xfrm>
            <a:off x="457200" y="274638"/>
            <a:ext cx="8229600" cy="706090"/>
          </a:xfrm>
        </p:spPr>
        <p:txBody>
          <a:bodyPr>
            <a:normAutofit/>
          </a:bodyPr>
          <a:lstStyle/>
          <a:p>
            <a:pPr defTabSz="912813" eaLnBrk="1" hangingPunct="1"/>
            <a:r>
              <a:rPr lang="en-GB" sz="3200" b="1" dirty="0">
                <a:latin typeface="Arial" charset="0"/>
                <a:cs typeface="Arial" charset="0"/>
              </a:rPr>
              <a:t>Primary treatment for ovarian cancer</a:t>
            </a:r>
            <a:r>
              <a:rPr lang="en-GB" sz="3200" b="1" baseline="60000" dirty="0">
                <a:latin typeface="Arial" charset="0"/>
                <a:cs typeface="Arial" charset="0"/>
              </a:rPr>
              <a:t>1</a:t>
            </a:r>
          </a:p>
        </p:txBody>
      </p:sp>
      <p:sp>
        <p:nvSpPr>
          <p:cNvPr id="284677" name="Text Box 11"/>
          <p:cNvSpPr txBox="1">
            <a:spLocks noChangeArrowheads="1"/>
          </p:cNvSpPr>
          <p:nvPr/>
        </p:nvSpPr>
        <p:spPr bwMode="auto">
          <a:xfrm>
            <a:off x="2680965" y="1692746"/>
            <a:ext cx="3797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cs typeface="Arial Unicode MS" charset="0"/>
              </a:rPr>
              <a:t>Newly diagnosed ovarian cancer</a:t>
            </a:r>
          </a:p>
        </p:txBody>
      </p:sp>
      <p:sp>
        <p:nvSpPr>
          <p:cNvPr id="284678" name="Line 24"/>
          <p:cNvSpPr>
            <a:spLocks noChangeShapeType="1"/>
          </p:cNvSpPr>
          <p:nvPr/>
        </p:nvSpPr>
        <p:spPr bwMode="auto">
          <a:xfrm>
            <a:off x="1093465" y="4859809"/>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284679" name="Picture 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440" y="4313709"/>
            <a:ext cx="16700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0" name="Picture 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0028" y="5264621"/>
            <a:ext cx="16700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681" name="Text Box 17"/>
          <p:cNvSpPr txBox="1">
            <a:spLocks noChangeArrowheads="1"/>
          </p:cNvSpPr>
          <p:nvPr/>
        </p:nvSpPr>
        <p:spPr bwMode="auto">
          <a:xfrm>
            <a:off x="348928" y="5534496"/>
            <a:ext cx="14890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400" b="1" smtClean="0">
                <a:solidFill>
                  <a:srgbClr val="FFFFFF"/>
                </a:solidFill>
                <a:cs typeface="Arial Unicode MS" charset="0"/>
              </a:rPr>
              <a:t>Observation</a:t>
            </a:r>
          </a:p>
        </p:txBody>
      </p:sp>
      <p:sp>
        <p:nvSpPr>
          <p:cNvPr id="284682" name="Line 24"/>
          <p:cNvSpPr>
            <a:spLocks noChangeShapeType="1"/>
          </p:cNvSpPr>
          <p:nvPr/>
        </p:nvSpPr>
        <p:spPr bwMode="auto">
          <a:xfrm>
            <a:off x="1093465" y="3929534"/>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4683" name="Text Box 14"/>
          <p:cNvSpPr txBox="1">
            <a:spLocks noChangeArrowheads="1"/>
          </p:cNvSpPr>
          <p:nvPr/>
        </p:nvSpPr>
        <p:spPr bwMode="auto">
          <a:xfrm>
            <a:off x="361628" y="4361334"/>
            <a:ext cx="14636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cs typeface="Arial Unicode MS" charset="0"/>
              </a:rPr>
              <a:t>Stage IA or IB, low grade</a:t>
            </a:r>
          </a:p>
        </p:txBody>
      </p:sp>
      <p:sp>
        <p:nvSpPr>
          <p:cNvPr id="284684" name="Line 24"/>
          <p:cNvSpPr>
            <a:spLocks noChangeShapeType="1"/>
          </p:cNvSpPr>
          <p:nvPr/>
        </p:nvSpPr>
        <p:spPr bwMode="auto">
          <a:xfrm>
            <a:off x="2841303" y="4859809"/>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284685" name="Picture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6278" y="4313709"/>
            <a:ext cx="16700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6" name="Picture 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7865" y="5264621"/>
            <a:ext cx="16700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687" name="Line 24"/>
          <p:cNvSpPr>
            <a:spLocks noChangeShapeType="1"/>
          </p:cNvSpPr>
          <p:nvPr/>
        </p:nvSpPr>
        <p:spPr bwMode="auto">
          <a:xfrm>
            <a:off x="2841303" y="3929534"/>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4688" name="Text Box 28"/>
          <p:cNvSpPr txBox="1">
            <a:spLocks noChangeArrowheads="1"/>
          </p:cNvSpPr>
          <p:nvPr/>
        </p:nvSpPr>
        <p:spPr bwMode="auto">
          <a:xfrm>
            <a:off x="2109465" y="4361334"/>
            <a:ext cx="14636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cs typeface="Arial Unicode MS" charset="0"/>
              </a:rPr>
              <a:t>Stage IA or IB, medium grade</a:t>
            </a:r>
          </a:p>
        </p:txBody>
      </p:sp>
      <p:sp>
        <p:nvSpPr>
          <p:cNvPr id="284689" name="Text Box 31"/>
          <p:cNvSpPr txBox="1">
            <a:spLocks noChangeArrowheads="1"/>
          </p:cNvSpPr>
          <p:nvPr/>
        </p:nvSpPr>
        <p:spPr bwMode="auto">
          <a:xfrm>
            <a:off x="2120578" y="5321771"/>
            <a:ext cx="1443037"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6000" rIns="0" bIns="36000" anchorCtr="1">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400" b="1" smtClean="0">
                <a:solidFill>
                  <a:srgbClr val="FFFFFF"/>
                </a:solidFill>
                <a:cs typeface="Arial Unicode MS" charset="0"/>
              </a:rPr>
              <a:t>Observation or carboplatin/</a:t>
            </a:r>
          </a:p>
          <a:p>
            <a:pPr algn="ctr" eaLnBrk="1" fontAlgn="base" hangingPunct="1">
              <a:spcBef>
                <a:spcPct val="0"/>
              </a:spcBef>
              <a:spcAft>
                <a:spcPct val="0"/>
              </a:spcAft>
            </a:pPr>
            <a:r>
              <a:rPr lang="en-GB" sz="1400" b="1" smtClean="0">
                <a:solidFill>
                  <a:srgbClr val="FFFFFF"/>
                </a:solidFill>
                <a:cs typeface="Arial Unicode MS" charset="0"/>
              </a:rPr>
              <a:t>taxane x3–6</a:t>
            </a:r>
          </a:p>
        </p:txBody>
      </p:sp>
      <p:sp>
        <p:nvSpPr>
          <p:cNvPr id="284690" name="Line 24"/>
          <p:cNvSpPr>
            <a:spLocks noChangeShapeType="1"/>
          </p:cNvSpPr>
          <p:nvPr/>
        </p:nvSpPr>
        <p:spPr bwMode="auto">
          <a:xfrm>
            <a:off x="4589140" y="4859809"/>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284691" name="Picture 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5703" y="4313709"/>
            <a:ext cx="16700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92" name="Picture 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54115" y="5264621"/>
            <a:ext cx="16700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693" name="Line 24"/>
          <p:cNvSpPr>
            <a:spLocks noChangeShapeType="1"/>
          </p:cNvSpPr>
          <p:nvPr/>
        </p:nvSpPr>
        <p:spPr bwMode="auto">
          <a:xfrm>
            <a:off x="4589140" y="3929534"/>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4694" name="Text Box 34"/>
          <p:cNvSpPr txBox="1">
            <a:spLocks noChangeArrowheads="1"/>
          </p:cNvSpPr>
          <p:nvPr/>
        </p:nvSpPr>
        <p:spPr bwMode="auto">
          <a:xfrm>
            <a:off x="3855715" y="4362921"/>
            <a:ext cx="14668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cs typeface="Arial Unicode MS" charset="0"/>
              </a:rPr>
              <a:t>Stage IA or IB, high grade</a:t>
            </a:r>
          </a:p>
        </p:txBody>
      </p:sp>
      <p:sp>
        <p:nvSpPr>
          <p:cNvPr id="284695" name="Text Box 37"/>
          <p:cNvSpPr txBox="1">
            <a:spLocks noChangeArrowheads="1"/>
          </p:cNvSpPr>
          <p:nvPr/>
        </p:nvSpPr>
        <p:spPr bwMode="auto">
          <a:xfrm>
            <a:off x="3858890" y="5428134"/>
            <a:ext cx="14605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6000" rIns="0" bIns="36000" anchorCtr="1">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400" b="1" smtClean="0">
                <a:solidFill>
                  <a:srgbClr val="FFFFFF"/>
                </a:solidFill>
                <a:cs typeface="Arial Unicode MS" charset="0"/>
              </a:rPr>
              <a:t>i.v.carboplatin/</a:t>
            </a:r>
          </a:p>
          <a:p>
            <a:pPr algn="ctr" eaLnBrk="1" fontAlgn="base" hangingPunct="1">
              <a:spcBef>
                <a:spcPct val="0"/>
              </a:spcBef>
              <a:spcAft>
                <a:spcPct val="0"/>
              </a:spcAft>
            </a:pPr>
            <a:r>
              <a:rPr lang="en-GB" sz="1400" b="1" smtClean="0">
                <a:solidFill>
                  <a:srgbClr val="FFFFFF"/>
                </a:solidFill>
                <a:cs typeface="Arial Unicode MS" charset="0"/>
              </a:rPr>
              <a:t>taxane x3–6</a:t>
            </a:r>
          </a:p>
        </p:txBody>
      </p:sp>
      <p:sp>
        <p:nvSpPr>
          <p:cNvPr id="284696" name="Line 24"/>
          <p:cNvSpPr>
            <a:spLocks noChangeShapeType="1"/>
          </p:cNvSpPr>
          <p:nvPr/>
        </p:nvSpPr>
        <p:spPr bwMode="auto">
          <a:xfrm>
            <a:off x="6336978" y="4859809"/>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284697" name="Picture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1953" y="4313709"/>
            <a:ext cx="16700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98"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1953" y="5264621"/>
            <a:ext cx="16700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699" name="Line 24"/>
          <p:cNvSpPr>
            <a:spLocks noChangeShapeType="1"/>
          </p:cNvSpPr>
          <p:nvPr/>
        </p:nvSpPr>
        <p:spPr bwMode="auto">
          <a:xfrm>
            <a:off x="6336978" y="3929534"/>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4700" name="Text Box 40"/>
          <p:cNvSpPr txBox="1">
            <a:spLocks noChangeArrowheads="1"/>
          </p:cNvSpPr>
          <p:nvPr/>
        </p:nvSpPr>
        <p:spPr bwMode="auto">
          <a:xfrm>
            <a:off x="5603553" y="4362921"/>
            <a:ext cx="14668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cs typeface="Arial Unicode MS" charset="0"/>
              </a:rPr>
              <a:t>Stage IC, any grade</a:t>
            </a:r>
          </a:p>
        </p:txBody>
      </p:sp>
      <p:sp>
        <p:nvSpPr>
          <p:cNvPr id="284701" name="Text Box 43"/>
          <p:cNvSpPr txBox="1">
            <a:spLocks noChangeArrowheads="1"/>
          </p:cNvSpPr>
          <p:nvPr/>
        </p:nvSpPr>
        <p:spPr bwMode="auto">
          <a:xfrm>
            <a:off x="5606728" y="5428134"/>
            <a:ext cx="14605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6000" rIns="0" bIns="36000" anchorCtr="1">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400" b="1" smtClean="0">
                <a:solidFill>
                  <a:srgbClr val="FFFFFF"/>
                </a:solidFill>
                <a:cs typeface="Arial Unicode MS" charset="0"/>
              </a:rPr>
              <a:t>i.v. carboplatin/</a:t>
            </a:r>
          </a:p>
          <a:p>
            <a:pPr algn="ctr" eaLnBrk="1" fontAlgn="base" hangingPunct="1">
              <a:spcBef>
                <a:spcPct val="0"/>
              </a:spcBef>
              <a:spcAft>
                <a:spcPct val="0"/>
              </a:spcAft>
            </a:pPr>
            <a:r>
              <a:rPr lang="en-GB" sz="1400" b="1" smtClean="0">
                <a:solidFill>
                  <a:srgbClr val="FFFFFF"/>
                </a:solidFill>
                <a:cs typeface="Arial Unicode MS" charset="0"/>
              </a:rPr>
              <a:t>taxane x3–6</a:t>
            </a:r>
          </a:p>
        </p:txBody>
      </p:sp>
      <p:sp>
        <p:nvSpPr>
          <p:cNvPr id="284702" name="Line 24"/>
          <p:cNvSpPr>
            <a:spLocks noChangeShapeType="1"/>
          </p:cNvSpPr>
          <p:nvPr/>
        </p:nvSpPr>
        <p:spPr bwMode="auto">
          <a:xfrm>
            <a:off x="8084815" y="4859809"/>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284703" name="Picture 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49790" y="5264621"/>
            <a:ext cx="16700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704" name="Line 24"/>
          <p:cNvSpPr>
            <a:spLocks noChangeShapeType="1"/>
          </p:cNvSpPr>
          <p:nvPr/>
        </p:nvSpPr>
        <p:spPr bwMode="auto">
          <a:xfrm>
            <a:off x="8084815" y="3929534"/>
            <a:ext cx="0" cy="395287"/>
          </a:xfrm>
          <a:prstGeom prst="line">
            <a:avLst/>
          </a:prstGeom>
          <a:noFill/>
          <a:ln w="44450">
            <a:solidFill>
              <a:srgbClr val="DD79B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pic>
        <p:nvPicPr>
          <p:cNvPr id="284705" name="Picture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9790" y="4313709"/>
            <a:ext cx="16700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706" name="Text Box 46"/>
          <p:cNvSpPr txBox="1">
            <a:spLocks noChangeArrowheads="1"/>
          </p:cNvSpPr>
          <p:nvPr/>
        </p:nvSpPr>
        <p:spPr bwMode="auto">
          <a:xfrm>
            <a:off x="7351390" y="4362921"/>
            <a:ext cx="14668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20000"/>
              </a:spcBef>
              <a:spcAft>
                <a:spcPct val="0"/>
              </a:spcAft>
            </a:pPr>
            <a:r>
              <a:rPr lang="en-GB" sz="1400" b="1" smtClean="0">
                <a:solidFill>
                  <a:srgbClr val="FFFFFF"/>
                </a:solidFill>
                <a:cs typeface="Arial Unicode MS" charset="0"/>
              </a:rPr>
              <a:t>Stage II, III or IV, any grade</a:t>
            </a:r>
          </a:p>
        </p:txBody>
      </p:sp>
      <p:sp>
        <p:nvSpPr>
          <p:cNvPr id="284707" name="Text Box 49"/>
          <p:cNvSpPr txBox="1">
            <a:spLocks noChangeArrowheads="1"/>
          </p:cNvSpPr>
          <p:nvPr/>
        </p:nvSpPr>
        <p:spPr bwMode="auto">
          <a:xfrm>
            <a:off x="7305353" y="5321771"/>
            <a:ext cx="1558925"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6000" rIns="0" bIns="36000" anchorCtr="1">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0"/>
              </a:spcAft>
            </a:pPr>
            <a:r>
              <a:rPr lang="en-GB" sz="1400" b="1" smtClean="0">
                <a:solidFill>
                  <a:srgbClr val="FFFFFF"/>
                </a:solidFill>
                <a:cs typeface="Arial Unicode MS" charset="0"/>
              </a:rPr>
              <a:t>i.v. carboplatin/</a:t>
            </a:r>
          </a:p>
          <a:p>
            <a:pPr algn="ctr" eaLnBrk="1" fontAlgn="base" hangingPunct="1">
              <a:spcBef>
                <a:spcPct val="0"/>
              </a:spcBef>
              <a:spcAft>
                <a:spcPct val="0"/>
              </a:spcAft>
            </a:pPr>
            <a:r>
              <a:rPr lang="en-GB" sz="1400" b="1" smtClean="0">
                <a:solidFill>
                  <a:srgbClr val="FFFFFF"/>
                </a:solidFill>
                <a:cs typeface="Arial Unicode MS" charset="0"/>
              </a:rPr>
              <a:t>taxane x6–8 or</a:t>
            </a:r>
          </a:p>
          <a:p>
            <a:pPr algn="ctr" eaLnBrk="1" fontAlgn="base" hangingPunct="1">
              <a:spcBef>
                <a:spcPct val="0"/>
              </a:spcBef>
              <a:spcAft>
                <a:spcPct val="0"/>
              </a:spcAft>
            </a:pPr>
            <a:r>
              <a:rPr lang="en-GB" sz="1400" b="1" smtClean="0">
                <a:solidFill>
                  <a:srgbClr val="FFFFFF"/>
                </a:solidFill>
                <a:cs typeface="Arial Unicode MS" charset="0"/>
              </a:rPr>
              <a:t>i.p. chemotherapy</a:t>
            </a:r>
          </a:p>
        </p:txBody>
      </p:sp>
      <p:sp>
        <p:nvSpPr>
          <p:cNvPr id="284708" name="Text Box 6"/>
          <p:cNvSpPr txBox="1">
            <a:spLocks noChangeArrowheads="1"/>
          </p:cNvSpPr>
          <p:nvPr/>
        </p:nvSpPr>
        <p:spPr bwMode="auto">
          <a:xfrm>
            <a:off x="163513" y="6186488"/>
            <a:ext cx="7229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0"/>
              </a:spcAft>
            </a:pPr>
            <a:r>
              <a:rPr lang="en-GB" sz="900" smtClean="0">
                <a:solidFill>
                  <a:srgbClr val="000000"/>
                </a:solidFill>
                <a:cs typeface="Arial Unicode MS" charset="0"/>
              </a:rPr>
              <a:t>TAH = total abdominal hysterectomy; BSO = bilateral salphingo-oophorectomy; USO = unilateral salphingo-oophorectomy;</a:t>
            </a:r>
          </a:p>
          <a:p>
            <a:pPr eaLnBrk="1" fontAlgn="base" hangingPunct="1">
              <a:spcBef>
                <a:spcPct val="0"/>
              </a:spcBef>
              <a:spcAft>
                <a:spcPct val="0"/>
              </a:spcAft>
            </a:pPr>
            <a:r>
              <a:rPr lang="en-GB" sz="900" smtClean="0">
                <a:solidFill>
                  <a:srgbClr val="000000"/>
                </a:solidFill>
                <a:cs typeface="Arial Unicode MS" charset="0"/>
              </a:rPr>
              <a:t>i.v. = intravenous; i.p. = intraperitoneal</a:t>
            </a:r>
          </a:p>
          <a:p>
            <a:pPr eaLnBrk="1" fontAlgn="base" hangingPunct="1">
              <a:spcBef>
                <a:spcPct val="0"/>
              </a:spcBef>
              <a:spcAft>
                <a:spcPct val="0"/>
              </a:spcAft>
            </a:pPr>
            <a:r>
              <a:rPr lang="en-GB" sz="900" b="1" smtClean="0">
                <a:solidFill>
                  <a:srgbClr val="000000"/>
                </a:solidFill>
                <a:cs typeface="Arial Unicode MS" charset="0"/>
              </a:rPr>
              <a:t>1</a:t>
            </a:r>
            <a:r>
              <a:rPr lang="en-GB" sz="900" smtClean="0">
                <a:solidFill>
                  <a:srgbClr val="000000"/>
                </a:solidFill>
                <a:cs typeface="Arial Unicode MS" charset="0"/>
              </a:rPr>
              <a:t>. NCCN Clinical Practice Guidelines in Oncology: Epithelial Ovarian Cancer (including Fallopian Tube Cancer and Primary Peritoneal Cancer). 2009</a:t>
            </a:r>
          </a:p>
        </p:txBody>
      </p:sp>
      <p:sp>
        <p:nvSpPr>
          <p:cNvPr id="284709" name="Text Box 66"/>
          <p:cNvSpPr txBox="1">
            <a:spLocks noChangeArrowheads="1"/>
          </p:cNvSpPr>
          <p:nvPr/>
        </p:nvSpPr>
        <p:spPr bwMode="auto">
          <a:xfrm>
            <a:off x="426715" y="984721"/>
            <a:ext cx="83248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37931725" indent="-37474525"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50000"/>
              </a:spcBef>
              <a:spcAft>
                <a:spcPct val="0"/>
              </a:spcAft>
            </a:pPr>
            <a:r>
              <a:rPr lang="en-GB" sz="1800" b="1" i="1" smtClean="0">
                <a:solidFill>
                  <a:srgbClr val="000000"/>
                </a:solidFill>
                <a:cs typeface="Arial Unicode MS" charset="0"/>
              </a:rPr>
              <a:t>Surgery followed by carboplatin/taxane combination therapy is commonly used to treat newly diagnosed ovarian cancer in clinical practice</a:t>
            </a:r>
          </a:p>
        </p:txBody>
      </p:sp>
      <p:pic>
        <p:nvPicPr>
          <p:cNvPr id="284710" name="Picture 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853" y="2396009"/>
            <a:ext cx="8682037" cy="15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711" name="Text Box 25"/>
          <p:cNvSpPr txBox="1">
            <a:spLocks noChangeArrowheads="1"/>
          </p:cNvSpPr>
          <p:nvPr/>
        </p:nvSpPr>
        <p:spPr bwMode="auto">
          <a:xfrm>
            <a:off x="323528" y="2465859"/>
            <a:ext cx="855662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chor="ctr">
            <a:spAutoFit/>
          </a:bodyPr>
          <a:lstStyle>
            <a:lvl1pPr defTabSz="912813" eaLnBrk="0" hangingPunct="0">
              <a:defRPr sz="2200">
                <a:solidFill>
                  <a:schemeClr val="tx1"/>
                </a:solidFill>
                <a:latin typeface="Arial" charset="0"/>
                <a:ea typeface="ＭＳ Ｐゴシック" charset="0"/>
                <a:cs typeface="ＭＳ Ｐゴシック" charset="0"/>
              </a:defRPr>
            </a:lvl1pPr>
            <a:lvl2pPr marL="195263" indent="-192088" defTabSz="912813"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20000"/>
              </a:spcBef>
              <a:spcAft>
                <a:spcPct val="20000"/>
              </a:spcAft>
            </a:pPr>
            <a:r>
              <a:rPr lang="en-GB" sz="1600" b="1" smtClean="0">
                <a:solidFill>
                  <a:srgbClr val="FFFFFF"/>
                </a:solidFill>
                <a:cs typeface="Arial Unicode MS" charset="0"/>
              </a:rPr>
              <a:t>Primary surgery</a:t>
            </a:r>
          </a:p>
          <a:p>
            <a:pPr lvl="1" eaLnBrk="1" fontAlgn="base" hangingPunct="1">
              <a:spcBef>
                <a:spcPct val="20000"/>
              </a:spcBef>
              <a:spcAft>
                <a:spcPct val="20000"/>
              </a:spcAft>
              <a:buFont typeface="Arial" charset="0"/>
              <a:buChar char="•"/>
            </a:pPr>
            <a:r>
              <a:rPr lang="en-GB" sz="1400" smtClean="0">
                <a:solidFill>
                  <a:srgbClr val="FFFFFF"/>
                </a:solidFill>
                <a:cs typeface="Arial Unicode MS" charset="0"/>
              </a:rPr>
              <a:t>Laparotomy/TAH/BSO (stage IA, IB or IC) or USO</a:t>
            </a:r>
            <a:endParaRPr lang="en-GB" sz="1400" i="1" smtClean="0">
              <a:solidFill>
                <a:srgbClr val="FFFFFF"/>
              </a:solidFill>
              <a:cs typeface="Arial Unicode MS" charset="0"/>
            </a:endParaRPr>
          </a:p>
          <a:p>
            <a:pPr lvl="1" eaLnBrk="1" fontAlgn="base" hangingPunct="1">
              <a:spcBef>
                <a:spcPct val="20000"/>
              </a:spcBef>
              <a:spcAft>
                <a:spcPct val="20000"/>
              </a:spcAft>
              <a:buFont typeface="Arial" charset="0"/>
              <a:buChar char="•"/>
            </a:pPr>
            <a:r>
              <a:rPr lang="en-GB" sz="1400" smtClean="0">
                <a:solidFill>
                  <a:srgbClr val="FFFFFF"/>
                </a:solidFill>
                <a:cs typeface="Arial Unicode MS" charset="0"/>
              </a:rPr>
              <a:t>Cytoreductive surgery (optimal debulking where possible) if stage II, III or IV</a:t>
            </a:r>
          </a:p>
          <a:p>
            <a:pPr lvl="1" eaLnBrk="1" fontAlgn="base" hangingPunct="1">
              <a:spcBef>
                <a:spcPct val="20000"/>
              </a:spcBef>
              <a:spcAft>
                <a:spcPct val="20000"/>
              </a:spcAft>
              <a:buFont typeface="Arial" charset="0"/>
              <a:buChar char="•"/>
            </a:pPr>
            <a:r>
              <a:rPr lang="en-GB" sz="1400" smtClean="0">
                <a:solidFill>
                  <a:srgbClr val="FFFFFF"/>
                </a:solidFill>
                <a:cs typeface="Arial Unicode MS" charset="0"/>
              </a:rPr>
              <a:t>Consider neoadjuvant chemotherapy/primary interval cytoreduction for bulky stage III/IV in </a:t>
            </a:r>
            <a:br>
              <a:rPr lang="en-GB" sz="1400" smtClean="0">
                <a:solidFill>
                  <a:srgbClr val="FFFFFF"/>
                </a:solidFill>
                <a:cs typeface="Arial Unicode MS" charset="0"/>
              </a:rPr>
            </a:br>
            <a:r>
              <a:rPr lang="en-GB" sz="1400" smtClean="0">
                <a:solidFill>
                  <a:srgbClr val="FFFFFF"/>
                </a:solidFill>
                <a:cs typeface="Arial Unicode MS" charset="0"/>
              </a:rPr>
              <a:t>non-surgical candidates</a:t>
            </a:r>
          </a:p>
        </p:txBody>
      </p:sp>
    </p:spTree>
    <p:extLst>
      <p:ext uri="{BB962C8B-B14F-4D97-AF65-F5344CB8AC3E}">
        <p14:creationId xmlns:p14="http://schemas.microsoft.com/office/powerpoint/2010/main" val="6742288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PVH (Virus del papiloma humano)</a:t>
            </a:r>
            <a:endParaRPr lang="es-E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556792"/>
            <a:ext cx="4032448"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929386" y="1556792"/>
            <a:ext cx="3823350"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7989421"/>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22" name="Group 23"/>
          <p:cNvGrpSpPr>
            <a:grpSpLocks/>
          </p:cNvGrpSpPr>
          <p:nvPr/>
        </p:nvGrpSpPr>
        <p:grpSpPr bwMode="auto">
          <a:xfrm>
            <a:off x="150813" y="2386013"/>
            <a:ext cx="9144000" cy="2330450"/>
            <a:chOff x="0" y="2086"/>
            <a:chExt cx="5760" cy="1056"/>
          </a:xfrm>
        </p:grpSpPr>
        <p:sp>
          <p:nvSpPr>
            <p:cNvPr id="286757"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nchor="ctr"/>
            <a:lstStyle/>
            <a:p>
              <a:pPr algn="ctr" eaLnBrk="0" fontAlgn="base" hangingPunct="0">
                <a:spcBef>
                  <a:spcPct val="0"/>
                </a:spcBef>
                <a:spcAft>
                  <a:spcPct val="0"/>
                </a:spcAft>
              </a:pPr>
              <a:endParaRPr sz="2200" noProof="1" smtClean="0">
                <a:solidFill>
                  <a:srgbClr val="000000"/>
                </a:solidFill>
                <a:latin typeface="Arial" charset="0"/>
                <a:ea typeface="ＭＳ Ｐゴシック" charset="0"/>
                <a:cs typeface="ＭＳ Ｐゴシック" charset="0"/>
              </a:endParaRPr>
            </a:p>
          </p:txBody>
        </p:sp>
        <p:sp>
          <p:nvSpPr>
            <p:cNvPr id="286758" name="Rectangle 25"/>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90000" tIns="90000" rIns="72000" bIns="90000" anchor="ctr"/>
            <a:lstStyle/>
            <a:p>
              <a:pPr algn="ctr" eaLnBrk="0" fontAlgn="base" hangingPunct="0">
                <a:spcBef>
                  <a:spcPct val="0"/>
                </a:spcBef>
                <a:spcAft>
                  <a:spcPct val="0"/>
                </a:spcAft>
              </a:pPr>
              <a:endParaRPr sz="2200" noProof="1" smtClean="0">
                <a:solidFill>
                  <a:srgbClr val="000000"/>
                </a:solidFill>
                <a:latin typeface="Arial" charset="0"/>
                <a:ea typeface="ＭＳ Ｐゴシック" charset="0"/>
                <a:cs typeface="ＭＳ Ｐゴシック" charset="0"/>
              </a:endParaRPr>
            </a:p>
          </p:txBody>
        </p:sp>
      </p:grpSp>
      <p:pic>
        <p:nvPicPr>
          <p:cNvPr id="286723"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986552">
            <a:off x="3409950" y="3695700"/>
            <a:ext cx="4530725"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24"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644308">
            <a:off x="1146175" y="3397250"/>
            <a:ext cx="4530725"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25"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644308">
            <a:off x="-982663" y="2927350"/>
            <a:ext cx="4529138"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26"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986552">
            <a:off x="5465763" y="3973513"/>
            <a:ext cx="4530725" cy="169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27" name="Rectangle 22"/>
          <p:cNvSpPr>
            <a:spLocks noGrp="1" noChangeArrowheads="1"/>
          </p:cNvSpPr>
          <p:nvPr>
            <p:ph type="title"/>
          </p:nvPr>
        </p:nvSpPr>
        <p:spPr/>
        <p:txBody>
          <a:bodyPr/>
          <a:lstStyle/>
          <a:p>
            <a:pPr eaLnBrk="1" hangingPunct="1"/>
            <a:r>
              <a:rPr lang="de-DE">
                <a:latin typeface="Arial" charset="0"/>
                <a:cs typeface="Arial" charset="0"/>
              </a:rPr>
              <a:t>Conclusions</a:t>
            </a:r>
          </a:p>
        </p:txBody>
      </p:sp>
      <p:sp>
        <p:nvSpPr>
          <p:cNvPr id="286728" name="Rectangle 4"/>
          <p:cNvSpPr>
            <a:spLocks noChangeArrowheads="1"/>
          </p:cNvSpPr>
          <p:nvPr/>
        </p:nvSpPr>
        <p:spPr bwMode="gray">
          <a:xfrm>
            <a:off x="304800"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fontAlgn="base" hangingPunct="0">
              <a:spcBef>
                <a:spcPct val="0"/>
              </a:spcBef>
              <a:spcAft>
                <a:spcPct val="0"/>
              </a:spcAft>
            </a:pPr>
            <a:r>
              <a:rPr lang="en-GB" sz="2000" smtClean="0">
                <a:solidFill>
                  <a:srgbClr val="000000"/>
                </a:solidFill>
                <a:latin typeface="Arial" charset="0"/>
                <a:ea typeface="ＭＳ Ｐゴシック" charset="0"/>
                <a:cs typeface="ＭＳ Ｐゴシック" charset="0"/>
              </a:rPr>
              <a:t>The last decade on Ovarian Cancer</a:t>
            </a:r>
          </a:p>
        </p:txBody>
      </p:sp>
      <p:sp>
        <p:nvSpPr>
          <p:cNvPr id="15" name="Abgerundetes Rechteck 14"/>
          <p:cNvSpPr/>
          <p:nvPr/>
        </p:nvSpPr>
        <p:spPr>
          <a:xfrm>
            <a:off x="-114300" y="2472383"/>
            <a:ext cx="577529" cy="1122040"/>
          </a:xfrm>
          <a:prstGeom prst="roundRect">
            <a:avLst>
              <a:gd name="adj" fmla="val 10253"/>
            </a:avLst>
          </a:prstGeom>
          <a:blipFill>
            <a:blip r:embed="rId4" cstate="print"/>
            <a:stretch>
              <a:fillRect/>
            </a:stretch>
          </a:blipFill>
          <a:ln>
            <a:noFill/>
          </a:ln>
          <a:effectLst/>
          <a:scene3d>
            <a:camera prst="perspectiveHeroicExtremeLeftFacing" fov="6300000">
              <a:rot lat="3245335" lon="17251491" rev="0"/>
            </a:camera>
            <a:lightRig rig="balanced" dir="t">
              <a:rot lat="0" lon="0" rev="12600000"/>
            </a:lightRig>
          </a:scene3d>
          <a:sp3d z="25400" extrusionH="762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58" name="Abgerundetes Rechteck 57"/>
          <p:cNvSpPr/>
          <p:nvPr/>
        </p:nvSpPr>
        <p:spPr>
          <a:xfrm>
            <a:off x="150648" y="2481907"/>
            <a:ext cx="584885" cy="1136330"/>
          </a:xfrm>
          <a:prstGeom prst="roundRect">
            <a:avLst>
              <a:gd name="adj" fmla="val 10253"/>
            </a:avLst>
          </a:prstGeom>
          <a:blipFill>
            <a:blip r:embed="rId5" cstate="print"/>
            <a:stretch>
              <a:fillRect/>
            </a:stretch>
          </a:blipFill>
          <a:ln>
            <a:noFill/>
          </a:ln>
          <a:effectLst/>
          <a:scene3d>
            <a:camera prst="perspectiveHeroicExtremeLeftFacing" fov="6300000">
              <a:rot lat="3244400" lon="17552246" rev="0"/>
            </a:camera>
            <a:lightRig rig="balanced" dir="t">
              <a:rot lat="0" lon="0" rev="12600000"/>
            </a:lightRig>
          </a:scene3d>
          <a:sp3d z="25400" extrusionH="8255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59" name="Abgerundetes Rechteck 58"/>
          <p:cNvSpPr/>
          <p:nvPr/>
        </p:nvSpPr>
        <p:spPr>
          <a:xfrm>
            <a:off x="420245" y="2508285"/>
            <a:ext cx="605145" cy="1175690"/>
          </a:xfrm>
          <a:prstGeom prst="roundRect">
            <a:avLst>
              <a:gd name="adj" fmla="val 10253"/>
            </a:avLst>
          </a:prstGeom>
          <a:blipFill>
            <a:blip r:embed="rId6" cstate="print"/>
            <a:stretch>
              <a:fillRect/>
            </a:stretch>
          </a:blipFill>
          <a:ln>
            <a:noFill/>
          </a:ln>
          <a:effectLst/>
          <a:scene3d>
            <a:camera prst="perspectiveHeroicExtremeLeftFacing" fov="6300000">
              <a:rot lat="3243468" lon="17853005"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0" name="Abgerundetes Rechteck 59"/>
          <p:cNvSpPr/>
          <p:nvPr/>
        </p:nvSpPr>
        <p:spPr>
          <a:xfrm>
            <a:off x="657150" y="2569096"/>
            <a:ext cx="624757" cy="1213791"/>
          </a:xfrm>
          <a:prstGeom prst="roundRect">
            <a:avLst>
              <a:gd name="adj" fmla="val 10253"/>
            </a:avLst>
          </a:prstGeom>
          <a:blipFill>
            <a:blip r:embed="rId7" cstate="print"/>
            <a:stretch>
              <a:fillRect/>
            </a:stretch>
          </a:blipFill>
          <a:ln>
            <a:noFill/>
          </a:ln>
          <a:effectLst/>
          <a:scene3d>
            <a:camera prst="perspectiveHeroicExtremeLeftFacing" fov="6300000">
              <a:rot lat="3236706" lon="17825420"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1" name="Abgerundetes Rechteck 60"/>
          <p:cNvSpPr/>
          <p:nvPr/>
        </p:nvSpPr>
        <p:spPr>
          <a:xfrm>
            <a:off x="899807" y="2648223"/>
            <a:ext cx="639466" cy="1242365"/>
          </a:xfrm>
          <a:prstGeom prst="roundRect">
            <a:avLst>
              <a:gd name="adj" fmla="val 10253"/>
            </a:avLst>
          </a:prstGeom>
          <a:blipFill>
            <a:blip r:embed="rId8" cstate="print"/>
            <a:stretch>
              <a:fillRect/>
            </a:stretch>
          </a:blipFill>
          <a:ln>
            <a:noFill/>
          </a:ln>
          <a:effectLst/>
          <a:scene3d>
            <a:camera prst="perspectiveHeroicExtremeLeftFacing" fov="6300000">
              <a:rot lat="3241533" lon="17825354" rev="21563991"/>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2" name="Abgerundetes Rechteck 61"/>
          <p:cNvSpPr/>
          <p:nvPr/>
        </p:nvSpPr>
        <p:spPr>
          <a:xfrm>
            <a:off x="1151700" y="2680097"/>
            <a:ext cx="663872" cy="1289789"/>
          </a:xfrm>
          <a:prstGeom prst="roundRect">
            <a:avLst>
              <a:gd name="adj" fmla="val 10253"/>
            </a:avLst>
          </a:prstGeom>
          <a:blipFill>
            <a:blip r:embed="rId9" cstate="print"/>
            <a:stretch>
              <a:fillRect/>
            </a:stretch>
          </a:blipFill>
          <a:ln>
            <a:noFill/>
          </a:ln>
          <a:effectLst/>
          <a:scene3d>
            <a:camera prst="perspectiveHeroicExtremeLeftFacing" fov="6300000">
              <a:rot lat="3245335" lon="17251491"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3" name="Abgerundetes Rechteck 62"/>
          <p:cNvSpPr/>
          <p:nvPr/>
        </p:nvSpPr>
        <p:spPr>
          <a:xfrm>
            <a:off x="1460945" y="2726213"/>
            <a:ext cx="672326" cy="1306213"/>
          </a:xfrm>
          <a:prstGeom prst="roundRect">
            <a:avLst>
              <a:gd name="adj" fmla="val 10253"/>
            </a:avLst>
          </a:prstGeom>
          <a:blipFill>
            <a:blip r:embed="rId10" cstate="print"/>
            <a:stretch>
              <a:fillRect/>
            </a:stretch>
          </a:blipFill>
          <a:ln>
            <a:noFill/>
          </a:ln>
          <a:effectLst/>
          <a:scene3d>
            <a:camera prst="perspectiveHeroicExtremeLeftFacing" fov="6300000">
              <a:rot lat="3167735" lon="18225198" rev="21505824"/>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2" name="Abgerundetes Rechteck 91"/>
          <p:cNvSpPr/>
          <p:nvPr/>
        </p:nvSpPr>
        <p:spPr>
          <a:xfrm>
            <a:off x="1717140" y="2923769"/>
            <a:ext cx="710910" cy="1381171"/>
          </a:xfrm>
          <a:prstGeom prst="roundRect">
            <a:avLst>
              <a:gd name="adj" fmla="val 10253"/>
            </a:avLst>
          </a:prstGeom>
          <a:blipFill>
            <a:blip r:embed="rId11" cstate="print"/>
            <a:stretch>
              <a:fillRect/>
            </a:stretch>
          </a:blipFill>
          <a:ln>
            <a:noFill/>
          </a:ln>
          <a:effectLst/>
          <a:scene3d>
            <a:camera prst="perspectiveHeroicExtremeLeftFacing" fov="6300000">
              <a:rot lat="3174226" lon="18255420" rev="21509049"/>
            </a:camera>
            <a:lightRig rig="balanced" dir="t">
              <a:rot lat="0" lon="0" rev="12600000"/>
            </a:lightRig>
          </a:scene3d>
          <a:sp3d z="25400" extrusionH="762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3" name="Abgerundetes Rechteck 92"/>
          <p:cNvSpPr/>
          <p:nvPr/>
        </p:nvSpPr>
        <p:spPr>
          <a:xfrm>
            <a:off x="2032766" y="3147535"/>
            <a:ext cx="719961" cy="1398761"/>
          </a:xfrm>
          <a:prstGeom prst="roundRect">
            <a:avLst>
              <a:gd name="adj" fmla="val 10253"/>
            </a:avLst>
          </a:prstGeom>
          <a:blipFill>
            <a:blip r:embed="rId12" cstate="print"/>
            <a:stretch>
              <a:fillRect/>
            </a:stretch>
          </a:blipFill>
          <a:ln>
            <a:noFill/>
          </a:ln>
          <a:effectLst/>
          <a:scene3d>
            <a:camera prst="perspectiveHeroicExtremeLeftFacing" fov="6300000">
              <a:rot lat="3173330" lon="18555825" rev="21508608"/>
            </a:camera>
            <a:lightRig rig="balanced" dir="t">
              <a:rot lat="0" lon="0" rev="12600000"/>
            </a:lightRig>
          </a:scene3d>
          <a:sp3d z="25400" extrusionH="8255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4" name="Abgerundetes Rechteck 93"/>
          <p:cNvSpPr/>
          <p:nvPr/>
        </p:nvSpPr>
        <p:spPr>
          <a:xfrm>
            <a:off x="2336155" y="3308818"/>
            <a:ext cx="744904" cy="1447215"/>
          </a:xfrm>
          <a:prstGeom prst="roundRect">
            <a:avLst>
              <a:gd name="adj" fmla="val 10253"/>
            </a:avLst>
          </a:prstGeom>
          <a:blipFill>
            <a:blip r:embed="rId13" cstate="print"/>
            <a:stretch>
              <a:fillRect/>
            </a:stretch>
          </a:blipFill>
          <a:ln>
            <a:noFill/>
          </a:ln>
          <a:effectLst/>
          <a:scene3d>
            <a:camera prst="perspectiveHeroicExtremeLeftFacing" fov="6300000">
              <a:rot lat="3543468" lon="17853005"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5" name="Abgerundetes Rechteck 94"/>
          <p:cNvSpPr/>
          <p:nvPr/>
        </p:nvSpPr>
        <p:spPr>
          <a:xfrm>
            <a:off x="2696538" y="3366922"/>
            <a:ext cx="769041" cy="1494113"/>
          </a:xfrm>
          <a:prstGeom prst="roundRect">
            <a:avLst>
              <a:gd name="adj" fmla="val 10253"/>
            </a:avLst>
          </a:prstGeom>
          <a:blipFill>
            <a:blip r:embed="rId14" cstate="print"/>
            <a:stretch>
              <a:fillRect/>
            </a:stretch>
          </a:blipFill>
          <a:ln>
            <a:noFill/>
          </a:ln>
          <a:effectLst/>
          <a:scene3d>
            <a:camera prst="perspectiveHeroicExtremeLeftFacing" fov="6300000">
              <a:rot lat="3751648" lon="16680842" rev="21524154"/>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6" name="Abgerundetes Rechteck 95"/>
          <p:cNvSpPr/>
          <p:nvPr/>
        </p:nvSpPr>
        <p:spPr>
          <a:xfrm>
            <a:off x="3028509" y="3352260"/>
            <a:ext cx="787147" cy="1529289"/>
          </a:xfrm>
          <a:prstGeom prst="roundRect">
            <a:avLst>
              <a:gd name="adj" fmla="val 10253"/>
            </a:avLst>
          </a:prstGeom>
          <a:blipFill>
            <a:blip r:embed="rId15" cstate="print"/>
            <a:stretch>
              <a:fillRect/>
            </a:stretch>
          </a:blipFill>
          <a:ln>
            <a:noFill/>
          </a:ln>
          <a:effectLst/>
          <a:scene3d>
            <a:camera prst="perspectiveHeroicExtremeLeftFacing" fov="6300000">
              <a:rot lat="3644915" lon="16188637" rev="77286"/>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7" name="Abgerundetes Rechteck 96"/>
          <p:cNvSpPr/>
          <p:nvPr/>
        </p:nvSpPr>
        <p:spPr>
          <a:xfrm>
            <a:off x="3317556" y="3284553"/>
            <a:ext cx="817191" cy="1587661"/>
          </a:xfrm>
          <a:prstGeom prst="roundRect">
            <a:avLst>
              <a:gd name="adj" fmla="val 10253"/>
            </a:avLst>
          </a:prstGeom>
          <a:blipFill>
            <a:blip r:embed="rId16" cstate="print"/>
            <a:stretch>
              <a:fillRect/>
            </a:stretch>
          </a:blipFill>
          <a:ln>
            <a:noFill/>
          </a:ln>
          <a:effectLst/>
          <a:scene3d>
            <a:camera prst="perspectiveHeroicExtremeLeftFacing" fov="6300000">
              <a:rot lat="3535013" lon="4963676" rev="191828"/>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2" name="Abgerundetes Rechteck 101"/>
          <p:cNvSpPr/>
          <p:nvPr/>
        </p:nvSpPr>
        <p:spPr>
          <a:xfrm>
            <a:off x="4050508" y="3159126"/>
            <a:ext cx="835009" cy="1622278"/>
          </a:xfrm>
          <a:prstGeom prst="roundRect">
            <a:avLst>
              <a:gd name="adj" fmla="val 10253"/>
            </a:avLst>
          </a:prstGeom>
          <a:blipFill>
            <a:blip r:embed="rId17" cstate="print"/>
            <a:stretch>
              <a:fillRect/>
            </a:stretch>
          </a:blipFill>
          <a:ln>
            <a:noFill/>
          </a:ln>
          <a:effectLst/>
          <a:scene3d>
            <a:camera prst="perspectiveHeroicExtremeLeftFacing" fov="6300000">
              <a:rot lat="3497594" lon="16676578" rev="21408476"/>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3" name="Abgerundetes Rechteck 102"/>
          <p:cNvSpPr/>
          <p:nvPr/>
        </p:nvSpPr>
        <p:spPr>
          <a:xfrm>
            <a:off x="4433575" y="3088819"/>
            <a:ext cx="845642" cy="1642937"/>
          </a:xfrm>
          <a:prstGeom prst="roundRect">
            <a:avLst>
              <a:gd name="adj" fmla="val 10253"/>
            </a:avLst>
          </a:prstGeom>
          <a:blipFill>
            <a:blip r:embed="rId18" cstate="print"/>
            <a:stretch>
              <a:fillRect/>
            </a:stretch>
          </a:blipFill>
          <a:ln>
            <a:noFill/>
          </a:ln>
          <a:effectLst/>
          <a:scene3d>
            <a:camera prst="perspectiveHeroicExtremeLeftFacing" fov="6300000">
              <a:rot lat="3225421" lon="17045552" rev="21464092"/>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4" name="Abgerundetes Rechteck 103"/>
          <p:cNvSpPr/>
          <p:nvPr/>
        </p:nvSpPr>
        <p:spPr>
          <a:xfrm>
            <a:off x="4823370" y="3119335"/>
            <a:ext cx="874937" cy="1699849"/>
          </a:xfrm>
          <a:prstGeom prst="roundRect">
            <a:avLst>
              <a:gd name="adj" fmla="val 10253"/>
            </a:avLst>
          </a:prstGeom>
          <a:blipFill>
            <a:blip r:embed="rId19" cstate="print"/>
            <a:stretch>
              <a:fillRect/>
            </a:stretch>
          </a:blipFill>
          <a:ln>
            <a:noFill/>
          </a:ln>
          <a:effectLst/>
          <a:scene3d>
            <a:camera prst="perspectiveHeroicExtremeLeftFacing" fov="6300000">
              <a:rot lat="3543468" lon="17853005" rev="0"/>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5" name="Abgerundetes Rechteck 104"/>
          <p:cNvSpPr/>
          <p:nvPr/>
        </p:nvSpPr>
        <p:spPr>
          <a:xfrm>
            <a:off x="5165894" y="3207256"/>
            <a:ext cx="903291" cy="1754935"/>
          </a:xfrm>
          <a:prstGeom prst="roundRect">
            <a:avLst>
              <a:gd name="adj" fmla="val 10253"/>
            </a:avLst>
          </a:prstGeom>
          <a:blipFill>
            <a:blip r:embed="rId20" cstate="print"/>
            <a:stretch>
              <a:fillRect/>
            </a:stretch>
          </a:blipFill>
          <a:ln>
            <a:noFill/>
          </a:ln>
          <a:effectLst/>
          <a:scene3d>
            <a:camera prst="perspectiveHeroicExtremeLeftFacing" fov="6300000">
              <a:rot lat="3536706" lon="17825418" rev="0"/>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6" name="Abgerundetes Rechteck 105"/>
          <p:cNvSpPr/>
          <p:nvPr/>
        </p:nvSpPr>
        <p:spPr>
          <a:xfrm>
            <a:off x="5516732" y="3321659"/>
            <a:ext cx="924557" cy="1796249"/>
          </a:xfrm>
          <a:prstGeom prst="roundRect">
            <a:avLst>
              <a:gd name="adj" fmla="val 10253"/>
            </a:avLst>
          </a:prstGeom>
          <a:blipFill>
            <a:blip r:embed="rId21" cstate="print"/>
            <a:stretch>
              <a:fillRect/>
            </a:stretch>
          </a:blipFill>
          <a:ln>
            <a:noFill/>
          </a:ln>
          <a:effectLst/>
          <a:scene3d>
            <a:camera prst="perspectiveHeroicExtremeLeftFacing" fov="6300000">
              <a:rot lat="3541513" lon="17819263" rev="21558905"/>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7" name="Abgerundetes Rechteck 106"/>
          <p:cNvSpPr/>
          <p:nvPr/>
        </p:nvSpPr>
        <p:spPr>
          <a:xfrm>
            <a:off x="5865687" y="3375363"/>
            <a:ext cx="959844" cy="1864812"/>
          </a:xfrm>
          <a:prstGeom prst="roundRect">
            <a:avLst>
              <a:gd name="adj" fmla="val 10253"/>
            </a:avLst>
          </a:prstGeom>
          <a:blipFill>
            <a:blip r:embed="rId22" cstate="print"/>
            <a:stretch>
              <a:fillRect/>
            </a:stretch>
          </a:blipFill>
          <a:ln>
            <a:noFill/>
          </a:ln>
          <a:effectLst/>
          <a:scene3d>
            <a:camera prst="perspectiveHeroicExtremeLeftFacing" fov="6300000">
              <a:rot lat="3545335" lon="17251491"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8" name="Abgerundetes Rechteck 107"/>
          <p:cNvSpPr/>
          <p:nvPr/>
        </p:nvSpPr>
        <p:spPr>
          <a:xfrm>
            <a:off x="6267083" y="3434419"/>
            <a:ext cx="972069" cy="1888561"/>
          </a:xfrm>
          <a:prstGeom prst="roundRect">
            <a:avLst>
              <a:gd name="adj" fmla="val 10253"/>
            </a:avLst>
          </a:prstGeom>
          <a:blipFill>
            <a:blip r:embed="rId23" cstate="print"/>
            <a:stretch>
              <a:fillRect/>
            </a:stretch>
          </a:blipFill>
          <a:ln>
            <a:noFill/>
          </a:ln>
          <a:effectLst/>
          <a:scene3d>
            <a:camera prst="perspectiveHeroicExtremeLeftFacing" fov="6300000">
              <a:rot lat="3838558" lon="17223837"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0" name="Abgerundetes Rechteck 109"/>
          <p:cNvSpPr/>
          <p:nvPr/>
        </p:nvSpPr>
        <p:spPr>
          <a:xfrm>
            <a:off x="6713654" y="3446533"/>
            <a:ext cx="1027852" cy="1996938"/>
          </a:xfrm>
          <a:prstGeom prst="roundRect">
            <a:avLst>
              <a:gd name="adj" fmla="val 10253"/>
            </a:avLst>
          </a:prstGeom>
          <a:blipFill>
            <a:blip r:embed="rId24" cstate="print"/>
            <a:stretch>
              <a:fillRect/>
            </a:stretch>
          </a:blipFill>
          <a:ln>
            <a:noFill/>
          </a:ln>
          <a:effectLst/>
          <a:scene3d>
            <a:camera prst="perspectiveHeroicExtremeLeftFacing" fov="6300000">
              <a:rot lat="3845335" lon="17251491"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1" name="Abgerundetes Rechteck 110"/>
          <p:cNvSpPr/>
          <p:nvPr/>
        </p:nvSpPr>
        <p:spPr>
          <a:xfrm>
            <a:off x="7185189" y="3463485"/>
            <a:ext cx="1040943" cy="2022369"/>
          </a:xfrm>
          <a:prstGeom prst="roundRect">
            <a:avLst>
              <a:gd name="adj" fmla="val 10253"/>
            </a:avLst>
          </a:prstGeom>
          <a:blipFill>
            <a:blip r:embed="rId25" cstate="print"/>
            <a:stretch>
              <a:fillRect/>
            </a:stretch>
          </a:blipFill>
          <a:ln>
            <a:noFill/>
          </a:ln>
          <a:effectLst/>
          <a:scene3d>
            <a:camera prst="perspectiveHeroicExtremeLeftFacing" fov="6300000">
              <a:rot lat="3844401" lon="17552246"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2" name="Abgerundetes Rechteck 111"/>
          <p:cNvSpPr/>
          <p:nvPr/>
        </p:nvSpPr>
        <p:spPr>
          <a:xfrm>
            <a:off x="7665005" y="3510425"/>
            <a:ext cx="1077002" cy="2092425"/>
          </a:xfrm>
          <a:prstGeom prst="roundRect">
            <a:avLst>
              <a:gd name="adj" fmla="val 10253"/>
            </a:avLst>
          </a:prstGeom>
          <a:blipFill>
            <a:blip r:embed="rId26" cstate="print"/>
            <a:stretch>
              <a:fillRect/>
            </a:stretch>
          </a:blipFill>
          <a:ln>
            <a:noFill/>
          </a:ln>
          <a:effectLst/>
          <a:scene3d>
            <a:camera prst="perspectiveHeroicExtremeLeftFacing" fov="6300000">
              <a:rot lat="3843468" lon="17853005" rev="0"/>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3" name="Abgerundetes Rechteck 112"/>
          <p:cNvSpPr/>
          <p:nvPr/>
        </p:nvSpPr>
        <p:spPr>
          <a:xfrm>
            <a:off x="8086636" y="3618654"/>
            <a:ext cx="1111904" cy="2160231"/>
          </a:xfrm>
          <a:prstGeom prst="roundRect">
            <a:avLst>
              <a:gd name="adj" fmla="val 10253"/>
            </a:avLst>
          </a:prstGeom>
          <a:blipFill>
            <a:blip r:embed="rId27" cstate="print"/>
            <a:stretch>
              <a:fillRect/>
            </a:stretch>
          </a:blipFill>
          <a:ln>
            <a:noFill/>
          </a:ln>
          <a:effectLst/>
          <a:scene3d>
            <a:camera prst="perspectiveHeroicExtremeLeftFacing" fov="6300000">
              <a:rot lat="3836706" lon="17825417" rev="0"/>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4" name="Abgerundetes Rechteck 113"/>
          <p:cNvSpPr/>
          <p:nvPr/>
        </p:nvSpPr>
        <p:spPr>
          <a:xfrm>
            <a:off x="8518503" y="3759480"/>
            <a:ext cx="1138081" cy="2211088"/>
          </a:xfrm>
          <a:prstGeom prst="roundRect">
            <a:avLst>
              <a:gd name="adj" fmla="val 10253"/>
            </a:avLst>
          </a:prstGeom>
          <a:blipFill>
            <a:blip r:embed="rId28" cstate="print"/>
            <a:stretch>
              <a:fillRect/>
            </a:stretch>
          </a:blipFill>
          <a:ln>
            <a:noFill/>
          </a:ln>
          <a:effectLst/>
          <a:scene3d>
            <a:camera prst="perspectiveHeroicExtremeLeftFacing" fov="6300000">
              <a:rot lat="3841488" lon="17811085" rev="21551708"/>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46" name="Abgerundetes Rechteck 45"/>
          <p:cNvSpPr/>
          <p:nvPr/>
        </p:nvSpPr>
        <p:spPr>
          <a:xfrm>
            <a:off x="3694462" y="3192689"/>
            <a:ext cx="817191" cy="1587661"/>
          </a:xfrm>
          <a:prstGeom prst="roundRect">
            <a:avLst>
              <a:gd name="adj" fmla="val 10253"/>
            </a:avLst>
          </a:prstGeom>
          <a:blipFill>
            <a:blip r:embed="rId16" cstate="print"/>
            <a:stretch>
              <a:fillRect/>
            </a:stretch>
          </a:blipFill>
          <a:ln>
            <a:noFill/>
          </a:ln>
          <a:effectLst/>
          <a:scene3d>
            <a:camera prst="perspectiveHeroicExtremeLeftFacing" fov="6300000">
              <a:rot lat="3503017" lon="5434512" rev="21570401"/>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cxnSp>
        <p:nvCxnSpPr>
          <p:cNvPr id="36" name="Gerade Verbindung 35"/>
          <p:cNvCxnSpPr/>
          <p:nvPr/>
        </p:nvCxnSpPr>
        <p:spPr>
          <a:xfrm rot="5400000" flipH="1" flipV="1">
            <a:off x="972344" y="2102644"/>
            <a:ext cx="1135062"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86756" name="Textfeld 38"/>
          <p:cNvSpPr txBox="1">
            <a:spLocks noChangeArrowheads="1"/>
          </p:cNvSpPr>
          <p:nvPr/>
        </p:nvSpPr>
        <p:spPr bwMode="auto">
          <a:xfrm>
            <a:off x="1539875" y="1555750"/>
            <a:ext cx="3968750" cy="923925"/>
          </a:xfrm>
          <a:prstGeom prst="rect">
            <a:avLst/>
          </a:prstGeom>
          <a:solidFill>
            <a:schemeClr val="bg1"/>
          </a:solidFill>
          <a:ln w="9525">
            <a:solidFill>
              <a:schemeClr val="tx1"/>
            </a:solidFill>
            <a:miter lim="800000"/>
            <a:headEnd/>
            <a:tailEnd/>
          </a:ln>
        </p:spPr>
        <p:txBody>
          <a:bodyPr>
            <a:spAutoFit/>
          </a:bodyPr>
          <a:lstStyle>
            <a:lvl1pPr defTabSz="801688" eaLnBrk="0" hangingPunct="0">
              <a:defRPr sz="2200">
                <a:solidFill>
                  <a:schemeClr val="tx1"/>
                </a:solidFill>
                <a:latin typeface="Arial" charset="0"/>
                <a:ea typeface="ＭＳ Ｐゴシック" charset="0"/>
                <a:cs typeface="ＭＳ Ｐゴシック" charset="0"/>
              </a:defRPr>
            </a:lvl1pPr>
            <a:lvl2pPr marL="37931725" indent="-37474525" defTabSz="80168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40000"/>
              </a:spcAft>
            </a:pPr>
            <a:r>
              <a:rPr sz="1800" b="1" noProof="1" smtClean="0">
                <a:solidFill>
                  <a:srgbClr val="080808"/>
                </a:solidFill>
              </a:rPr>
              <a:t>Optimal debulking surgery is a strong predictor of a better PFS and OS</a:t>
            </a:r>
          </a:p>
        </p:txBody>
      </p:sp>
    </p:spTree>
    <p:extLst>
      <p:ext uri="{BB962C8B-B14F-4D97-AF65-F5344CB8AC3E}">
        <p14:creationId xmlns:p14="http://schemas.microsoft.com/office/powerpoint/2010/main" val="3608190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8770" name="Group 23"/>
          <p:cNvGrpSpPr>
            <a:grpSpLocks/>
          </p:cNvGrpSpPr>
          <p:nvPr/>
        </p:nvGrpSpPr>
        <p:grpSpPr bwMode="auto">
          <a:xfrm>
            <a:off x="150813" y="2386013"/>
            <a:ext cx="9144000" cy="2330450"/>
            <a:chOff x="0" y="2086"/>
            <a:chExt cx="5760" cy="1056"/>
          </a:xfrm>
        </p:grpSpPr>
        <p:sp>
          <p:nvSpPr>
            <p:cNvPr id="288807"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nchor="ctr"/>
            <a:lstStyle/>
            <a:p>
              <a:pPr algn="ctr" eaLnBrk="0" fontAlgn="base" hangingPunct="0">
                <a:spcBef>
                  <a:spcPct val="0"/>
                </a:spcBef>
                <a:spcAft>
                  <a:spcPct val="0"/>
                </a:spcAft>
              </a:pPr>
              <a:endParaRPr sz="2200" noProof="1" smtClean="0">
                <a:solidFill>
                  <a:srgbClr val="000000"/>
                </a:solidFill>
                <a:latin typeface="Arial" charset="0"/>
                <a:ea typeface="ＭＳ Ｐゴシック" charset="0"/>
                <a:cs typeface="ＭＳ Ｐゴシック" charset="0"/>
              </a:endParaRPr>
            </a:p>
          </p:txBody>
        </p:sp>
        <p:sp>
          <p:nvSpPr>
            <p:cNvPr id="288808" name="Rectangle 25"/>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90000" tIns="90000" rIns="72000" bIns="90000" anchor="ctr"/>
            <a:lstStyle/>
            <a:p>
              <a:pPr algn="ctr" eaLnBrk="0" fontAlgn="base" hangingPunct="0">
                <a:spcBef>
                  <a:spcPct val="0"/>
                </a:spcBef>
                <a:spcAft>
                  <a:spcPct val="0"/>
                </a:spcAft>
              </a:pPr>
              <a:endParaRPr sz="2200" noProof="1" smtClean="0">
                <a:solidFill>
                  <a:srgbClr val="000000"/>
                </a:solidFill>
                <a:latin typeface="Arial" charset="0"/>
                <a:ea typeface="ＭＳ Ｐゴシック" charset="0"/>
                <a:cs typeface="ＭＳ Ｐゴシック" charset="0"/>
              </a:endParaRPr>
            </a:p>
          </p:txBody>
        </p:sp>
      </p:grpSp>
      <p:cxnSp>
        <p:nvCxnSpPr>
          <p:cNvPr id="35" name="Gerade Verbindung 34"/>
          <p:cNvCxnSpPr/>
          <p:nvPr/>
        </p:nvCxnSpPr>
        <p:spPr>
          <a:xfrm rot="5400000" flipH="1" flipV="1">
            <a:off x="2263775" y="5037138"/>
            <a:ext cx="153035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88772" name="Textfeld 37"/>
          <p:cNvSpPr txBox="1">
            <a:spLocks noChangeArrowheads="1"/>
          </p:cNvSpPr>
          <p:nvPr/>
        </p:nvSpPr>
        <p:spPr bwMode="auto">
          <a:xfrm>
            <a:off x="250825" y="5338763"/>
            <a:ext cx="7129463" cy="682625"/>
          </a:xfrm>
          <a:prstGeom prst="rect">
            <a:avLst/>
          </a:prstGeom>
          <a:solidFill>
            <a:schemeClr val="bg1"/>
          </a:solidFill>
          <a:ln w="9525">
            <a:solidFill>
              <a:schemeClr val="tx1"/>
            </a:solidFill>
            <a:miter lim="800000"/>
            <a:headEnd/>
            <a:tailEnd/>
          </a:ln>
        </p:spPr>
        <p:txBody>
          <a:bodyPr>
            <a:spAutoFit/>
          </a:bodyPr>
          <a:lstStyle>
            <a:lvl1pPr defTabSz="801688" eaLnBrk="0" hangingPunct="0">
              <a:defRPr sz="2200">
                <a:solidFill>
                  <a:schemeClr val="tx1"/>
                </a:solidFill>
                <a:latin typeface="Arial" charset="0"/>
                <a:ea typeface="ＭＳ Ｐゴシック" charset="0"/>
                <a:cs typeface="ＭＳ Ｐゴシック" charset="0"/>
              </a:defRPr>
            </a:lvl1pPr>
            <a:lvl2pPr marL="37931725" indent="-37474525" defTabSz="80168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eaLnBrk="1" fontAlgn="base" hangingPunct="1">
              <a:spcBef>
                <a:spcPct val="0"/>
              </a:spcBef>
              <a:spcAft>
                <a:spcPct val="40000"/>
              </a:spcAft>
            </a:pPr>
            <a:r>
              <a:rPr sz="1600" b="1" noProof="1" smtClean="0">
                <a:solidFill>
                  <a:srgbClr val="080808"/>
                </a:solidFill>
              </a:rPr>
              <a:t>Primary debulking surgery is an option; especially for tumors &lt; 5 cm</a:t>
            </a:r>
          </a:p>
          <a:p>
            <a:pPr algn="ctr" eaLnBrk="1" fontAlgn="base" hangingPunct="1">
              <a:spcBef>
                <a:spcPct val="0"/>
              </a:spcBef>
              <a:spcAft>
                <a:spcPct val="40000"/>
              </a:spcAft>
            </a:pPr>
            <a:r>
              <a:rPr sz="1600" b="1" noProof="1" smtClean="0">
                <a:solidFill>
                  <a:srgbClr val="080808"/>
                </a:solidFill>
              </a:rPr>
              <a:t>Neoadjuvant Chemotherapy is an option; especially for bulky disease</a:t>
            </a:r>
          </a:p>
        </p:txBody>
      </p:sp>
      <p:pic>
        <p:nvPicPr>
          <p:cNvPr id="288773"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986552">
            <a:off x="3409950" y="3695700"/>
            <a:ext cx="4530725"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8774"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644308">
            <a:off x="1146175" y="3397250"/>
            <a:ext cx="4530725"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8775"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644308">
            <a:off x="-982663" y="2927350"/>
            <a:ext cx="4529138"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8776"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986552">
            <a:off x="5465763" y="3973513"/>
            <a:ext cx="4530725" cy="169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8777" name="Rectangle 22"/>
          <p:cNvSpPr>
            <a:spLocks noGrp="1" noChangeArrowheads="1"/>
          </p:cNvSpPr>
          <p:nvPr>
            <p:ph type="title"/>
          </p:nvPr>
        </p:nvSpPr>
        <p:spPr/>
        <p:txBody>
          <a:bodyPr/>
          <a:lstStyle/>
          <a:p>
            <a:pPr eaLnBrk="1" hangingPunct="1"/>
            <a:r>
              <a:rPr lang="de-DE">
                <a:latin typeface="Arial" charset="0"/>
                <a:cs typeface="Arial" charset="0"/>
              </a:rPr>
              <a:t>Conclusions</a:t>
            </a:r>
          </a:p>
        </p:txBody>
      </p:sp>
      <p:sp>
        <p:nvSpPr>
          <p:cNvPr id="288778" name="Rectangle 4"/>
          <p:cNvSpPr>
            <a:spLocks noChangeArrowheads="1"/>
          </p:cNvSpPr>
          <p:nvPr/>
        </p:nvSpPr>
        <p:spPr bwMode="gray">
          <a:xfrm>
            <a:off x="304800"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fontAlgn="base" hangingPunct="0">
              <a:spcBef>
                <a:spcPct val="0"/>
              </a:spcBef>
              <a:spcAft>
                <a:spcPct val="0"/>
              </a:spcAft>
            </a:pPr>
            <a:r>
              <a:rPr lang="en-GB" sz="2000" smtClean="0">
                <a:solidFill>
                  <a:srgbClr val="000000"/>
                </a:solidFill>
                <a:latin typeface="Arial" charset="0"/>
                <a:ea typeface="ＭＳ Ｐゴシック" charset="0"/>
                <a:cs typeface="ＭＳ Ｐゴシック" charset="0"/>
              </a:rPr>
              <a:t>The last decade on Ovarian Cancer</a:t>
            </a:r>
          </a:p>
        </p:txBody>
      </p:sp>
      <p:sp>
        <p:nvSpPr>
          <p:cNvPr id="15" name="Abgerundetes Rechteck 14"/>
          <p:cNvSpPr/>
          <p:nvPr/>
        </p:nvSpPr>
        <p:spPr>
          <a:xfrm>
            <a:off x="-114300" y="2472383"/>
            <a:ext cx="577529" cy="1122040"/>
          </a:xfrm>
          <a:prstGeom prst="roundRect">
            <a:avLst>
              <a:gd name="adj" fmla="val 10253"/>
            </a:avLst>
          </a:prstGeom>
          <a:blipFill>
            <a:blip r:embed="rId4" cstate="print"/>
            <a:stretch>
              <a:fillRect/>
            </a:stretch>
          </a:blipFill>
          <a:ln>
            <a:noFill/>
          </a:ln>
          <a:effectLst/>
          <a:scene3d>
            <a:camera prst="perspectiveHeroicExtremeLeftFacing" fov="6300000">
              <a:rot lat="3245335" lon="17251491" rev="0"/>
            </a:camera>
            <a:lightRig rig="balanced" dir="t">
              <a:rot lat="0" lon="0" rev="12600000"/>
            </a:lightRig>
          </a:scene3d>
          <a:sp3d z="25400" extrusionH="762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58" name="Abgerundetes Rechteck 57"/>
          <p:cNvSpPr/>
          <p:nvPr/>
        </p:nvSpPr>
        <p:spPr>
          <a:xfrm>
            <a:off x="150648" y="2481907"/>
            <a:ext cx="584885" cy="1136330"/>
          </a:xfrm>
          <a:prstGeom prst="roundRect">
            <a:avLst>
              <a:gd name="adj" fmla="val 10253"/>
            </a:avLst>
          </a:prstGeom>
          <a:blipFill>
            <a:blip r:embed="rId5" cstate="print"/>
            <a:stretch>
              <a:fillRect/>
            </a:stretch>
          </a:blipFill>
          <a:ln>
            <a:noFill/>
          </a:ln>
          <a:effectLst/>
          <a:scene3d>
            <a:camera prst="perspectiveHeroicExtremeLeftFacing" fov="6300000">
              <a:rot lat="3244400" lon="17552246" rev="0"/>
            </a:camera>
            <a:lightRig rig="balanced" dir="t">
              <a:rot lat="0" lon="0" rev="12600000"/>
            </a:lightRig>
          </a:scene3d>
          <a:sp3d z="25400" extrusionH="8255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59" name="Abgerundetes Rechteck 58"/>
          <p:cNvSpPr/>
          <p:nvPr/>
        </p:nvSpPr>
        <p:spPr>
          <a:xfrm>
            <a:off x="420245" y="2508285"/>
            <a:ext cx="605145" cy="1175690"/>
          </a:xfrm>
          <a:prstGeom prst="roundRect">
            <a:avLst>
              <a:gd name="adj" fmla="val 10253"/>
            </a:avLst>
          </a:prstGeom>
          <a:blipFill>
            <a:blip r:embed="rId6" cstate="print"/>
            <a:stretch>
              <a:fillRect/>
            </a:stretch>
          </a:blipFill>
          <a:ln>
            <a:noFill/>
          </a:ln>
          <a:effectLst/>
          <a:scene3d>
            <a:camera prst="perspectiveHeroicExtremeLeftFacing" fov="6300000">
              <a:rot lat="3243468" lon="17853005"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0" name="Abgerundetes Rechteck 59"/>
          <p:cNvSpPr/>
          <p:nvPr/>
        </p:nvSpPr>
        <p:spPr>
          <a:xfrm>
            <a:off x="657150" y="2569096"/>
            <a:ext cx="624757" cy="1213791"/>
          </a:xfrm>
          <a:prstGeom prst="roundRect">
            <a:avLst>
              <a:gd name="adj" fmla="val 10253"/>
            </a:avLst>
          </a:prstGeom>
          <a:blipFill>
            <a:blip r:embed="rId7" cstate="print"/>
            <a:stretch>
              <a:fillRect/>
            </a:stretch>
          </a:blipFill>
          <a:ln>
            <a:noFill/>
          </a:ln>
          <a:effectLst/>
          <a:scene3d>
            <a:camera prst="perspectiveHeroicExtremeLeftFacing" fov="6300000">
              <a:rot lat="3236706" lon="17825420"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1" name="Abgerundetes Rechteck 60"/>
          <p:cNvSpPr/>
          <p:nvPr/>
        </p:nvSpPr>
        <p:spPr>
          <a:xfrm>
            <a:off x="899807" y="2648223"/>
            <a:ext cx="639466" cy="1242365"/>
          </a:xfrm>
          <a:prstGeom prst="roundRect">
            <a:avLst>
              <a:gd name="adj" fmla="val 10253"/>
            </a:avLst>
          </a:prstGeom>
          <a:blipFill>
            <a:blip r:embed="rId8" cstate="print"/>
            <a:stretch>
              <a:fillRect/>
            </a:stretch>
          </a:blipFill>
          <a:ln>
            <a:noFill/>
          </a:ln>
          <a:effectLst/>
          <a:scene3d>
            <a:camera prst="perspectiveHeroicExtremeLeftFacing" fov="6300000">
              <a:rot lat="3241533" lon="17825354" rev="21563991"/>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2" name="Abgerundetes Rechteck 61"/>
          <p:cNvSpPr/>
          <p:nvPr/>
        </p:nvSpPr>
        <p:spPr>
          <a:xfrm>
            <a:off x="1151700" y="2680097"/>
            <a:ext cx="663872" cy="1289789"/>
          </a:xfrm>
          <a:prstGeom prst="roundRect">
            <a:avLst>
              <a:gd name="adj" fmla="val 10253"/>
            </a:avLst>
          </a:prstGeom>
          <a:blipFill>
            <a:blip r:embed="rId9" cstate="print"/>
            <a:stretch>
              <a:fillRect/>
            </a:stretch>
          </a:blipFill>
          <a:ln>
            <a:noFill/>
          </a:ln>
          <a:effectLst/>
          <a:scene3d>
            <a:camera prst="perspectiveHeroicExtremeLeftFacing" fov="6300000">
              <a:rot lat="3245335" lon="17251491"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3" name="Abgerundetes Rechteck 62"/>
          <p:cNvSpPr/>
          <p:nvPr/>
        </p:nvSpPr>
        <p:spPr>
          <a:xfrm>
            <a:off x="1460945" y="2726213"/>
            <a:ext cx="672326" cy="1306213"/>
          </a:xfrm>
          <a:prstGeom prst="roundRect">
            <a:avLst>
              <a:gd name="adj" fmla="val 10253"/>
            </a:avLst>
          </a:prstGeom>
          <a:blipFill>
            <a:blip r:embed="rId10" cstate="print"/>
            <a:stretch>
              <a:fillRect/>
            </a:stretch>
          </a:blipFill>
          <a:ln>
            <a:noFill/>
          </a:ln>
          <a:effectLst/>
          <a:scene3d>
            <a:camera prst="perspectiveHeroicExtremeLeftFacing" fov="6300000">
              <a:rot lat="3167735" lon="18225198" rev="21505824"/>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2" name="Abgerundetes Rechteck 91"/>
          <p:cNvSpPr/>
          <p:nvPr/>
        </p:nvSpPr>
        <p:spPr>
          <a:xfrm>
            <a:off x="1717140" y="2923769"/>
            <a:ext cx="710910" cy="1381171"/>
          </a:xfrm>
          <a:prstGeom prst="roundRect">
            <a:avLst>
              <a:gd name="adj" fmla="val 10253"/>
            </a:avLst>
          </a:prstGeom>
          <a:blipFill>
            <a:blip r:embed="rId11" cstate="print"/>
            <a:stretch>
              <a:fillRect/>
            </a:stretch>
          </a:blipFill>
          <a:ln>
            <a:noFill/>
          </a:ln>
          <a:effectLst/>
          <a:scene3d>
            <a:camera prst="perspectiveHeroicExtremeLeftFacing" fov="6300000">
              <a:rot lat="3174226" lon="18255420" rev="21509049"/>
            </a:camera>
            <a:lightRig rig="balanced" dir="t">
              <a:rot lat="0" lon="0" rev="12600000"/>
            </a:lightRig>
          </a:scene3d>
          <a:sp3d z="25400" extrusionH="762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3" name="Abgerundetes Rechteck 92"/>
          <p:cNvSpPr/>
          <p:nvPr/>
        </p:nvSpPr>
        <p:spPr>
          <a:xfrm>
            <a:off x="2032766" y="3147535"/>
            <a:ext cx="719961" cy="1398761"/>
          </a:xfrm>
          <a:prstGeom prst="roundRect">
            <a:avLst>
              <a:gd name="adj" fmla="val 10253"/>
            </a:avLst>
          </a:prstGeom>
          <a:blipFill>
            <a:blip r:embed="rId12" cstate="print"/>
            <a:stretch>
              <a:fillRect/>
            </a:stretch>
          </a:blipFill>
          <a:ln>
            <a:noFill/>
          </a:ln>
          <a:effectLst/>
          <a:scene3d>
            <a:camera prst="perspectiveHeroicExtremeLeftFacing" fov="6300000">
              <a:rot lat="3173330" lon="18555825" rev="21508608"/>
            </a:camera>
            <a:lightRig rig="balanced" dir="t">
              <a:rot lat="0" lon="0" rev="12600000"/>
            </a:lightRig>
          </a:scene3d>
          <a:sp3d z="25400" extrusionH="8255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4" name="Abgerundetes Rechteck 93"/>
          <p:cNvSpPr/>
          <p:nvPr/>
        </p:nvSpPr>
        <p:spPr>
          <a:xfrm>
            <a:off x="2336155" y="3308818"/>
            <a:ext cx="744904" cy="1447215"/>
          </a:xfrm>
          <a:prstGeom prst="roundRect">
            <a:avLst>
              <a:gd name="adj" fmla="val 10253"/>
            </a:avLst>
          </a:prstGeom>
          <a:blipFill>
            <a:blip r:embed="rId13" cstate="print"/>
            <a:stretch>
              <a:fillRect/>
            </a:stretch>
          </a:blipFill>
          <a:ln>
            <a:noFill/>
          </a:ln>
          <a:effectLst/>
          <a:scene3d>
            <a:camera prst="perspectiveHeroicExtremeLeftFacing" fov="6300000">
              <a:rot lat="3543468" lon="17853005"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5" name="Abgerundetes Rechteck 94"/>
          <p:cNvSpPr/>
          <p:nvPr/>
        </p:nvSpPr>
        <p:spPr>
          <a:xfrm>
            <a:off x="2696538" y="3366922"/>
            <a:ext cx="769041" cy="1494113"/>
          </a:xfrm>
          <a:prstGeom prst="roundRect">
            <a:avLst>
              <a:gd name="adj" fmla="val 10253"/>
            </a:avLst>
          </a:prstGeom>
          <a:blipFill>
            <a:blip r:embed="rId14" cstate="print"/>
            <a:stretch>
              <a:fillRect/>
            </a:stretch>
          </a:blipFill>
          <a:ln>
            <a:noFill/>
          </a:ln>
          <a:effectLst/>
          <a:scene3d>
            <a:camera prst="perspectiveHeroicExtremeLeftFacing" fov="6300000">
              <a:rot lat="3751648" lon="16680842" rev="21524154"/>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6" name="Abgerundetes Rechteck 95"/>
          <p:cNvSpPr/>
          <p:nvPr/>
        </p:nvSpPr>
        <p:spPr>
          <a:xfrm>
            <a:off x="3028509" y="3352260"/>
            <a:ext cx="787147" cy="1529289"/>
          </a:xfrm>
          <a:prstGeom prst="roundRect">
            <a:avLst>
              <a:gd name="adj" fmla="val 10253"/>
            </a:avLst>
          </a:prstGeom>
          <a:blipFill>
            <a:blip r:embed="rId15" cstate="print"/>
            <a:stretch>
              <a:fillRect/>
            </a:stretch>
          </a:blipFill>
          <a:ln>
            <a:noFill/>
          </a:ln>
          <a:effectLst/>
          <a:scene3d>
            <a:camera prst="perspectiveHeroicExtremeLeftFacing" fov="6300000">
              <a:rot lat="3644915" lon="16188637" rev="77286"/>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7" name="Abgerundetes Rechteck 96"/>
          <p:cNvSpPr/>
          <p:nvPr/>
        </p:nvSpPr>
        <p:spPr>
          <a:xfrm>
            <a:off x="3317556" y="3284553"/>
            <a:ext cx="817191" cy="1587661"/>
          </a:xfrm>
          <a:prstGeom prst="roundRect">
            <a:avLst>
              <a:gd name="adj" fmla="val 10253"/>
            </a:avLst>
          </a:prstGeom>
          <a:blipFill>
            <a:blip r:embed="rId16" cstate="print"/>
            <a:stretch>
              <a:fillRect/>
            </a:stretch>
          </a:blipFill>
          <a:ln>
            <a:noFill/>
          </a:ln>
          <a:effectLst/>
          <a:scene3d>
            <a:camera prst="perspectiveHeroicExtremeLeftFacing" fov="6300000">
              <a:rot lat="3535013" lon="4963676" rev="191828"/>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2" name="Abgerundetes Rechteck 101"/>
          <p:cNvSpPr/>
          <p:nvPr/>
        </p:nvSpPr>
        <p:spPr>
          <a:xfrm>
            <a:off x="4050508" y="3159126"/>
            <a:ext cx="835009" cy="1622278"/>
          </a:xfrm>
          <a:prstGeom prst="roundRect">
            <a:avLst>
              <a:gd name="adj" fmla="val 10253"/>
            </a:avLst>
          </a:prstGeom>
          <a:blipFill>
            <a:blip r:embed="rId17" cstate="print"/>
            <a:stretch>
              <a:fillRect/>
            </a:stretch>
          </a:blipFill>
          <a:ln>
            <a:noFill/>
          </a:ln>
          <a:effectLst/>
          <a:scene3d>
            <a:camera prst="perspectiveHeroicExtremeLeftFacing" fov="6300000">
              <a:rot lat="3497594" lon="16676578" rev="21408476"/>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3" name="Abgerundetes Rechteck 102"/>
          <p:cNvSpPr/>
          <p:nvPr/>
        </p:nvSpPr>
        <p:spPr>
          <a:xfrm>
            <a:off x="4433575" y="3088819"/>
            <a:ext cx="845642" cy="1642937"/>
          </a:xfrm>
          <a:prstGeom prst="roundRect">
            <a:avLst>
              <a:gd name="adj" fmla="val 10253"/>
            </a:avLst>
          </a:prstGeom>
          <a:blipFill>
            <a:blip r:embed="rId18" cstate="print"/>
            <a:stretch>
              <a:fillRect/>
            </a:stretch>
          </a:blipFill>
          <a:ln>
            <a:noFill/>
          </a:ln>
          <a:effectLst/>
          <a:scene3d>
            <a:camera prst="perspectiveHeroicExtremeLeftFacing" fov="6300000">
              <a:rot lat="3225421" lon="17045552" rev="21464092"/>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4" name="Abgerundetes Rechteck 103"/>
          <p:cNvSpPr/>
          <p:nvPr/>
        </p:nvSpPr>
        <p:spPr>
          <a:xfrm>
            <a:off x="4823370" y="3119335"/>
            <a:ext cx="874937" cy="1699849"/>
          </a:xfrm>
          <a:prstGeom prst="roundRect">
            <a:avLst>
              <a:gd name="adj" fmla="val 10253"/>
            </a:avLst>
          </a:prstGeom>
          <a:blipFill>
            <a:blip r:embed="rId19" cstate="print"/>
            <a:stretch>
              <a:fillRect/>
            </a:stretch>
          </a:blipFill>
          <a:ln>
            <a:noFill/>
          </a:ln>
          <a:effectLst/>
          <a:scene3d>
            <a:camera prst="perspectiveHeroicExtremeLeftFacing" fov="6300000">
              <a:rot lat="3543468" lon="17853005" rev="0"/>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5" name="Abgerundetes Rechteck 104"/>
          <p:cNvSpPr/>
          <p:nvPr/>
        </p:nvSpPr>
        <p:spPr>
          <a:xfrm>
            <a:off x="5165894" y="3207256"/>
            <a:ext cx="903291" cy="1754935"/>
          </a:xfrm>
          <a:prstGeom prst="roundRect">
            <a:avLst>
              <a:gd name="adj" fmla="val 10253"/>
            </a:avLst>
          </a:prstGeom>
          <a:blipFill>
            <a:blip r:embed="rId20" cstate="print"/>
            <a:stretch>
              <a:fillRect/>
            </a:stretch>
          </a:blipFill>
          <a:ln>
            <a:noFill/>
          </a:ln>
          <a:effectLst/>
          <a:scene3d>
            <a:camera prst="perspectiveHeroicExtremeLeftFacing" fov="6300000">
              <a:rot lat="3536706" lon="17825418" rev="0"/>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6" name="Abgerundetes Rechteck 105"/>
          <p:cNvSpPr/>
          <p:nvPr/>
        </p:nvSpPr>
        <p:spPr>
          <a:xfrm>
            <a:off x="5516732" y="3321659"/>
            <a:ext cx="924557" cy="1796249"/>
          </a:xfrm>
          <a:prstGeom prst="roundRect">
            <a:avLst>
              <a:gd name="adj" fmla="val 10253"/>
            </a:avLst>
          </a:prstGeom>
          <a:blipFill>
            <a:blip r:embed="rId21" cstate="print"/>
            <a:stretch>
              <a:fillRect/>
            </a:stretch>
          </a:blipFill>
          <a:ln>
            <a:noFill/>
          </a:ln>
          <a:effectLst/>
          <a:scene3d>
            <a:camera prst="perspectiveHeroicExtremeLeftFacing" fov="6300000">
              <a:rot lat="3541513" lon="17819263" rev="21558905"/>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7" name="Abgerundetes Rechteck 106"/>
          <p:cNvSpPr/>
          <p:nvPr/>
        </p:nvSpPr>
        <p:spPr>
          <a:xfrm>
            <a:off x="5865687" y="3375363"/>
            <a:ext cx="959844" cy="1864812"/>
          </a:xfrm>
          <a:prstGeom prst="roundRect">
            <a:avLst>
              <a:gd name="adj" fmla="val 10253"/>
            </a:avLst>
          </a:prstGeom>
          <a:blipFill>
            <a:blip r:embed="rId22" cstate="print"/>
            <a:stretch>
              <a:fillRect/>
            </a:stretch>
          </a:blipFill>
          <a:ln>
            <a:noFill/>
          </a:ln>
          <a:effectLst/>
          <a:scene3d>
            <a:camera prst="perspectiveHeroicExtremeLeftFacing" fov="6300000">
              <a:rot lat="3545335" lon="17251491"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8" name="Abgerundetes Rechteck 107"/>
          <p:cNvSpPr/>
          <p:nvPr/>
        </p:nvSpPr>
        <p:spPr>
          <a:xfrm>
            <a:off x="6267083" y="3434419"/>
            <a:ext cx="972069" cy="1888561"/>
          </a:xfrm>
          <a:prstGeom prst="roundRect">
            <a:avLst>
              <a:gd name="adj" fmla="val 10253"/>
            </a:avLst>
          </a:prstGeom>
          <a:blipFill>
            <a:blip r:embed="rId23" cstate="print"/>
            <a:stretch>
              <a:fillRect/>
            </a:stretch>
          </a:blipFill>
          <a:ln>
            <a:noFill/>
          </a:ln>
          <a:effectLst/>
          <a:scene3d>
            <a:camera prst="perspectiveHeroicExtremeLeftFacing" fov="6300000">
              <a:rot lat="3838558" lon="17223837"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0" name="Abgerundetes Rechteck 109"/>
          <p:cNvSpPr/>
          <p:nvPr/>
        </p:nvSpPr>
        <p:spPr>
          <a:xfrm>
            <a:off x="6713654" y="3446533"/>
            <a:ext cx="1027852" cy="1996938"/>
          </a:xfrm>
          <a:prstGeom prst="roundRect">
            <a:avLst>
              <a:gd name="adj" fmla="val 10253"/>
            </a:avLst>
          </a:prstGeom>
          <a:blipFill>
            <a:blip r:embed="rId24" cstate="print"/>
            <a:stretch>
              <a:fillRect/>
            </a:stretch>
          </a:blipFill>
          <a:ln>
            <a:noFill/>
          </a:ln>
          <a:effectLst/>
          <a:scene3d>
            <a:camera prst="perspectiveHeroicExtremeLeftFacing" fov="6300000">
              <a:rot lat="3845335" lon="17251491"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1" name="Abgerundetes Rechteck 110"/>
          <p:cNvSpPr/>
          <p:nvPr/>
        </p:nvSpPr>
        <p:spPr>
          <a:xfrm>
            <a:off x="7185189" y="3463485"/>
            <a:ext cx="1040943" cy="2022369"/>
          </a:xfrm>
          <a:prstGeom prst="roundRect">
            <a:avLst>
              <a:gd name="adj" fmla="val 10253"/>
            </a:avLst>
          </a:prstGeom>
          <a:blipFill>
            <a:blip r:embed="rId25" cstate="print"/>
            <a:stretch>
              <a:fillRect/>
            </a:stretch>
          </a:blipFill>
          <a:ln>
            <a:noFill/>
          </a:ln>
          <a:effectLst/>
          <a:scene3d>
            <a:camera prst="perspectiveHeroicExtremeLeftFacing" fov="6300000">
              <a:rot lat="3844401" lon="17552246"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2" name="Abgerundetes Rechteck 111"/>
          <p:cNvSpPr/>
          <p:nvPr/>
        </p:nvSpPr>
        <p:spPr>
          <a:xfrm>
            <a:off x="7665005" y="3510425"/>
            <a:ext cx="1077002" cy="2092425"/>
          </a:xfrm>
          <a:prstGeom prst="roundRect">
            <a:avLst>
              <a:gd name="adj" fmla="val 10253"/>
            </a:avLst>
          </a:prstGeom>
          <a:blipFill>
            <a:blip r:embed="rId26" cstate="print"/>
            <a:stretch>
              <a:fillRect/>
            </a:stretch>
          </a:blipFill>
          <a:ln>
            <a:noFill/>
          </a:ln>
          <a:effectLst/>
          <a:scene3d>
            <a:camera prst="perspectiveHeroicExtremeLeftFacing" fov="6300000">
              <a:rot lat="3843468" lon="17853005" rev="0"/>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3" name="Abgerundetes Rechteck 112"/>
          <p:cNvSpPr/>
          <p:nvPr/>
        </p:nvSpPr>
        <p:spPr>
          <a:xfrm>
            <a:off x="8086636" y="3618654"/>
            <a:ext cx="1111904" cy="2160231"/>
          </a:xfrm>
          <a:prstGeom prst="roundRect">
            <a:avLst>
              <a:gd name="adj" fmla="val 10253"/>
            </a:avLst>
          </a:prstGeom>
          <a:blipFill>
            <a:blip r:embed="rId27" cstate="print"/>
            <a:stretch>
              <a:fillRect/>
            </a:stretch>
          </a:blipFill>
          <a:ln>
            <a:noFill/>
          </a:ln>
          <a:effectLst/>
          <a:scene3d>
            <a:camera prst="perspectiveHeroicExtremeLeftFacing" fov="6300000">
              <a:rot lat="3836706" lon="17825417" rev="0"/>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4" name="Abgerundetes Rechteck 113"/>
          <p:cNvSpPr/>
          <p:nvPr/>
        </p:nvSpPr>
        <p:spPr>
          <a:xfrm>
            <a:off x="8518503" y="3759480"/>
            <a:ext cx="1138081" cy="2211088"/>
          </a:xfrm>
          <a:prstGeom prst="roundRect">
            <a:avLst>
              <a:gd name="adj" fmla="val 10253"/>
            </a:avLst>
          </a:prstGeom>
          <a:blipFill>
            <a:blip r:embed="rId28" cstate="print"/>
            <a:stretch>
              <a:fillRect/>
            </a:stretch>
          </a:blipFill>
          <a:ln>
            <a:noFill/>
          </a:ln>
          <a:effectLst/>
          <a:scene3d>
            <a:camera prst="perspectiveHeroicExtremeLeftFacing" fov="6300000">
              <a:rot lat="3841488" lon="17811085" rev="21551708"/>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46" name="Abgerundetes Rechteck 45"/>
          <p:cNvSpPr/>
          <p:nvPr/>
        </p:nvSpPr>
        <p:spPr>
          <a:xfrm>
            <a:off x="3694462" y="3192689"/>
            <a:ext cx="817191" cy="1587661"/>
          </a:xfrm>
          <a:prstGeom prst="roundRect">
            <a:avLst>
              <a:gd name="adj" fmla="val 10253"/>
            </a:avLst>
          </a:prstGeom>
          <a:blipFill>
            <a:blip r:embed="rId16" cstate="print"/>
            <a:stretch>
              <a:fillRect/>
            </a:stretch>
          </a:blipFill>
          <a:ln>
            <a:noFill/>
          </a:ln>
          <a:effectLst/>
          <a:scene3d>
            <a:camera prst="perspectiveHeroicExtremeLeftFacing" fov="6300000">
              <a:rot lat="3503017" lon="5434512" rev="21570401"/>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cxnSp>
        <p:nvCxnSpPr>
          <p:cNvPr id="36" name="Gerade Verbindung 35"/>
          <p:cNvCxnSpPr/>
          <p:nvPr/>
        </p:nvCxnSpPr>
        <p:spPr>
          <a:xfrm rot="5400000" flipH="1" flipV="1">
            <a:off x="972344" y="2102644"/>
            <a:ext cx="1135062"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88806" name="Textfeld 38"/>
          <p:cNvSpPr txBox="1">
            <a:spLocks noChangeArrowheads="1"/>
          </p:cNvSpPr>
          <p:nvPr/>
        </p:nvSpPr>
        <p:spPr bwMode="auto">
          <a:xfrm>
            <a:off x="1539875" y="1555750"/>
            <a:ext cx="15192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01688" eaLnBrk="0" hangingPunct="0">
              <a:defRPr sz="2200">
                <a:solidFill>
                  <a:schemeClr val="tx1"/>
                </a:solidFill>
                <a:latin typeface="Arial" charset="0"/>
                <a:ea typeface="ＭＳ Ｐゴシック" charset="0"/>
                <a:cs typeface="ＭＳ Ｐゴシック" charset="0"/>
              </a:defRPr>
            </a:lvl1pPr>
            <a:lvl2pPr marL="37931725" indent="-37474525" defTabSz="80168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40000"/>
              </a:spcAft>
            </a:pPr>
            <a:r>
              <a:rPr sz="1200" noProof="1" smtClean="0">
                <a:solidFill>
                  <a:srgbClr val="080808"/>
                </a:solidFill>
              </a:rPr>
              <a:t>Optimal debulking surgery is a strong predictor of a better PFS and OS</a:t>
            </a:r>
          </a:p>
        </p:txBody>
      </p:sp>
    </p:spTree>
    <p:extLst>
      <p:ext uri="{BB962C8B-B14F-4D97-AF65-F5344CB8AC3E}">
        <p14:creationId xmlns:p14="http://schemas.microsoft.com/office/powerpoint/2010/main" val="1104895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0818" name="Group 23"/>
          <p:cNvGrpSpPr>
            <a:grpSpLocks/>
          </p:cNvGrpSpPr>
          <p:nvPr/>
        </p:nvGrpSpPr>
        <p:grpSpPr bwMode="auto">
          <a:xfrm>
            <a:off x="150813" y="2386013"/>
            <a:ext cx="9144000" cy="2330450"/>
            <a:chOff x="0" y="2086"/>
            <a:chExt cx="5760" cy="1056"/>
          </a:xfrm>
        </p:grpSpPr>
        <p:sp>
          <p:nvSpPr>
            <p:cNvPr id="290857"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nchor="ctr"/>
            <a:lstStyle/>
            <a:p>
              <a:pPr algn="ctr" eaLnBrk="0" fontAlgn="base" hangingPunct="0">
                <a:spcBef>
                  <a:spcPct val="0"/>
                </a:spcBef>
                <a:spcAft>
                  <a:spcPct val="0"/>
                </a:spcAft>
              </a:pPr>
              <a:endParaRPr sz="2200" noProof="1" smtClean="0">
                <a:solidFill>
                  <a:srgbClr val="000000"/>
                </a:solidFill>
                <a:latin typeface="Arial" charset="0"/>
                <a:ea typeface="ＭＳ Ｐゴシック" charset="0"/>
                <a:cs typeface="ＭＳ Ｐゴシック" charset="0"/>
              </a:endParaRPr>
            </a:p>
          </p:txBody>
        </p:sp>
        <p:sp>
          <p:nvSpPr>
            <p:cNvPr id="290858" name="Rectangle 25"/>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90000" tIns="90000" rIns="72000" bIns="90000" anchor="ctr"/>
            <a:lstStyle/>
            <a:p>
              <a:pPr algn="ctr" eaLnBrk="0" fontAlgn="base" hangingPunct="0">
                <a:spcBef>
                  <a:spcPct val="0"/>
                </a:spcBef>
                <a:spcAft>
                  <a:spcPct val="0"/>
                </a:spcAft>
              </a:pPr>
              <a:endParaRPr sz="2200" noProof="1" smtClean="0">
                <a:solidFill>
                  <a:srgbClr val="000000"/>
                </a:solidFill>
                <a:latin typeface="Arial" charset="0"/>
                <a:ea typeface="ＭＳ Ｐゴシック" charset="0"/>
                <a:cs typeface="ＭＳ Ｐゴシック" charset="0"/>
              </a:endParaRPr>
            </a:p>
          </p:txBody>
        </p:sp>
      </p:grpSp>
      <p:cxnSp>
        <p:nvCxnSpPr>
          <p:cNvPr id="35" name="Gerade Verbindung 34"/>
          <p:cNvCxnSpPr/>
          <p:nvPr/>
        </p:nvCxnSpPr>
        <p:spPr>
          <a:xfrm rot="5400000" flipH="1" flipV="1">
            <a:off x="2263775" y="5037138"/>
            <a:ext cx="153035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90820" name="Textfeld 37"/>
          <p:cNvSpPr txBox="1">
            <a:spLocks noChangeArrowheads="1"/>
          </p:cNvSpPr>
          <p:nvPr/>
        </p:nvSpPr>
        <p:spPr bwMode="auto">
          <a:xfrm>
            <a:off x="971550" y="4786313"/>
            <a:ext cx="2057400"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01688" eaLnBrk="0" hangingPunct="0">
              <a:defRPr sz="2200">
                <a:solidFill>
                  <a:schemeClr val="tx1"/>
                </a:solidFill>
                <a:latin typeface="Arial" charset="0"/>
                <a:ea typeface="ＭＳ Ｐゴシック" charset="0"/>
                <a:cs typeface="ＭＳ Ｐゴシック" charset="0"/>
              </a:defRPr>
            </a:lvl1pPr>
            <a:lvl2pPr marL="37931725" indent="-37474525" defTabSz="80168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40000"/>
              </a:spcAft>
            </a:pPr>
            <a:r>
              <a:rPr sz="1200" noProof="1" smtClean="0">
                <a:solidFill>
                  <a:srgbClr val="080808"/>
                </a:solidFill>
              </a:rPr>
              <a:t>Primary debulking surgery is an option; especially for tumors &lt; 5 cm</a:t>
            </a:r>
          </a:p>
          <a:p>
            <a:pPr algn="r" eaLnBrk="1" fontAlgn="base" hangingPunct="1">
              <a:spcBef>
                <a:spcPct val="0"/>
              </a:spcBef>
              <a:spcAft>
                <a:spcPct val="40000"/>
              </a:spcAft>
            </a:pPr>
            <a:r>
              <a:rPr sz="1200" noProof="1" smtClean="0">
                <a:solidFill>
                  <a:srgbClr val="080808"/>
                </a:solidFill>
              </a:rPr>
              <a:t>Neoadjuvant Chemotherapy is an option; especially for bulky disease</a:t>
            </a:r>
          </a:p>
        </p:txBody>
      </p:sp>
      <p:pic>
        <p:nvPicPr>
          <p:cNvPr id="290821"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986552">
            <a:off x="3409950" y="3695700"/>
            <a:ext cx="4530725"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822"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644308">
            <a:off x="1146175" y="3397250"/>
            <a:ext cx="4530725"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823"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644308">
            <a:off x="-982663" y="2927350"/>
            <a:ext cx="4529138"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824"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986552">
            <a:off x="5465763" y="3973513"/>
            <a:ext cx="4530725" cy="169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0825" name="Rectangle 22"/>
          <p:cNvSpPr>
            <a:spLocks noGrp="1" noChangeArrowheads="1"/>
          </p:cNvSpPr>
          <p:nvPr>
            <p:ph type="title"/>
          </p:nvPr>
        </p:nvSpPr>
        <p:spPr/>
        <p:txBody>
          <a:bodyPr/>
          <a:lstStyle/>
          <a:p>
            <a:pPr eaLnBrk="1" hangingPunct="1"/>
            <a:r>
              <a:rPr lang="de-DE">
                <a:latin typeface="Arial" charset="0"/>
                <a:cs typeface="Arial" charset="0"/>
              </a:rPr>
              <a:t>Conclusions</a:t>
            </a:r>
          </a:p>
        </p:txBody>
      </p:sp>
      <p:sp>
        <p:nvSpPr>
          <p:cNvPr id="290826" name="Rectangle 4"/>
          <p:cNvSpPr>
            <a:spLocks noChangeArrowheads="1"/>
          </p:cNvSpPr>
          <p:nvPr/>
        </p:nvSpPr>
        <p:spPr bwMode="gray">
          <a:xfrm>
            <a:off x="304800"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fontAlgn="base" hangingPunct="0">
              <a:spcBef>
                <a:spcPct val="0"/>
              </a:spcBef>
              <a:spcAft>
                <a:spcPct val="0"/>
              </a:spcAft>
            </a:pPr>
            <a:r>
              <a:rPr lang="en-GB" sz="2000" smtClean="0">
                <a:solidFill>
                  <a:srgbClr val="000000"/>
                </a:solidFill>
                <a:latin typeface="Arial" charset="0"/>
                <a:ea typeface="ＭＳ Ｐゴシック" charset="0"/>
                <a:cs typeface="ＭＳ Ｐゴシック" charset="0"/>
              </a:rPr>
              <a:t>The last decade on Ovarian Cancer</a:t>
            </a:r>
          </a:p>
        </p:txBody>
      </p:sp>
      <p:sp>
        <p:nvSpPr>
          <p:cNvPr id="15" name="Abgerundetes Rechteck 14"/>
          <p:cNvSpPr/>
          <p:nvPr/>
        </p:nvSpPr>
        <p:spPr>
          <a:xfrm>
            <a:off x="-114300" y="2472383"/>
            <a:ext cx="577529" cy="1122040"/>
          </a:xfrm>
          <a:prstGeom prst="roundRect">
            <a:avLst>
              <a:gd name="adj" fmla="val 10253"/>
            </a:avLst>
          </a:prstGeom>
          <a:blipFill>
            <a:blip r:embed="rId4" cstate="print"/>
            <a:stretch>
              <a:fillRect/>
            </a:stretch>
          </a:blipFill>
          <a:ln>
            <a:noFill/>
          </a:ln>
          <a:effectLst/>
          <a:scene3d>
            <a:camera prst="perspectiveHeroicExtremeLeftFacing" fov="6300000">
              <a:rot lat="3245335" lon="17251491" rev="0"/>
            </a:camera>
            <a:lightRig rig="balanced" dir="t">
              <a:rot lat="0" lon="0" rev="12600000"/>
            </a:lightRig>
          </a:scene3d>
          <a:sp3d z="25400" extrusionH="762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58" name="Abgerundetes Rechteck 57"/>
          <p:cNvSpPr/>
          <p:nvPr/>
        </p:nvSpPr>
        <p:spPr>
          <a:xfrm>
            <a:off x="150648" y="2481907"/>
            <a:ext cx="584885" cy="1136330"/>
          </a:xfrm>
          <a:prstGeom prst="roundRect">
            <a:avLst>
              <a:gd name="adj" fmla="val 10253"/>
            </a:avLst>
          </a:prstGeom>
          <a:blipFill>
            <a:blip r:embed="rId5" cstate="print"/>
            <a:stretch>
              <a:fillRect/>
            </a:stretch>
          </a:blipFill>
          <a:ln>
            <a:noFill/>
          </a:ln>
          <a:effectLst/>
          <a:scene3d>
            <a:camera prst="perspectiveHeroicExtremeLeftFacing" fov="6300000">
              <a:rot lat="3244400" lon="17552246" rev="0"/>
            </a:camera>
            <a:lightRig rig="balanced" dir="t">
              <a:rot lat="0" lon="0" rev="12600000"/>
            </a:lightRig>
          </a:scene3d>
          <a:sp3d z="25400" extrusionH="8255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59" name="Abgerundetes Rechteck 58"/>
          <p:cNvSpPr/>
          <p:nvPr/>
        </p:nvSpPr>
        <p:spPr>
          <a:xfrm>
            <a:off x="420245" y="2508285"/>
            <a:ext cx="605145" cy="1175690"/>
          </a:xfrm>
          <a:prstGeom prst="roundRect">
            <a:avLst>
              <a:gd name="adj" fmla="val 10253"/>
            </a:avLst>
          </a:prstGeom>
          <a:blipFill>
            <a:blip r:embed="rId6" cstate="print"/>
            <a:stretch>
              <a:fillRect/>
            </a:stretch>
          </a:blipFill>
          <a:ln>
            <a:noFill/>
          </a:ln>
          <a:effectLst/>
          <a:scene3d>
            <a:camera prst="perspectiveHeroicExtremeLeftFacing" fov="6300000">
              <a:rot lat="3243468" lon="17853005"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0" name="Abgerundetes Rechteck 59"/>
          <p:cNvSpPr/>
          <p:nvPr/>
        </p:nvSpPr>
        <p:spPr>
          <a:xfrm>
            <a:off x="657150" y="2569096"/>
            <a:ext cx="624757" cy="1213791"/>
          </a:xfrm>
          <a:prstGeom prst="roundRect">
            <a:avLst>
              <a:gd name="adj" fmla="val 10253"/>
            </a:avLst>
          </a:prstGeom>
          <a:blipFill>
            <a:blip r:embed="rId7" cstate="print"/>
            <a:stretch>
              <a:fillRect/>
            </a:stretch>
          </a:blipFill>
          <a:ln>
            <a:noFill/>
          </a:ln>
          <a:effectLst/>
          <a:scene3d>
            <a:camera prst="perspectiveHeroicExtremeLeftFacing" fov="6300000">
              <a:rot lat="3236706" lon="17825420"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1" name="Abgerundetes Rechteck 60"/>
          <p:cNvSpPr/>
          <p:nvPr/>
        </p:nvSpPr>
        <p:spPr>
          <a:xfrm>
            <a:off x="899807" y="2648223"/>
            <a:ext cx="639466" cy="1242365"/>
          </a:xfrm>
          <a:prstGeom prst="roundRect">
            <a:avLst>
              <a:gd name="adj" fmla="val 10253"/>
            </a:avLst>
          </a:prstGeom>
          <a:blipFill>
            <a:blip r:embed="rId8" cstate="print"/>
            <a:stretch>
              <a:fillRect/>
            </a:stretch>
          </a:blipFill>
          <a:ln>
            <a:noFill/>
          </a:ln>
          <a:effectLst/>
          <a:scene3d>
            <a:camera prst="perspectiveHeroicExtremeLeftFacing" fov="6300000">
              <a:rot lat="3241533" lon="17825354" rev="21563991"/>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2" name="Abgerundetes Rechteck 61"/>
          <p:cNvSpPr/>
          <p:nvPr/>
        </p:nvSpPr>
        <p:spPr>
          <a:xfrm>
            <a:off x="1151700" y="2680097"/>
            <a:ext cx="663872" cy="1289789"/>
          </a:xfrm>
          <a:prstGeom prst="roundRect">
            <a:avLst>
              <a:gd name="adj" fmla="val 10253"/>
            </a:avLst>
          </a:prstGeom>
          <a:blipFill>
            <a:blip r:embed="rId9" cstate="print"/>
            <a:stretch>
              <a:fillRect/>
            </a:stretch>
          </a:blipFill>
          <a:ln>
            <a:noFill/>
          </a:ln>
          <a:effectLst/>
          <a:scene3d>
            <a:camera prst="perspectiveHeroicExtremeLeftFacing" fov="6300000">
              <a:rot lat="3245335" lon="17251491"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3" name="Abgerundetes Rechteck 62"/>
          <p:cNvSpPr/>
          <p:nvPr/>
        </p:nvSpPr>
        <p:spPr>
          <a:xfrm>
            <a:off x="1460945" y="2726213"/>
            <a:ext cx="672326" cy="1306213"/>
          </a:xfrm>
          <a:prstGeom prst="roundRect">
            <a:avLst>
              <a:gd name="adj" fmla="val 10253"/>
            </a:avLst>
          </a:prstGeom>
          <a:blipFill>
            <a:blip r:embed="rId10" cstate="print"/>
            <a:stretch>
              <a:fillRect/>
            </a:stretch>
          </a:blipFill>
          <a:ln>
            <a:noFill/>
          </a:ln>
          <a:effectLst/>
          <a:scene3d>
            <a:camera prst="perspectiveHeroicExtremeLeftFacing" fov="6300000">
              <a:rot lat="3167735" lon="18225198" rev="21505824"/>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2" name="Abgerundetes Rechteck 91"/>
          <p:cNvSpPr/>
          <p:nvPr/>
        </p:nvSpPr>
        <p:spPr>
          <a:xfrm>
            <a:off x="1717140" y="2923769"/>
            <a:ext cx="710910" cy="1381171"/>
          </a:xfrm>
          <a:prstGeom prst="roundRect">
            <a:avLst>
              <a:gd name="adj" fmla="val 10253"/>
            </a:avLst>
          </a:prstGeom>
          <a:blipFill>
            <a:blip r:embed="rId11" cstate="print"/>
            <a:stretch>
              <a:fillRect/>
            </a:stretch>
          </a:blipFill>
          <a:ln>
            <a:noFill/>
          </a:ln>
          <a:effectLst/>
          <a:scene3d>
            <a:camera prst="perspectiveHeroicExtremeLeftFacing" fov="6300000">
              <a:rot lat="3174226" lon="18255420" rev="21509049"/>
            </a:camera>
            <a:lightRig rig="balanced" dir="t">
              <a:rot lat="0" lon="0" rev="12600000"/>
            </a:lightRig>
          </a:scene3d>
          <a:sp3d z="25400" extrusionH="762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3" name="Abgerundetes Rechteck 92"/>
          <p:cNvSpPr/>
          <p:nvPr/>
        </p:nvSpPr>
        <p:spPr>
          <a:xfrm>
            <a:off x="2032766" y="3147535"/>
            <a:ext cx="719961" cy="1398761"/>
          </a:xfrm>
          <a:prstGeom prst="roundRect">
            <a:avLst>
              <a:gd name="adj" fmla="val 10253"/>
            </a:avLst>
          </a:prstGeom>
          <a:blipFill>
            <a:blip r:embed="rId12" cstate="print"/>
            <a:stretch>
              <a:fillRect/>
            </a:stretch>
          </a:blipFill>
          <a:ln>
            <a:noFill/>
          </a:ln>
          <a:effectLst/>
          <a:scene3d>
            <a:camera prst="perspectiveHeroicExtremeLeftFacing" fov="6300000">
              <a:rot lat="3173330" lon="18555825" rev="21508608"/>
            </a:camera>
            <a:lightRig rig="balanced" dir="t">
              <a:rot lat="0" lon="0" rev="12600000"/>
            </a:lightRig>
          </a:scene3d>
          <a:sp3d z="25400" extrusionH="8255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4" name="Abgerundetes Rechteck 93"/>
          <p:cNvSpPr/>
          <p:nvPr/>
        </p:nvSpPr>
        <p:spPr>
          <a:xfrm>
            <a:off x="2336155" y="3308818"/>
            <a:ext cx="744904" cy="1447215"/>
          </a:xfrm>
          <a:prstGeom prst="roundRect">
            <a:avLst>
              <a:gd name="adj" fmla="val 10253"/>
            </a:avLst>
          </a:prstGeom>
          <a:blipFill>
            <a:blip r:embed="rId13" cstate="print"/>
            <a:stretch>
              <a:fillRect/>
            </a:stretch>
          </a:blipFill>
          <a:ln>
            <a:noFill/>
          </a:ln>
          <a:effectLst/>
          <a:scene3d>
            <a:camera prst="perspectiveHeroicExtremeLeftFacing" fov="6300000">
              <a:rot lat="3543468" lon="17853005"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5" name="Abgerundetes Rechteck 94"/>
          <p:cNvSpPr/>
          <p:nvPr/>
        </p:nvSpPr>
        <p:spPr>
          <a:xfrm>
            <a:off x="2696538" y="3366922"/>
            <a:ext cx="769041" cy="1494113"/>
          </a:xfrm>
          <a:prstGeom prst="roundRect">
            <a:avLst>
              <a:gd name="adj" fmla="val 10253"/>
            </a:avLst>
          </a:prstGeom>
          <a:blipFill>
            <a:blip r:embed="rId14" cstate="print"/>
            <a:stretch>
              <a:fillRect/>
            </a:stretch>
          </a:blipFill>
          <a:ln>
            <a:noFill/>
          </a:ln>
          <a:effectLst/>
          <a:scene3d>
            <a:camera prst="perspectiveHeroicExtremeLeftFacing" fov="6300000">
              <a:rot lat="3751648" lon="16680842" rev="21524154"/>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6" name="Abgerundetes Rechteck 95"/>
          <p:cNvSpPr/>
          <p:nvPr/>
        </p:nvSpPr>
        <p:spPr>
          <a:xfrm>
            <a:off x="3028509" y="3352260"/>
            <a:ext cx="787147" cy="1529289"/>
          </a:xfrm>
          <a:prstGeom prst="roundRect">
            <a:avLst>
              <a:gd name="adj" fmla="val 10253"/>
            </a:avLst>
          </a:prstGeom>
          <a:blipFill>
            <a:blip r:embed="rId15" cstate="print"/>
            <a:stretch>
              <a:fillRect/>
            </a:stretch>
          </a:blipFill>
          <a:ln>
            <a:noFill/>
          </a:ln>
          <a:effectLst/>
          <a:scene3d>
            <a:camera prst="perspectiveHeroicExtremeLeftFacing" fov="6300000">
              <a:rot lat="3644915" lon="16188637" rev="77286"/>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7" name="Abgerundetes Rechteck 96"/>
          <p:cNvSpPr/>
          <p:nvPr/>
        </p:nvSpPr>
        <p:spPr>
          <a:xfrm>
            <a:off x="3317556" y="3284553"/>
            <a:ext cx="817191" cy="1587661"/>
          </a:xfrm>
          <a:prstGeom prst="roundRect">
            <a:avLst>
              <a:gd name="adj" fmla="val 10253"/>
            </a:avLst>
          </a:prstGeom>
          <a:blipFill>
            <a:blip r:embed="rId16" cstate="print"/>
            <a:stretch>
              <a:fillRect/>
            </a:stretch>
          </a:blipFill>
          <a:ln>
            <a:noFill/>
          </a:ln>
          <a:effectLst/>
          <a:scene3d>
            <a:camera prst="perspectiveHeroicExtremeLeftFacing" fov="6300000">
              <a:rot lat="3535013" lon="4963676" rev="191828"/>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2" name="Abgerundetes Rechteck 101"/>
          <p:cNvSpPr/>
          <p:nvPr/>
        </p:nvSpPr>
        <p:spPr>
          <a:xfrm>
            <a:off x="4050508" y="3159126"/>
            <a:ext cx="835009" cy="1622278"/>
          </a:xfrm>
          <a:prstGeom prst="roundRect">
            <a:avLst>
              <a:gd name="adj" fmla="val 10253"/>
            </a:avLst>
          </a:prstGeom>
          <a:blipFill>
            <a:blip r:embed="rId17" cstate="print"/>
            <a:stretch>
              <a:fillRect/>
            </a:stretch>
          </a:blipFill>
          <a:ln>
            <a:noFill/>
          </a:ln>
          <a:effectLst/>
          <a:scene3d>
            <a:camera prst="perspectiveHeroicExtremeLeftFacing" fov="6300000">
              <a:rot lat="3497594" lon="16676578" rev="21408476"/>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3" name="Abgerundetes Rechteck 102"/>
          <p:cNvSpPr/>
          <p:nvPr/>
        </p:nvSpPr>
        <p:spPr>
          <a:xfrm>
            <a:off x="4433575" y="3088819"/>
            <a:ext cx="845642" cy="1642937"/>
          </a:xfrm>
          <a:prstGeom prst="roundRect">
            <a:avLst>
              <a:gd name="adj" fmla="val 10253"/>
            </a:avLst>
          </a:prstGeom>
          <a:blipFill>
            <a:blip r:embed="rId18" cstate="print"/>
            <a:stretch>
              <a:fillRect/>
            </a:stretch>
          </a:blipFill>
          <a:ln>
            <a:noFill/>
          </a:ln>
          <a:effectLst/>
          <a:scene3d>
            <a:camera prst="perspectiveHeroicExtremeLeftFacing" fov="6300000">
              <a:rot lat="3225421" lon="17045552" rev="21464092"/>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4" name="Abgerundetes Rechteck 103"/>
          <p:cNvSpPr/>
          <p:nvPr/>
        </p:nvSpPr>
        <p:spPr>
          <a:xfrm>
            <a:off x="4823370" y="3119335"/>
            <a:ext cx="874937" cy="1699849"/>
          </a:xfrm>
          <a:prstGeom prst="roundRect">
            <a:avLst>
              <a:gd name="adj" fmla="val 10253"/>
            </a:avLst>
          </a:prstGeom>
          <a:blipFill>
            <a:blip r:embed="rId19" cstate="print"/>
            <a:stretch>
              <a:fillRect/>
            </a:stretch>
          </a:blipFill>
          <a:ln>
            <a:noFill/>
          </a:ln>
          <a:effectLst/>
          <a:scene3d>
            <a:camera prst="perspectiveHeroicExtremeLeftFacing" fov="6300000">
              <a:rot lat="3543468" lon="17853005" rev="0"/>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5" name="Abgerundetes Rechteck 104"/>
          <p:cNvSpPr/>
          <p:nvPr/>
        </p:nvSpPr>
        <p:spPr>
          <a:xfrm>
            <a:off x="5165894" y="3207256"/>
            <a:ext cx="903291" cy="1754935"/>
          </a:xfrm>
          <a:prstGeom prst="roundRect">
            <a:avLst>
              <a:gd name="adj" fmla="val 10253"/>
            </a:avLst>
          </a:prstGeom>
          <a:blipFill>
            <a:blip r:embed="rId20" cstate="print"/>
            <a:stretch>
              <a:fillRect/>
            </a:stretch>
          </a:blipFill>
          <a:ln>
            <a:noFill/>
          </a:ln>
          <a:effectLst/>
          <a:scene3d>
            <a:camera prst="perspectiveHeroicExtremeLeftFacing" fov="6300000">
              <a:rot lat="3536706" lon="17825418" rev="0"/>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6" name="Abgerundetes Rechteck 105"/>
          <p:cNvSpPr/>
          <p:nvPr/>
        </p:nvSpPr>
        <p:spPr>
          <a:xfrm>
            <a:off x="5516732" y="3321659"/>
            <a:ext cx="924557" cy="1796249"/>
          </a:xfrm>
          <a:prstGeom prst="roundRect">
            <a:avLst>
              <a:gd name="adj" fmla="val 10253"/>
            </a:avLst>
          </a:prstGeom>
          <a:blipFill>
            <a:blip r:embed="rId21" cstate="print"/>
            <a:stretch>
              <a:fillRect/>
            </a:stretch>
          </a:blipFill>
          <a:ln>
            <a:noFill/>
          </a:ln>
          <a:effectLst/>
          <a:scene3d>
            <a:camera prst="perspectiveHeroicExtremeLeftFacing" fov="6300000">
              <a:rot lat="3541513" lon="17819263" rev="21558905"/>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7" name="Abgerundetes Rechteck 106"/>
          <p:cNvSpPr/>
          <p:nvPr/>
        </p:nvSpPr>
        <p:spPr>
          <a:xfrm>
            <a:off x="5865687" y="3375363"/>
            <a:ext cx="959844" cy="1864812"/>
          </a:xfrm>
          <a:prstGeom prst="roundRect">
            <a:avLst>
              <a:gd name="adj" fmla="val 10253"/>
            </a:avLst>
          </a:prstGeom>
          <a:blipFill>
            <a:blip r:embed="rId22" cstate="print"/>
            <a:stretch>
              <a:fillRect/>
            </a:stretch>
          </a:blipFill>
          <a:ln>
            <a:noFill/>
          </a:ln>
          <a:effectLst/>
          <a:scene3d>
            <a:camera prst="perspectiveHeroicExtremeLeftFacing" fov="6300000">
              <a:rot lat="3545335" lon="17251491"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8" name="Abgerundetes Rechteck 107"/>
          <p:cNvSpPr/>
          <p:nvPr/>
        </p:nvSpPr>
        <p:spPr>
          <a:xfrm>
            <a:off x="6267083" y="3434419"/>
            <a:ext cx="972069" cy="1888561"/>
          </a:xfrm>
          <a:prstGeom prst="roundRect">
            <a:avLst>
              <a:gd name="adj" fmla="val 10253"/>
            </a:avLst>
          </a:prstGeom>
          <a:blipFill>
            <a:blip r:embed="rId23" cstate="print"/>
            <a:stretch>
              <a:fillRect/>
            </a:stretch>
          </a:blipFill>
          <a:ln>
            <a:noFill/>
          </a:ln>
          <a:effectLst/>
          <a:scene3d>
            <a:camera prst="perspectiveHeroicExtremeLeftFacing" fov="6300000">
              <a:rot lat="3838558" lon="17223837"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0" name="Abgerundetes Rechteck 109"/>
          <p:cNvSpPr/>
          <p:nvPr/>
        </p:nvSpPr>
        <p:spPr>
          <a:xfrm>
            <a:off x="6713654" y="3446533"/>
            <a:ext cx="1027852" cy="1996938"/>
          </a:xfrm>
          <a:prstGeom prst="roundRect">
            <a:avLst>
              <a:gd name="adj" fmla="val 10253"/>
            </a:avLst>
          </a:prstGeom>
          <a:blipFill>
            <a:blip r:embed="rId24" cstate="print"/>
            <a:stretch>
              <a:fillRect/>
            </a:stretch>
          </a:blipFill>
          <a:ln>
            <a:noFill/>
          </a:ln>
          <a:effectLst/>
          <a:scene3d>
            <a:camera prst="perspectiveHeroicExtremeLeftFacing" fov="6300000">
              <a:rot lat="3845335" lon="17251491"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1" name="Abgerundetes Rechteck 110"/>
          <p:cNvSpPr/>
          <p:nvPr/>
        </p:nvSpPr>
        <p:spPr>
          <a:xfrm>
            <a:off x="7185189" y="3463485"/>
            <a:ext cx="1040943" cy="2022369"/>
          </a:xfrm>
          <a:prstGeom prst="roundRect">
            <a:avLst>
              <a:gd name="adj" fmla="val 10253"/>
            </a:avLst>
          </a:prstGeom>
          <a:blipFill>
            <a:blip r:embed="rId25" cstate="print"/>
            <a:stretch>
              <a:fillRect/>
            </a:stretch>
          </a:blipFill>
          <a:ln>
            <a:noFill/>
          </a:ln>
          <a:effectLst/>
          <a:scene3d>
            <a:camera prst="perspectiveHeroicExtremeLeftFacing" fov="6300000">
              <a:rot lat="3844401" lon="17552246"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2" name="Abgerundetes Rechteck 111"/>
          <p:cNvSpPr/>
          <p:nvPr/>
        </p:nvSpPr>
        <p:spPr>
          <a:xfrm>
            <a:off x="7665005" y="3510425"/>
            <a:ext cx="1077002" cy="2092425"/>
          </a:xfrm>
          <a:prstGeom prst="roundRect">
            <a:avLst>
              <a:gd name="adj" fmla="val 10253"/>
            </a:avLst>
          </a:prstGeom>
          <a:blipFill>
            <a:blip r:embed="rId26" cstate="print"/>
            <a:stretch>
              <a:fillRect/>
            </a:stretch>
          </a:blipFill>
          <a:ln>
            <a:noFill/>
          </a:ln>
          <a:effectLst/>
          <a:scene3d>
            <a:camera prst="perspectiveHeroicExtremeLeftFacing" fov="6300000">
              <a:rot lat="3843468" lon="17853005" rev="0"/>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3" name="Abgerundetes Rechteck 112"/>
          <p:cNvSpPr/>
          <p:nvPr/>
        </p:nvSpPr>
        <p:spPr>
          <a:xfrm>
            <a:off x="8086636" y="3618654"/>
            <a:ext cx="1111904" cy="2160231"/>
          </a:xfrm>
          <a:prstGeom prst="roundRect">
            <a:avLst>
              <a:gd name="adj" fmla="val 10253"/>
            </a:avLst>
          </a:prstGeom>
          <a:blipFill>
            <a:blip r:embed="rId27" cstate="print"/>
            <a:stretch>
              <a:fillRect/>
            </a:stretch>
          </a:blipFill>
          <a:ln>
            <a:noFill/>
          </a:ln>
          <a:effectLst/>
          <a:scene3d>
            <a:camera prst="perspectiveHeroicExtremeLeftFacing" fov="6300000">
              <a:rot lat="3836706" lon="17825417" rev="0"/>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4" name="Abgerundetes Rechteck 113"/>
          <p:cNvSpPr/>
          <p:nvPr/>
        </p:nvSpPr>
        <p:spPr>
          <a:xfrm>
            <a:off x="8518503" y="3759480"/>
            <a:ext cx="1138081" cy="2211088"/>
          </a:xfrm>
          <a:prstGeom prst="roundRect">
            <a:avLst>
              <a:gd name="adj" fmla="val 10253"/>
            </a:avLst>
          </a:prstGeom>
          <a:blipFill>
            <a:blip r:embed="rId28" cstate="print"/>
            <a:stretch>
              <a:fillRect/>
            </a:stretch>
          </a:blipFill>
          <a:ln>
            <a:noFill/>
          </a:ln>
          <a:effectLst/>
          <a:scene3d>
            <a:camera prst="perspectiveHeroicExtremeLeftFacing" fov="6300000">
              <a:rot lat="3841488" lon="17811085" rev="21551708"/>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46" name="Abgerundetes Rechteck 45"/>
          <p:cNvSpPr/>
          <p:nvPr/>
        </p:nvSpPr>
        <p:spPr>
          <a:xfrm>
            <a:off x="3694462" y="3192689"/>
            <a:ext cx="817191" cy="1587661"/>
          </a:xfrm>
          <a:prstGeom prst="roundRect">
            <a:avLst>
              <a:gd name="adj" fmla="val 10253"/>
            </a:avLst>
          </a:prstGeom>
          <a:blipFill>
            <a:blip r:embed="rId16" cstate="print"/>
            <a:stretch>
              <a:fillRect/>
            </a:stretch>
          </a:blipFill>
          <a:ln>
            <a:noFill/>
          </a:ln>
          <a:effectLst/>
          <a:scene3d>
            <a:camera prst="perspectiveHeroicExtremeLeftFacing" fov="6300000">
              <a:rot lat="3503017" lon="5434512" rev="21570401"/>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cxnSp>
        <p:nvCxnSpPr>
          <p:cNvPr id="36" name="Gerade Verbindung 35"/>
          <p:cNvCxnSpPr/>
          <p:nvPr/>
        </p:nvCxnSpPr>
        <p:spPr>
          <a:xfrm rot="5400000" flipH="1" flipV="1">
            <a:off x="972344" y="2102644"/>
            <a:ext cx="1135062"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90854" name="Textfeld 38"/>
          <p:cNvSpPr txBox="1">
            <a:spLocks noChangeArrowheads="1"/>
          </p:cNvSpPr>
          <p:nvPr/>
        </p:nvSpPr>
        <p:spPr bwMode="auto">
          <a:xfrm>
            <a:off x="1539875" y="1555750"/>
            <a:ext cx="15192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01688" eaLnBrk="0" hangingPunct="0">
              <a:defRPr sz="2200">
                <a:solidFill>
                  <a:schemeClr val="tx1"/>
                </a:solidFill>
                <a:latin typeface="Arial" charset="0"/>
                <a:ea typeface="ＭＳ Ｐゴシック" charset="0"/>
                <a:cs typeface="ＭＳ Ｐゴシック" charset="0"/>
              </a:defRPr>
            </a:lvl1pPr>
            <a:lvl2pPr marL="37931725" indent="-37474525" defTabSz="80168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40000"/>
              </a:spcAft>
            </a:pPr>
            <a:r>
              <a:rPr sz="1200" noProof="1" smtClean="0">
                <a:solidFill>
                  <a:srgbClr val="080808"/>
                </a:solidFill>
              </a:rPr>
              <a:t>Optimal debulking surgery is a strong predictor of a better PFS and OS</a:t>
            </a:r>
          </a:p>
        </p:txBody>
      </p:sp>
      <p:cxnSp>
        <p:nvCxnSpPr>
          <p:cNvPr id="47" name="Gerade Verbindung 36"/>
          <p:cNvCxnSpPr/>
          <p:nvPr/>
        </p:nvCxnSpPr>
        <p:spPr>
          <a:xfrm rot="5400000" flipH="1" flipV="1">
            <a:off x="3744119" y="5480844"/>
            <a:ext cx="1512888"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90856" name="Textfeld 39"/>
          <p:cNvSpPr txBox="1">
            <a:spLocks noChangeArrowheads="1"/>
          </p:cNvSpPr>
          <p:nvPr/>
        </p:nvSpPr>
        <p:spPr bwMode="auto">
          <a:xfrm>
            <a:off x="4572000" y="4797425"/>
            <a:ext cx="3960813" cy="1384300"/>
          </a:xfrm>
          <a:prstGeom prst="rect">
            <a:avLst/>
          </a:prstGeom>
          <a:solidFill>
            <a:schemeClr val="bg1"/>
          </a:solidFill>
          <a:ln w="9525">
            <a:solidFill>
              <a:schemeClr val="tx1"/>
            </a:solidFill>
            <a:miter lim="800000"/>
            <a:headEnd/>
            <a:tailEnd/>
          </a:ln>
        </p:spPr>
        <p:txBody>
          <a:bodyPr>
            <a:spAutoFit/>
          </a:bodyPr>
          <a:lstStyle>
            <a:lvl1pPr defTabSz="801688" eaLnBrk="0" hangingPunct="0">
              <a:defRPr sz="2200">
                <a:solidFill>
                  <a:schemeClr val="tx1"/>
                </a:solidFill>
                <a:latin typeface="Arial" charset="0"/>
                <a:ea typeface="ＭＳ Ｐゴシック" charset="0"/>
                <a:cs typeface="ＭＳ Ｐゴシック" charset="0"/>
              </a:defRPr>
            </a:lvl1pPr>
            <a:lvl2pPr marL="37931725" indent="-37474525" defTabSz="80168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40000"/>
              </a:spcAft>
            </a:pPr>
            <a:r>
              <a:rPr sz="1400" b="1" noProof="1" smtClean="0">
                <a:solidFill>
                  <a:srgbClr val="080808"/>
                </a:solidFill>
              </a:rPr>
              <a:t>IP chemotherapy excites (almost) nobody... It is like IL-2 in RCC: everyone talks about it but (almost) nobody uses it. Requires a steep learning curve, cumbersome, toxic... But it DOES increase OS in selected patients.</a:t>
            </a:r>
          </a:p>
        </p:txBody>
      </p:sp>
    </p:spTree>
    <p:extLst>
      <p:ext uri="{BB962C8B-B14F-4D97-AF65-F5344CB8AC3E}">
        <p14:creationId xmlns:p14="http://schemas.microsoft.com/office/powerpoint/2010/main" val="324776049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2866" name="Group 23"/>
          <p:cNvGrpSpPr>
            <a:grpSpLocks/>
          </p:cNvGrpSpPr>
          <p:nvPr/>
        </p:nvGrpSpPr>
        <p:grpSpPr bwMode="auto">
          <a:xfrm>
            <a:off x="150813" y="2386013"/>
            <a:ext cx="9144000" cy="2330450"/>
            <a:chOff x="0" y="2086"/>
            <a:chExt cx="5760" cy="1056"/>
          </a:xfrm>
        </p:grpSpPr>
        <p:sp>
          <p:nvSpPr>
            <p:cNvPr id="292907"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90000" rIns="72000" bIns="90000" anchor="ctr"/>
            <a:lstStyle/>
            <a:p>
              <a:pPr algn="ctr" eaLnBrk="0" fontAlgn="base" hangingPunct="0">
                <a:spcBef>
                  <a:spcPct val="0"/>
                </a:spcBef>
                <a:spcAft>
                  <a:spcPct val="0"/>
                </a:spcAft>
              </a:pPr>
              <a:endParaRPr sz="2200" noProof="1" smtClean="0">
                <a:solidFill>
                  <a:srgbClr val="000000"/>
                </a:solidFill>
                <a:latin typeface="Arial" charset="0"/>
                <a:ea typeface="ＭＳ Ｐゴシック" charset="0"/>
                <a:cs typeface="ＭＳ Ｐゴシック" charset="0"/>
              </a:endParaRPr>
            </a:p>
          </p:txBody>
        </p:sp>
        <p:sp>
          <p:nvSpPr>
            <p:cNvPr id="292908" name="Rectangle 25"/>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90000" tIns="90000" rIns="72000" bIns="90000" anchor="ctr"/>
            <a:lstStyle/>
            <a:p>
              <a:pPr algn="ctr" eaLnBrk="0" fontAlgn="base" hangingPunct="0">
                <a:spcBef>
                  <a:spcPct val="0"/>
                </a:spcBef>
                <a:spcAft>
                  <a:spcPct val="0"/>
                </a:spcAft>
              </a:pPr>
              <a:endParaRPr sz="2200" noProof="1" smtClean="0">
                <a:solidFill>
                  <a:srgbClr val="000000"/>
                </a:solidFill>
                <a:latin typeface="Arial" charset="0"/>
                <a:ea typeface="ＭＳ Ｐゴシック" charset="0"/>
                <a:cs typeface="ＭＳ Ｐゴシック" charset="0"/>
              </a:endParaRPr>
            </a:p>
          </p:txBody>
        </p:sp>
      </p:grpSp>
      <p:cxnSp>
        <p:nvCxnSpPr>
          <p:cNvPr id="35" name="Gerade Verbindung 34"/>
          <p:cNvCxnSpPr/>
          <p:nvPr/>
        </p:nvCxnSpPr>
        <p:spPr>
          <a:xfrm rot="5400000" flipH="1" flipV="1">
            <a:off x="2263775" y="5037138"/>
            <a:ext cx="153035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92868" name="Textfeld 37"/>
          <p:cNvSpPr txBox="1">
            <a:spLocks noChangeArrowheads="1"/>
          </p:cNvSpPr>
          <p:nvPr/>
        </p:nvSpPr>
        <p:spPr bwMode="auto">
          <a:xfrm>
            <a:off x="971550" y="4786313"/>
            <a:ext cx="2057400"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01688" eaLnBrk="0" hangingPunct="0">
              <a:defRPr sz="2200">
                <a:solidFill>
                  <a:schemeClr val="tx1"/>
                </a:solidFill>
                <a:latin typeface="Arial" charset="0"/>
                <a:ea typeface="ＭＳ Ｐゴシック" charset="0"/>
                <a:cs typeface="ＭＳ Ｐゴシック" charset="0"/>
              </a:defRPr>
            </a:lvl1pPr>
            <a:lvl2pPr marL="37931725" indent="-37474525" defTabSz="80168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r" eaLnBrk="1" fontAlgn="base" hangingPunct="1">
              <a:spcBef>
                <a:spcPct val="0"/>
              </a:spcBef>
              <a:spcAft>
                <a:spcPct val="40000"/>
              </a:spcAft>
            </a:pPr>
            <a:r>
              <a:rPr sz="1200" noProof="1" smtClean="0">
                <a:solidFill>
                  <a:srgbClr val="080808"/>
                </a:solidFill>
              </a:rPr>
              <a:t>Primary debulking surgery is an option; especially for tumors &lt; 5 cm</a:t>
            </a:r>
          </a:p>
          <a:p>
            <a:pPr algn="r" eaLnBrk="1" fontAlgn="base" hangingPunct="1">
              <a:spcBef>
                <a:spcPct val="0"/>
              </a:spcBef>
              <a:spcAft>
                <a:spcPct val="40000"/>
              </a:spcAft>
            </a:pPr>
            <a:r>
              <a:rPr sz="1200" noProof="1" smtClean="0">
                <a:solidFill>
                  <a:srgbClr val="080808"/>
                </a:solidFill>
              </a:rPr>
              <a:t>Neoadjuvant Chemotherapy is an option; especially for bulky disease</a:t>
            </a:r>
          </a:p>
        </p:txBody>
      </p:sp>
      <p:pic>
        <p:nvPicPr>
          <p:cNvPr id="292869"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986552">
            <a:off x="3409950" y="3695700"/>
            <a:ext cx="4530725"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870"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644308">
            <a:off x="1146175" y="3397250"/>
            <a:ext cx="4530725"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871"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644308">
            <a:off x="-982663" y="2927350"/>
            <a:ext cx="4529138"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2872" name="Picture 33"/>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rot="986552">
            <a:off x="5465763" y="3973513"/>
            <a:ext cx="4530725" cy="169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2873" name="Rectangle 22"/>
          <p:cNvSpPr>
            <a:spLocks noGrp="1" noChangeArrowheads="1"/>
          </p:cNvSpPr>
          <p:nvPr>
            <p:ph type="title"/>
          </p:nvPr>
        </p:nvSpPr>
        <p:spPr/>
        <p:txBody>
          <a:bodyPr/>
          <a:lstStyle/>
          <a:p>
            <a:pPr eaLnBrk="1" hangingPunct="1"/>
            <a:r>
              <a:rPr lang="de-DE">
                <a:latin typeface="Arial" charset="0"/>
                <a:cs typeface="Arial" charset="0"/>
              </a:rPr>
              <a:t>Conclusions</a:t>
            </a:r>
          </a:p>
        </p:txBody>
      </p:sp>
      <p:sp>
        <p:nvSpPr>
          <p:cNvPr id="292874" name="Rectangle 4"/>
          <p:cNvSpPr>
            <a:spLocks noChangeArrowheads="1"/>
          </p:cNvSpPr>
          <p:nvPr/>
        </p:nvSpPr>
        <p:spPr bwMode="gray">
          <a:xfrm>
            <a:off x="304800"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fontAlgn="base" hangingPunct="0">
              <a:spcBef>
                <a:spcPct val="0"/>
              </a:spcBef>
              <a:spcAft>
                <a:spcPct val="0"/>
              </a:spcAft>
            </a:pPr>
            <a:r>
              <a:rPr lang="en-GB" sz="2000" smtClean="0">
                <a:solidFill>
                  <a:srgbClr val="000000"/>
                </a:solidFill>
                <a:latin typeface="Arial" charset="0"/>
                <a:ea typeface="ＭＳ Ｐゴシック" charset="0"/>
                <a:cs typeface="ＭＳ Ｐゴシック" charset="0"/>
              </a:rPr>
              <a:t>The last decade on Ovarian Cancer</a:t>
            </a:r>
          </a:p>
        </p:txBody>
      </p:sp>
      <p:sp>
        <p:nvSpPr>
          <p:cNvPr id="15" name="Abgerundetes Rechteck 14"/>
          <p:cNvSpPr/>
          <p:nvPr/>
        </p:nvSpPr>
        <p:spPr>
          <a:xfrm>
            <a:off x="-114300" y="2472383"/>
            <a:ext cx="577529" cy="1122040"/>
          </a:xfrm>
          <a:prstGeom prst="roundRect">
            <a:avLst>
              <a:gd name="adj" fmla="val 10253"/>
            </a:avLst>
          </a:prstGeom>
          <a:blipFill>
            <a:blip r:embed="rId4" cstate="print"/>
            <a:stretch>
              <a:fillRect/>
            </a:stretch>
          </a:blipFill>
          <a:ln>
            <a:noFill/>
          </a:ln>
          <a:effectLst/>
          <a:scene3d>
            <a:camera prst="perspectiveHeroicExtremeLeftFacing" fov="6300000">
              <a:rot lat="3245335" lon="17251491" rev="0"/>
            </a:camera>
            <a:lightRig rig="balanced" dir="t">
              <a:rot lat="0" lon="0" rev="12600000"/>
            </a:lightRig>
          </a:scene3d>
          <a:sp3d z="25400" extrusionH="762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58" name="Abgerundetes Rechteck 57"/>
          <p:cNvSpPr/>
          <p:nvPr/>
        </p:nvSpPr>
        <p:spPr>
          <a:xfrm>
            <a:off x="150648" y="2481907"/>
            <a:ext cx="584885" cy="1136330"/>
          </a:xfrm>
          <a:prstGeom prst="roundRect">
            <a:avLst>
              <a:gd name="adj" fmla="val 10253"/>
            </a:avLst>
          </a:prstGeom>
          <a:blipFill>
            <a:blip r:embed="rId5" cstate="print"/>
            <a:stretch>
              <a:fillRect/>
            </a:stretch>
          </a:blipFill>
          <a:ln>
            <a:noFill/>
          </a:ln>
          <a:effectLst/>
          <a:scene3d>
            <a:camera prst="perspectiveHeroicExtremeLeftFacing" fov="6300000">
              <a:rot lat="3244400" lon="17552246" rev="0"/>
            </a:camera>
            <a:lightRig rig="balanced" dir="t">
              <a:rot lat="0" lon="0" rev="12600000"/>
            </a:lightRig>
          </a:scene3d>
          <a:sp3d z="25400" extrusionH="8255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59" name="Abgerundetes Rechteck 58"/>
          <p:cNvSpPr/>
          <p:nvPr/>
        </p:nvSpPr>
        <p:spPr>
          <a:xfrm>
            <a:off x="420245" y="2508285"/>
            <a:ext cx="605145" cy="1175690"/>
          </a:xfrm>
          <a:prstGeom prst="roundRect">
            <a:avLst>
              <a:gd name="adj" fmla="val 10253"/>
            </a:avLst>
          </a:prstGeom>
          <a:blipFill>
            <a:blip r:embed="rId6" cstate="print"/>
            <a:stretch>
              <a:fillRect/>
            </a:stretch>
          </a:blipFill>
          <a:ln>
            <a:noFill/>
          </a:ln>
          <a:effectLst/>
          <a:scene3d>
            <a:camera prst="perspectiveHeroicExtremeLeftFacing" fov="6300000">
              <a:rot lat="3243468" lon="17853005"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0" name="Abgerundetes Rechteck 59"/>
          <p:cNvSpPr/>
          <p:nvPr/>
        </p:nvSpPr>
        <p:spPr>
          <a:xfrm>
            <a:off x="657150" y="2569096"/>
            <a:ext cx="624757" cy="1213791"/>
          </a:xfrm>
          <a:prstGeom prst="roundRect">
            <a:avLst>
              <a:gd name="adj" fmla="val 10253"/>
            </a:avLst>
          </a:prstGeom>
          <a:blipFill>
            <a:blip r:embed="rId7" cstate="print"/>
            <a:stretch>
              <a:fillRect/>
            </a:stretch>
          </a:blipFill>
          <a:ln>
            <a:noFill/>
          </a:ln>
          <a:effectLst/>
          <a:scene3d>
            <a:camera prst="perspectiveHeroicExtremeLeftFacing" fov="6300000">
              <a:rot lat="3236706" lon="17825420"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1" name="Abgerundetes Rechteck 60"/>
          <p:cNvSpPr/>
          <p:nvPr/>
        </p:nvSpPr>
        <p:spPr>
          <a:xfrm>
            <a:off x="899807" y="2648223"/>
            <a:ext cx="639466" cy="1242365"/>
          </a:xfrm>
          <a:prstGeom prst="roundRect">
            <a:avLst>
              <a:gd name="adj" fmla="val 10253"/>
            </a:avLst>
          </a:prstGeom>
          <a:blipFill>
            <a:blip r:embed="rId8" cstate="print"/>
            <a:stretch>
              <a:fillRect/>
            </a:stretch>
          </a:blipFill>
          <a:ln>
            <a:noFill/>
          </a:ln>
          <a:effectLst/>
          <a:scene3d>
            <a:camera prst="perspectiveHeroicExtremeLeftFacing" fov="6300000">
              <a:rot lat="3241533" lon="17825354" rev="21563991"/>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2" name="Abgerundetes Rechteck 61"/>
          <p:cNvSpPr/>
          <p:nvPr/>
        </p:nvSpPr>
        <p:spPr>
          <a:xfrm>
            <a:off x="1151700" y="2680097"/>
            <a:ext cx="663872" cy="1289789"/>
          </a:xfrm>
          <a:prstGeom prst="roundRect">
            <a:avLst>
              <a:gd name="adj" fmla="val 10253"/>
            </a:avLst>
          </a:prstGeom>
          <a:blipFill>
            <a:blip r:embed="rId9" cstate="print"/>
            <a:stretch>
              <a:fillRect/>
            </a:stretch>
          </a:blipFill>
          <a:ln>
            <a:noFill/>
          </a:ln>
          <a:effectLst/>
          <a:scene3d>
            <a:camera prst="perspectiveHeroicExtremeLeftFacing" fov="6300000">
              <a:rot lat="3245335" lon="17251491"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63" name="Abgerundetes Rechteck 62"/>
          <p:cNvSpPr/>
          <p:nvPr/>
        </p:nvSpPr>
        <p:spPr>
          <a:xfrm>
            <a:off x="1460945" y="2726213"/>
            <a:ext cx="672326" cy="1306213"/>
          </a:xfrm>
          <a:prstGeom prst="roundRect">
            <a:avLst>
              <a:gd name="adj" fmla="val 10253"/>
            </a:avLst>
          </a:prstGeom>
          <a:blipFill>
            <a:blip r:embed="rId10" cstate="print"/>
            <a:stretch>
              <a:fillRect/>
            </a:stretch>
          </a:blipFill>
          <a:ln>
            <a:noFill/>
          </a:ln>
          <a:effectLst/>
          <a:scene3d>
            <a:camera prst="perspectiveHeroicExtremeLeftFacing" fov="6300000">
              <a:rot lat="3167735" lon="18225198" rev="21505824"/>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2" name="Abgerundetes Rechteck 91"/>
          <p:cNvSpPr/>
          <p:nvPr/>
        </p:nvSpPr>
        <p:spPr>
          <a:xfrm>
            <a:off x="1717140" y="2923769"/>
            <a:ext cx="710910" cy="1381171"/>
          </a:xfrm>
          <a:prstGeom prst="roundRect">
            <a:avLst>
              <a:gd name="adj" fmla="val 10253"/>
            </a:avLst>
          </a:prstGeom>
          <a:blipFill>
            <a:blip r:embed="rId11" cstate="print"/>
            <a:stretch>
              <a:fillRect/>
            </a:stretch>
          </a:blipFill>
          <a:ln>
            <a:noFill/>
          </a:ln>
          <a:effectLst/>
          <a:scene3d>
            <a:camera prst="perspectiveHeroicExtremeLeftFacing" fov="6300000">
              <a:rot lat="3174226" lon="18255420" rev="21509049"/>
            </a:camera>
            <a:lightRig rig="balanced" dir="t">
              <a:rot lat="0" lon="0" rev="12600000"/>
            </a:lightRig>
          </a:scene3d>
          <a:sp3d z="25400" extrusionH="762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3" name="Abgerundetes Rechteck 92"/>
          <p:cNvSpPr/>
          <p:nvPr/>
        </p:nvSpPr>
        <p:spPr>
          <a:xfrm>
            <a:off x="2032766" y="3147535"/>
            <a:ext cx="719961" cy="1398761"/>
          </a:xfrm>
          <a:prstGeom prst="roundRect">
            <a:avLst>
              <a:gd name="adj" fmla="val 10253"/>
            </a:avLst>
          </a:prstGeom>
          <a:blipFill>
            <a:blip r:embed="rId12" cstate="print"/>
            <a:stretch>
              <a:fillRect/>
            </a:stretch>
          </a:blipFill>
          <a:ln>
            <a:noFill/>
          </a:ln>
          <a:effectLst/>
          <a:scene3d>
            <a:camera prst="perspectiveHeroicExtremeLeftFacing" fov="6300000">
              <a:rot lat="3173330" lon="18555825" rev="21508608"/>
            </a:camera>
            <a:lightRig rig="balanced" dir="t">
              <a:rot lat="0" lon="0" rev="12600000"/>
            </a:lightRig>
          </a:scene3d>
          <a:sp3d z="25400" extrusionH="8255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4" name="Abgerundetes Rechteck 93"/>
          <p:cNvSpPr/>
          <p:nvPr/>
        </p:nvSpPr>
        <p:spPr>
          <a:xfrm>
            <a:off x="2336155" y="3308818"/>
            <a:ext cx="744904" cy="1447215"/>
          </a:xfrm>
          <a:prstGeom prst="roundRect">
            <a:avLst>
              <a:gd name="adj" fmla="val 10253"/>
            </a:avLst>
          </a:prstGeom>
          <a:blipFill>
            <a:blip r:embed="rId13" cstate="print"/>
            <a:stretch>
              <a:fillRect/>
            </a:stretch>
          </a:blipFill>
          <a:ln>
            <a:noFill/>
          </a:ln>
          <a:effectLst/>
          <a:scene3d>
            <a:camera prst="perspectiveHeroicExtremeLeftFacing" fov="6300000">
              <a:rot lat="3543468" lon="17853005" rev="0"/>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5" name="Abgerundetes Rechteck 94"/>
          <p:cNvSpPr/>
          <p:nvPr/>
        </p:nvSpPr>
        <p:spPr>
          <a:xfrm>
            <a:off x="2696538" y="3366922"/>
            <a:ext cx="769041" cy="1494113"/>
          </a:xfrm>
          <a:prstGeom prst="roundRect">
            <a:avLst>
              <a:gd name="adj" fmla="val 10253"/>
            </a:avLst>
          </a:prstGeom>
          <a:blipFill>
            <a:blip r:embed="rId14" cstate="print"/>
            <a:stretch>
              <a:fillRect/>
            </a:stretch>
          </a:blipFill>
          <a:ln>
            <a:noFill/>
          </a:ln>
          <a:effectLst/>
          <a:scene3d>
            <a:camera prst="perspectiveHeroicExtremeLeftFacing" fov="6300000">
              <a:rot lat="3751648" lon="16680842" rev="21524154"/>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6" name="Abgerundetes Rechteck 95"/>
          <p:cNvSpPr/>
          <p:nvPr/>
        </p:nvSpPr>
        <p:spPr>
          <a:xfrm>
            <a:off x="3028509" y="3352260"/>
            <a:ext cx="787147" cy="1529289"/>
          </a:xfrm>
          <a:prstGeom prst="roundRect">
            <a:avLst>
              <a:gd name="adj" fmla="val 10253"/>
            </a:avLst>
          </a:prstGeom>
          <a:blipFill>
            <a:blip r:embed="rId15" cstate="print"/>
            <a:stretch>
              <a:fillRect/>
            </a:stretch>
          </a:blipFill>
          <a:ln>
            <a:noFill/>
          </a:ln>
          <a:effectLst/>
          <a:scene3d>
            <a:camera prst="perspectiveHeroicExtremeLeftFacing" fov="6300000">
              <a:rot lat="3644915" lon="16188637" rev="77286"/>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97" name="Abgerundetes Rechteck 96"/>
          <p:cNvSpPr/>
          <p:nvPr/>
        </p:nvSpPr>
        <p:spPr>
          <a:xfrm>
            <a:off x="3317556" y="3284553"/>
            <a:ext cx="817191" cy="1587661"/>
          </a:xfrm>
          <a:prstGeom prst="roundRect">
            <a:avLst>
              <a:gd name="adj" fmla="val 10253"/>
            </a:avLst>
          </a:prstGeom>
          <a:blipFill>
            <a:blip r:embed="rId16" cstate="print"/>
            <a:stretch>
              <a:fillRect/>
            </a:stretch>
          </a:blipFill>
          <a:ln>
            <a:noFill/>
          </a:ln>
          <a:effectLst/>
          <a:scene3d>
            <a:camera prst="perspectiveHeroicExtremeLeftFacing" fov="6300000">
              <a:rot lat="3535013" lon="4963676" rev="191828"/>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2" name="Abgerundetes Rechteck 101"/>
          <p:cNvSpPr/>
          <p:nvPr/>
        </p:nvSpPr>
        <p:spPr>
          <a:xfrm>
            <a:off x="4050508" y="3159126"/>
            <a:ext cx="835009" cy="1622278"/>
          </a:xfrm>
          <a:prstGeom prst="roundRect">
            <a:avLst>
              <a:gd name="adj" fmla="val 10253"/>
            </a:avLst>
          </a:prstGeom>
          <a:blipFill>
            <a:blip r:embed="rId17" cstate="print"/>
            <a:stretch>
              <a:fillRect/>
            </a:stretch>
          </a:blipFill>
          <a:ln>
            <a:noFill/>
          </a:ln>
          <a:effectLst/>
          <a:scene3d>
            <a:camera prst="perspectiveHeroicExtremeLeftFacing" fov="6300000">
              <a:rot lat="3497594" lon="16676578" rev="21408476"/>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3" name="Abgerundetes Rechteck 102"/>
          <p:cNvSpPr/>
          <p:nvPr/>
        </p:nvSpPr>
        <p:spPr>
          <a:xfrm>
            <a:off x="4433575" y="3088819"/>
            <a:ext cx="845642" cy="1642937"/>
          </a:xfrm>
          <a:prstGeom prst="roundRect">
            <a:avLst>
              <a:gd name="adj" fmla="val 10253"/>
            </a:avLst>
          </a:prstGeom>
          <a:blipFill>
            <a:blip r:embed="rId18" cstate="print"/>
            <a:stretch>
              <a:fillRect/>
            </a:stretch>
          </a:blipFill>
          <a:ln>
            <a:noFill/>
          </a:ln>
          <a:effectLst/>
          <a:scene3d>
            <a:camera prst="perspectiveHeroicExtremeLeftFacing" fov="6300000">
              <a:rot lat="3225421" lon="17045552" rev="21464092"/>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4" name="Abgerundetes Rechteck 103"/>
          <p:cNvSpPr/>
          <p:nvPr/>
        </p:nvSpPr>
        <p:spPr>
          <a:xfrm>
            <a:off x="4823370" y="3119335"/>
            <a:ext cx="874937" cy="1699849"/>
          </a:xfrm>
          <a:prstGeom prst="roundRect">
            <a:avLst>
              <a:gd name="adj" fmla="val 10253"/>
            </a:avLst>
          </a:prstGeom>
          <a:blipFill>
            <a:blip r:embed="rId19" cstate="print"/>
            <a:stretch>
              <a:fillRect/>
            </a:stretch>
          </a:blipFill>
          <a:ln>
            <a:noFill/>
          </a:ln>
          <a:effectLst/>
          <a:scene3d>
            <a:camera prst="perspectiveHeroicExtremeLeftFacing" fov="6300000">
              <a:rot lat="3543468" lon="17853005" rev="0"/>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5" name="Abgerundetes Rechteck 104"/>
          <p:cNvSpPr/>
          <p:nvPr/>
        </p:nvSpPr>
        <p:spPr>
          <a:xfrm>
            <a:off x="5165894" y="3207256"/>
            <a:ext cx="903291" cy="1754935"/>
          </a:xfrm>
          <a:prstGeom prst="roundRect">
            <a:avLst>
              <a:gd name="adj" fmla="val 10253"/>
            </a:avLst>
          </a:prstGeom>
          <a:blipFill>
            <a:blip r:embed="rId20" cstate="print"/>
            <a:stretch>
              <a:fillRect/>
            </a:stretch>
          </a:blipFill>
          <a:ln>
            <a:noFill/>
          </a:ln>
          <a:effectLst/>
          <a:scene3d>
            <a:camera prst="perspectiveHeroicExtremeLeftFacing" fov="6300000">
              <a:rot lat="3536706" lon="17825418" rev="0"/>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6" name="Abgerundetes Rechteck 105"/>
          <p:cNvSpPr/>
          <p:nvPr/>
        </p:nvSpPr>
        <p:spPr>
          <a:xfrm>
            <a:off x="5516732" y="3321659"/>
            <a:ext cx="924557" cy="1796249"/>
          </a:xfrm>
          <a:prstGeom prst="roundRect">
            <a:avLst>
              <a:gd name="adj" fmla="val 10253"/>
            </a:avLst>
          </a:prstGeom>
          <a:blipFill>
            <a:blip r:embed="rId21" cstate="print"/>
            <a:stretch>
              <a:fillRect/>
            </a:stretch>
          </a:blipFill>
          <a:ln>
            <a:noFill/>
          </a:ln>
          <a:effectLst/>
          <a:scene3d>
            <a:camera prst="perspectiveHeroicExtremeLeftFacing" fov="6300000">
              <a:rot lat="3541513" lon="17819263" rev="21558905"/>
            </a:camera>
            <a:lightRig rig="balanced" dir="t">
              <a:rot lat="0" lon="0" rev="12600000"/>
            </a:lightRig>
          </a:scene3d>
          <a:sp3d z="25400" extrusionH="1016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7" name="Abgerundetes Rechteck 106"/>
          <p:cNvSpPr/>
          <p:nvPr/>
        </p:nvSpPr>
        <p:spPr>
          <a:xfrm>
            <a:off x="5865687" y="3375363"/>
            <a:ext cx="959844" cy="1864812"/>
          </a:xfrm>
          <a:prstGeom prst="roundRect">
            <a:avLst>
              <a:gd name="adj" fmla="val 10253"/>
            </a:avLst>
          </a:prstGeom>
          <a:blipFill>
            <a:blip r:embed="rId22" cstate="print"/>
            <a:stretch>
              <a:fillRect/>
            </a:stretch>
          </a:blipFill>
          <a:ln>
            <a:noFill/>
          </a:ln>
          <a:effectLst/>
          <a:scene3d>
            <a:camera prst="perspectiveHeroicExtremeLeftFacing" fov="6300000">
              <a:rot lat="3545335" lon="17251491"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08" name="Abgerundetes Rechteck 107"/>
          <p:cNvSpPr/>
          <p:nvPr/>
        </p:nvSpPr>
        <p:spPr>
          <a:xfrm>
            <a:off x="6267083" y="3434419"/>
            <a:ext cx="972069" cy="1888561"/>
          </a:xfrm>
          <a:prstGeom prst="roundRect">
            <a:avLst>
              <a:gd name="adj" fmla="val 10253"/>
            </a:avLst>
          </a:prstGeom>
          <a:blipFill>
            <a:blip r:embed="rId23" cstate="print"/>
            <a:stretch>
              <a:fillRect/>
            </a:stretch>
          </a:blipFill>
          <a:ln>
            <a:noFill/>
          </a:ln>
          <a:effectLst/>
          <a:scene3d>
            <a:camera prst="perspectiveHeroicExtremeLeftFacing" fov="6300000">
              <a:rot lat="3838558" lon="17223837"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0" name="Abgerundetes Rechteck 109"/>
          <p:cNvSpPr/>
          <p:nvPr/>
        </p:nvSpPr>
        <p:spPr>
          <a:xfrm>
            <a:off x="6713654" y="3446533"/>
            <a:ext cx="1027852" cy="1996938"/>
          </a:xfrm>
          <a:prstGeom prst="roundRect">
            <a:avLst>
              <a:gd name="adj" fmla="val 10253"/>
            </a:avLst>
          </a:prstGeom>
          <a:blipFill>
            <a:blip r:embed="rId24" cstate="print"/>
            <a:stretch>
              <a:fillRect/>
            </a:stretch>
          </a:blipFill>
          <a:ln>
            <a:noFill/>
          </a:ln>
          <a:effectLst/>
          <a:scene3d>
            <a:camera prst="perspectiveHeroicExtremeLeftFacing" fov="6300000">
              <a:rot lat="3845335" lon="17251491"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1" name="Abgerundetes Rechteck 110"/>
          <p:cNvSpPr/>
          <p:nvPr/>
        </p:nvSpPr>
        <p:spPr>
          <a:xfrm>
            <a:off x="7185189" y="3463485"/>
            <a:ext cx="1040943" cy="2022369"/>
          </a:xfrm>
          <a:prstGeom prst="roundRect">
            <a:avLst>
              <a:gd name="adj" fmla="val 10253"/>
            </a:avLst>
          </a:prstGeom>
          <a:blipFill>
            <a:blip r:embed="rId25" cstate="print"/>
            <a:stretch>
              <a:fillRect/>
            </a:stretch>
          </a:blipFill>
          <a:ln>
            <a:noFill/>
          </a:ln>
          <a:effectLst/>
          <a:scene3d>
            <a:camera prst="perspectiveHeroicExtremeLeftFacing" fov="6300000">
              <a:rot lat="3844401" lon="17552246" rev="0"/>
            </a:camera>
            <a:lightRig rig="balanced" dir="t">
              <a:rot lat="0" lon="0" rev="12600000"/>
            </a:lightRig>
          </a:scene3d>
          <a:sp3d z="25400" extrusionH="1270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2" name="Abgerundetes Rechteck 111"/>
          <p:cNvSpPr/>
          <p:nvPr/>
        </p:nvSpPr>
        <p:spPr>
          <a:xfrm>
            <a:off x="7665005" y="3510425"/>
            <a:ext cx="1077002" cy="2092425"/>
          </a:xfrm>
          <a:prstGeom prst="roundRect">
            <a:avLst>
              <a:gd name="adj" fmla="val 10253"/>
            </a:avLst>
          </a:prstGeom>
          <a:blipFill>
            <a:blip r:embed="rId26" cstate="print"/>
            <a:stretch>
              <a:fillRect/>
            </a:stretch>
          </a:blipFill>
          <a:ln>
            <a:noFill/>
          </a:ln>
          <a:effectLst/>
          <a:scene3d>
            <a:camera prst="perspectiveHeroicExtremeLeftFacing" fov="6300000">
              <a:rot lat="3843468" lon="17853005" rev="0"/>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3" name="Abgerundetes Rechteck 112"/>
          <p:cNvSpPr/>
          <p:nvPr/>
        </p:nvSpPr>
        <p:spPr>
          <a:xfrm>
            <a:off x="8086636" y="3618654"/>
            <a:ext cx="1111904" cy="2160231"/>
          </a:xfrm>
          <a:prstGeom prst="roundRect">
            <a:avLst>
              <a:gd name="adj" fmla="val 10253"/>
            </a:avLst>
          </a:prstGeom>
          <a:blipFill>
            <a:blip r:embed="rId27" cstate="print"/>
            <a:stretch>
              <a:fillRect/>
            </a:stretch>
          </a:blipFill>
          <a:ln>
            <a:noFill/>
          </a:ln>
          <a:effectLst/>
          <a:scene3d>
            <a:camera prst="perspectiveHeroicExtremeLeftFacing" fov="6300000">
              <a:rot lat="3836706" lon="17825417" rev="0"/>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114" name="Abgerundetes Rechteck 113"/>
          <p:cNvSpPr/>
          <p:nvPr/>
        </p:nvSpPr>
        <p:spPr>
          <a:xfrm>
            <a:off x="8518503" y="3759480"/>
            <a:ext cx="1138081" cy="2211088"/>
          </a:xfrm>
          <a:prstGeom prst="roundRect">
            <a:avLst>
              <a:gd name="adj" fmla="val 10253"/>
            </a:avLst>
          </a:prstGeom>
          <a:blipFill>
            <a:blip r:embed="rId28" cstate="print"/>
            <a:stretch>
              <a:fillRect/>
            </a:stretch>
          </a:blipFill>
          <a:ln>
            <a:noFill/>
          </a:ln>
          <a:effectLst/>
          <a:scene3d>
            <a:camera prst="perspectiveHeroicExtremeLeftFacing" fov="6300000">
              <a:rot lat="3841488" lon="17811085" rev="21551708"/>
            </a:camera>
            <a:lightRig rig="balanced" dir="t">
              <a:rot lat="0" lon="0" rev="12600000"/>
            </a:lightRig>
          </a:scene3d>
          <a:sp3d z="25400" extrusionH="1524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sp>
        <p:nvSpPr>
          <p:cNvPr id="46" name="Abgerundetes Rechteck 45"/>
          <p:cNvSpPr/>
          <p:nvPr/>
        </p:nvSpPr>
        <p:spPr>
          <a:xfrm>
            <a:off x="3694462" y="3192689"/>
            <a:ext cx="817191" cy="1587661"/>
          </a:xfrm>
          <a:prstGeom prst="roundRect">
            <a:avLst>
              <a:gd name="adj" fmla="val 10253"/>
            </a:avLst>
          </a:prstGeom>
          <a:blipFill>
            <a:blip r:embed="rId16" cstate="print"/>
            <a:stretch>
              <a:fillRect/>
            </a:stretch>
          </a:blipFill>
          <a:ln>
            <a:noFill/>
          </a:ln>
          <a:effectLst/>
          <a:scene3d>
            <a:camera prst="perspectiveHeroicExtremeLeftFacing" fov="6300000">
              <a:rot lat="3503017" lon="5434512" rev="21570401"/>
            </a:camera>
            <a:lightRig rig="balanced" dir="t">
              <a:rot lat="0" lon="0" rev="12600000"/>
            </a:lightRig>
          </a:scene3d>
          <a:sp3d z="25400" extrusionH="88900"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base">
              <a:spcBef>
                <a:spcPct val="0"/>
              </a:spcBef>
              <a:spcAft>
                <a:spcPct val="0"/>
              </a:spcAft>
              <a:defRPr/>
            </a:pPr>
            <a:endParaRPr lang="de-DE" sz="2200">
              <a:solidFill>
                <a:srgbClr val="FFFFFF"/>
              </a:solidFill>
              <a:latin typeface="Arial"/>
              <a:ea typeface="Arial Unicode MS"/>
              <a:cs typeface="Arial Unicode MS"/>
            </a:endParaRPr>
          </a:p>
        </p:txBody>
      </p:sp>
      <p:cxnSp>
        <p:nvCxnSpPr>
          <p:cNvPr id="36" name="Gerade Verbindung 35"/>
          <p:cNvCxnSpPr/>
          <p:nvPr/>
        </p:nvCxnSpPr>
        <p:spPr>
          <a:xfrm rot="5400000" flipH="1" flipV="1">
            <a:off x="972344" y="2102644"/>
            <a:ext cx="1135062"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Gerade Verbindung 36"/>
          <p:cNvCxnSpPr/>
          <p:nvPr/>
        </p:nvCxnSpPr>
        <p:spPr>
          <a:xfrm rot="5400000" flipH="1" flipV="1">
            <a:off x="4186238" y="2290763"/>
            <a:ext cx="15113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92903" name="Textfeld 38"/>
          <p:cNvSpPr txBox="1">
            <a:spLocks noChangeArrowheads="1"/>
          </p:cNvSpPr>
          <p:nvPr/>
        </p:nvSpPr>
        <p:spPr bwMode="auto">
          <a:xfrm>
            <a:off x="1539875" y="1555750"/>
            <a:ext cx="15192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01688" eaLnBrk="0" hangingPunct="0">
              <a:defRPr sz="2200">
                <a:solidFill>
                  <a:schemeClr val="tx1"/>
                </a:solidFill>
                <a:latin typeface="Arial" charset="0"/>
                <a:ea typeface="ＭＳ Ｐゴシック" charset="0"/>
                <a:cs typeface="ＭＳ Ｐゴシック" charset="0"/>
              </a:defRPr>
            </a:lvl1pPr>
            <a:lvl2pPr marL="37931725" indent="-37474525" defTabSz="80168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40000"/>
              </a:spcAft>
            </a:pPr>
            <a:r>
              <a:rPr sz="1200" noProof="1" smtClean="0">
                <a:solidFill>
                  <a:srgbClr val="080808"/>
                </a:solidFill>
              </a:rPr>
              <a:t>Optimal debulking surgery is a strong predictor of a better PFS and OS</a:t>
            </a:r>
          </a:p>
        </p:txBody>
      </p:sp>
      <p:sp>
        <p:nvSpPr>
          <p:cNvPr id="292904" name="Textfeld 39"/>
          <p:cNvSpPr txBox="1">
            <a:spLocks noChangeArrowheads="1"/>
          </p:cNvSpPr>
          <p:nvPr/>
        </p:nvSpPr>
        <p:spPr bwMode="auto">
          <a:xfrm>
            <a:off x="4941888" y="1555750"/>
            <a:ext cx="3733800" cy="1570038"/>
          </a:xfrm>
          <a:prstGeom prst="rect">
            <a:avLst/>
          </a:prstGeom>
          <a:solidFill>
            <a:schemeClr val="bg1"/>
          </a:solidFill>
          <a:ln w="9525">
            <a:solidFill>
              <a:schemeClr val="tx1"/>
            </a:solidFill>
            <a:miter lim="800000"/>
            <a:headEnd/>
            <a:tailEnd/>
          </a:ln>
        </p:spPr>
        <p:txBody>
          <a:bodyPr>
            <a:spAutoFit/>
          </a:bodyPr>
          <a:lstStyle>
            <a:lvl1pPr defTabSz="801688" eaLnBrk="0" hangingPunct="0">
              <a:defRPr sz="2200">
                <a:solidFill>
                  <a:schemeClr val="tx1"/>
                </a:solidFill>
                <a:latin typeface="Arial" charset="0"/>
                <a:ea typeface="ＭＳ Ｐゴシック" charset="0"/>
                <a:cs typeface="ＭＳ Ｐゴシック" charset="0"/>
              </a:defRPr>
            </a:lvl1pPr>
            <a:lvl2pPr marL="37931725" indent="-37474525" defTabSz="80168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40000"/>
              </a:spcAft>
            </a:pPr>
            <a:r>
              <a:rPr sz="1600" b="1" noProof="1" smtClean="0">
                <a:solidFill>
                  <a:srgbClr val="080808"/>
                </a:solidFill>
              </a:rPr>
              <a:t>Carboplatin + Paclitaxel is still the chemotherapy backbone: No need for a third drug. Maintenance CT may be more toxic than beneficial. Dose-dense therapy needs confirmation in the west</a:t>
            </a:r>
          </a:p>
        </p:txBody>
      </p:sp>
      <p:cxnSp>
        <p:nvCxnSpPr>
          <p:cNvPr id="47" name="Gerade Verbindung 36"/>
          <p:cNvCxnSpPr/>
          <p:nvPr/>
        </p:nvCxnSpPr>
        <p:spPr>
          <a:xfrm rot="5400000" flipH="1" flipV="1">
            <a:off x="3744119" y="5480844"/>
            <a:ext cx="1512888"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92906" name="Textfeld 39"/>
          <p:cNvSpPr txBox="1">
            <a:spLocks noChangeArrowheads="1"/>
          </p:cNvSpPr>
          <p:nvPr/>
        </p:nvSpPr>
        <p:spPr bwMode="auto">
          <a:xfrm>
            <a:off x="4572000" y="4797425"/>
            <a:ext cx="2293938" cy="1384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01688" eaLnBrk="0" hangingPunct="0">
              <a:defRPr sz="2200">
                <a:solidFill>
                  <a:schemeClr val="tx1"/>
                </a:solidFill>
                <a:latin typeface="Arial" charset="0"/>
                <a:ea typeface="ＭＳ Ｐゴシック" charset="0"/>
                <a:cs typeface="ＭＳ Ｐゴシック" charset="0"/>
              </a:defRPr>
            </a:lvl1pPr>
            <a:lvl2pPr marL="37931725" indent="-37474525" defTabSz="801688"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eaLnBrk="1" fontAlgn="base" hangingPunct="1">
              <a:spcBef>
                <a:spcPct val="0"/>
              </a:spcBef>
              <a:spcAft>
                <a:spcPct val="40000"/>
              </a:spcAft>
            </a:pPr>
            <a:r>
              <a:rPr sz="1200" noProof="1" smtClean="0">
                <a:solidFill>
                  <a:srgbClr val="080808"/>
                </a:solidFill>
              </a:rPr>
              <a:t>IP chemotherapy excites (almost) nobody... It is like IL-2 in RCC: everyone talks about it but (almost) nobody uses it. Requires a steep learning curve, cumbersome, toxic... But it DOES increase OS.</a:t>
            </a:r>
          </a:p>
        </p:txBody>
      </p:sp>
    </p:spTree>
    <p:extLst>
      <p:ext uri="{BB962C8B-B14F-4D97-AF65-F5344CB8AC3E}">
        <p14:creationId xmlns:p14="http://schemas.microsoft.com/office/powerpoint/2010/main" val="340614344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b="1" dirty="0" smtClean="0"/>
              <a:t>EN RESUMEN...... Estadios III y IV</a:t>
            </a:r>
            <a:endParaRPr lang="es-ES" b="1" dirty="0"/>
          </a:p>
        </p:txBody>
      </p:sp>
      <p:sp>
        <p:nvSpPr>
          <p:cNvPr id="3" name="2 Marcador de contenido"/>
          <p:cNvSpPr>
            <a:spLocks noGrp="1"/>
          </p:cNvSpPr>
          <p:nvPr>
            <p:ph idx="1"/>
          </p:nvPr>
        </p:nvSpPr>
        <p:spPr/>
        <p:txBody>
          <a:bodyPr/>
          <a:lstStyle/>
          <a:p>
            <a:endParaRPr lang="es-E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5" y="1556792"/>
            <a:ext cx="8208912"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7924909"/>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Rectangle 35"/>
          <p:cNvPicPr>
            <a:picLocks noChangeArrowheads="1"/>
          </p:cNvPicPr>
          <p:nvPr/>
        </p:nvPicPr>
        <p:blipFill>
          <a:blip r:embed="rId3"/>
          <a:srcRect/>
          <a:stretch>
            <a:fillRect/>
          </a:stretch>
        </p:blipFill>
        <p:spPr bwMode="auto">
          <a:xfrm>
            <a:off x="4381500" y="4048125"/>
            <a:ext cx="3621088" cy="293688"/>
          </a:xfrm>
          <a:prstGeom prst="rect">
            <a:avLst/>
          </a:prstGeom>
          <a:noFill/>
          <a:ln w="9525">
            <a:noFill/>
            <a:miter lim="800000"/>
            <a:headEnd/>
            <a:tailEnd/>
          </a:ln>
        </p:spPr>
      </p:pic>
      <p:sp>
        <p:nvSpPr>
          <p:cNvPr id="6147" name="Text Box 81"/>
          <p:cNvSpPr txBox="1">
            <a:spLocks noChangeArrowheads="1"/>
          </p:cNvSpPr>
          <p:nvPr/>
        </p:nvSpPr>
        <p:spPr bwMode="auto">
          <a:xfrm>
            <a:off x="4403725" y="4076700"/>
            <a:ext cx="3584575" cy="252413"/>
          </a:xfrm>
          <a:prstGeom prst="rect">
            <a:avLst/>
          </a:prstGeom>
          <a:noFill/>
          <a:ln w="9525">
            <a:noFill/>
            <a:miter lim="800000"/>
            <a:headEnd/>
            <a:tailEnd/>
          </a:ln>
        </p:spPr>
        <p:txBody>
          <a:bodyPr wrap="none" anchor="ctr">
            <a:prstTxWarp prst="textNoShape">
              <a:avLst/>
            </a:prstTxWarp>
          </a:bodyPr>
          <a:lstStyle/>
          <a:p>
            <a:pPr algn="ctr" defTabSz="762000">
              <a:spcBef>
                <a:spcPct val="50000"/>
              </a:spcBef>
            </a:pPr>
            <a:r>
              <a:rPr lang="en-US" b="1">
                <a:solidFill>
                  <a:srgbClr val="006699"/>
                </a:solidFill>
                <a:latin typeface="Arial"/>
                <a:ea typeface="ＭＳ Ｐゴシック"/>
                <a:cs typeface="Arial"/>
              </a:rPr>
              <a:t>Placebo</a:t>
            </a:r>
          </a:p>
        </p:txBody>
      </p:sp>
      <p:sp>
        <p:nvSpPr>
          <p:cNvPr id="6148" name="Rectangle 102"/>
          <p:cNvSpPr>
            <a:spLocks noGrp="1" noChangeArrowheads="1"/>
          </p:cNvSpPr>
          <p:nvPr>
            <p:ph type="body" idx="4294967295"/>
          </p:nvPr>
        </p:nvSpPr>
        <p:spPr>
          <a:xfrm>
            <a:off x="0" y="5080000"/>
            <a:ext cx="8229600" cy="1571625"/>
          </a:xfrm>
        </p:spPr>
        <p:txBody>
          <a:bodyPr/>
          <a:lstStyle/>
          <a:p>
            <a:r>
              <a:rPr lang="en-US" sz="1600"/>
              <a:t>Stratification variables</a:t>
            </a:r>
          </a:p>
          <a:p>
            <a:pPr lvl="1"/>
            <a:r>
              <a:rPr lang="en-US" sz="1600"/>
              <a:t>GOG performance status</a:t>
            </a:r>
          </a:p>
          <a:p>
            <a:pPr lvl="1"/>
            <a:r>
              <a:rPr lang="en-US" sz="1600"/>
              <a:t>Stage/debulking status</a:t>
            </a:r>
          </a:p>
        </p:txBody>
      </p:sp>
      <p:sp>
        <p:nvSpPr>
          <p:cNvPr id="40988" name="Rectangle 77"/>
          <p:cNvSpPr>
            <a:spLocks noChangeArrowheads="1"/>
          </p:cNvSpPr>
          <p:nvPr/>
        </p:nvSpPr>
        <p:spPr bwMode="auto">
          <a:xfrm>
            <a:off x="4396843" y="4073041"/>
            <a:ext cx="851701" cy="252678"/>
          </a:xfrm>
          <a:prstGeom prst="rect">
            <a:avLst/>
          </a:prstGeom>
          <a:gradFill flip="none" rotWithShape="1">
            <a:gsLst>
              <a:gs pos="0">
                <a:srgbClr val="FF6600">
                  <a:shade val="30000"/>
                  <a:satMod val="115000"/>
                </a:srgbClr>
              </a:gs>
              <a:gs pos="50000">
                <a:srgbClr val="FF6600">
                  <a:shade val="67500"/>
                  <a:satMod val="115000"/>
                </a:srgbClr>
              </a:gs>
              <a:gs pos="100000">
                <a:srgbClr val="FF6600">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006699"/>
              </a:solidFill>
              <a:latin typeface="Arial"/>
              <a:ea typeface="ＭＳ Ｐゴシック"/>
              <a:cs typeface="Arial"/>
            </a:endParaRPr>
          </a:p>
        </p:txBody>
      </p:sp>
      <p:grpSp>
        <p:nvGrpSpPr>
          <p:cNvPr id="2" name="Group 185"/>
          <p:cNvGrpSpPr>
            <a:grpSpLocks/>
          </p:cNvGrpSpPr>
          <p:nvPr/>
        </p:nvGrpSpPr>
        <p:grpSpPr bwMode="auto">
          <a:xfrm>
            <a:off x="4375150" y="5599113"/>
            <a:ext cx="3621088" cy="300037"/>
            <a:chOff x="2756" y="3698"/>
            <a:chExt cx="2281" cy="189"/>
          </a:xfrm>
        </p:grpSpPr>
        <p:pic>
          <p:nvPicPr>
            <p:cNvPr id="6241" name="Rectangle 35"/>
            <p:cNvPicPr>
              <a:picLocks noChangeArrowheads="1"/>
            </p:cNvPicPr>
            <p:nvPr/>
          </p:nvPicPr>
          <p:blipFill>
            <a:blip r:embed="rId4"/>
            <a:srcRect/>
            <a:stretch>
              <a:fillRect/>
            </a:stretch>
          </p:blipFill>
          <p:spPr bwMode="auto">
            <a:xfrm>
              <a:off x="2756" y="3698"/>
              <a:ext cx="2281" cy="189"/>
            </a:xfrm>
            <a:prstGeom prst="rect">
              <a:avLst/>
            </a:prstGeom>
            <a:noFill/>
            <a:ln w="9525">
              <a:noFill/>
              <a:miter lim="800000"/>
              <a:headEnd/>
              <a:tailEnd/>
            </a:ln>
          </p:spPr>
        </p:pic>
        <p:sp>
          <p:nvSpPr>
            <p:cNvPr id="6242" name="Text Box 184"/>
            <p:cNvSpPr txBox="1">
              <a:spLocks noChangeArrowheads="1"/>
            </p:cNvSpPr>
            <p:nvPr/>
          </p:nvSpPr>
          <p:spPr bwMode="auto">
            <a:xfrm>
              <a:off x="2770" y="3715"/>
              <a:ext cx="2256" cy="159"/>
            </a:xfrm>
            <a:prstGeom prst="rect">
              <a:avLst/>
            </a:prstGeom>
            <a:noFill/>
            <a:ln w="9525">
              <a:noFill/>
              <a:miter lim="800000"/>
              <a:headEnd/>
              <a:tailEnd/>
            </a:ln>
          </p:spPr>
          <p:txBody>
            <a:bodyPr wrap="none" anchor="ctr">
              <a:prstTxWarp prst="textNoShape">
                <a:avLst/>
              </a:prstTxWarp>
            </a:bodyPr>
            <a:lstStyle/>
            <a:p>
              <a:pPr algn="ctr" defTabSz="762000">
                <a:spcBef>
                  <a:spcPct val="50000"/>
                </a:spcBef>
              </a:pPr>
              <a:r>
                <a:rPr lang="en-US" sz="1400" b="1">
                  <a:solidFill>
                    <a:srgbClr val="FFFFFF"/>
                  </a:solidFill>
                  <a:latin typeface="Arial"/>
                  <a:ea typeface="ＭＳ Ｐゴシック"/>
                  <a:cs typeface="Arial"/>
                </a:rPr>
                <a:t>Bevacizumab 15 mg/kg</a:t>
              </a:r>
            </a:p>
          </p:txBody>
        </p:sp>
      </p:grpSp>
      <p:sp>
        <p:nvSpPr>
          <p:cNvPr id="6153" name="Line 111"/>
          <p:cNvSpPr>
            <a:spLocks noChangeShapeType="1"/>
          </p:cNvSpPr>
          <p:nvPr/>
        </p:nvSpPr>
        <p:spPr bwMode="auto">
          <a:xfrm>
            <a:off x="2560638" y="3389313"/>
            <a:ext cx="244475" cy="0"/>
          </a:xfrm>
          <a:prstGeom prst="line">
            <a:avLst/>
          </a:prstGeom>
          <a:noFill/>
          <a:ln w="28575">
            <a:solidFill>
              <a:schemeClr val="tx1"/>
            </a:solidFill>
            <a:round/>
            <a:headEnd/>
            <a:tailEnd type="triangle" w="lg" len="lg"/>
          </a:ln>
        </p:spPr>
        <p:txBody>
          <a:bodyPr>
            <a:prstTxWarp prst="textNoShape">
              <a:avLst/>
            </a:prstTxWarp>
          </a:bodyPr>
          <a:lstStyle/>
          <a:p>
            <a:pPr defTabSz="457200"/>
            <a:endParaRPr lang="en-US">
              <a:solidFill>
                <a:srgbClr val="FFFFFF"/>
              </a:solidFill>
              <a:latin typeface="Arial"/>
              <a:ea typeface="ＭＳ Ｐゴシック"/>
              <a:cs typeface="Arial"/>
            </a:endParaRPr>
          </a:p>
        </p:txBody>
      </p:sp>
      <p:sp>
        <p:nvSpPr>
          <p:cNvPr id="6154" name="AutoShape 3"/>
          <p:cNvSpPr>
            <a:spLocks noChangeArrowheads="1"/>
          </p:cNvSpPr>
          <p:nvPr/>
        </p:nvSpPr>
        <p:spPr bwMode="auto">
          <a:xfrm>
            <a:off x="457200" y="1922463"/>
            <a:ext cx="2119313" cy="2932112"/>
          </a:xfrm>
          <a:prstGeom prst="roundRect">
            <a:avLst>
              <a:gd name="adj" fmla="val 16667"/>
            </a:avLst>
          </a:prstGeom>
          <a:solidFill>
            <a:schemeClr val="tx1"/>
          </a:solidFill>
          <a:ln w="12700">
            <a:noFill/>
            <a:round/>
            <a:headEnd type="none" w="sm" len="sm"/>
            <a:tailEnd type="none" w="sm" len="sm"/>
          </a:ln>
        </p:spPr>
        <p:txBody>
          <a:bodyPr wrap="none" anchor="ctr">
            <a:prstTxWarp prst="textNoShape">
              <a:avLst/>
            </a:prstTxWarp>
          </a:bodyPr>
          <a:lstStyle/>
          <a:p>
            <a:pPr defTabSz="457200"/>
            <a:endParaRPr lang="en-GB" sz="1400">
              <a:solidFill>
                <a:srgbClr val="FFFFFF"/>
              </a:solidFill>
              <a:latin typeface="Arial"/>
              <a:ea typeface="ＭＳ Ｐゴシック"/>
              <a:cs typeface="Arial"/>
            </a:endParaRPr>
          </a:p>
        </p:txBody>
      </p:sp>
      <p:sp>
        <p:nvSpPr>
          <p:cNvPr id="6155" name="Line 107"/>
          <p:cNvSpPr>
            <a:spLocks noChangeShapeType="1"/>
          </p:cNvSpPr>
          <p:nvPr/>
        </p:nvSpPr>
        <p:spPr bwMode="auto">
          <a:xfrm>
            <a:off x="3194050" y="3389313"/>
            <a:ext cx="914400" cy="0"/>
          </a:xfrm>
          <a:prstGeom prst="line">
            <a:avLst/>
          </a:prstGeom>
          <a:noFill/>
          <a:ln w="28575">
            <a:solidFill>
              <a:schemeClr val="tx1"/>
            </a:solidFill>
            <a:round/>
            <a:headEnd/>
            <a:tailEnd type="triangle" w="lg" len="lg"/>
          </a:ln>
        </p:spPr>
        <p:txBody>
          <a:bodyPr>
            <a:prstTxWarp prst="textNoShape">
              <a:avLst/>
            </a:prstTxWarp>
          </a:bodyPr>
          <a:lstStyle/>
          <a:p>
            <a:pPr defTabSz="457200"/>
            <a:endParaRPr lang="en-US">
              <a:solidFill>
                <a:srgbClr val="FFFFFF"/>
              </a:solidFill>
              <a:latin typeface="Arial"/>
              <a:ea typeface="ＭＳ Ｐゴシック"/>
              <a:cs typeface="Arial"/>
            </a:endParaRPr>
          </a:p>
        </p:txBody>
      </p:sp>
      <p:sp>
        <p:nvSpPr>
          <p:cNvPr id="6156" name="Rectangle 98"/>
          <p:cNvSpPr>
            <a:spLocks noGrp="1" noChangeArrowheads="1"/>
          </p:cNvSpPr>
          <p:nvPr>
            <p:ph type="title"/>
          </p:nvPr>
        </p:nvSpPr>
        <p:spPr/>
        <p:txBody>
          <a:bodyPr/>
          <a:lstStyle/>
          <a:p>
            <a:r>
              <a:rPr lang="en-US"/>
              <a:t>GOG-0218: Schema</a:t>
            </a:r>
          </a:p>
        </p:txBody>
      </p:sp>
      <p:sp>
        <p:nvSpPr>
          <p:cNvPr id="6157" name="Line 51"/>
          <p:cNvSpPr>
            <a:spLocks noChangeShapeType="1"/>
          </p:cNvSpPr>
          <p:nvPr/>
        </p:nvSpPr>
        <p:spPr bwMode="white">
          <a:xfrm>
            <a:off x="8020050" y="1725613"/>
            <a:ext cx="0" cy="4232275"/>
          </a:xfrm>
          <a:prstGeom prst="line">
            <a:avLst/>
          </a:prstGeom>
          <a:noFill/>
          <a:ln w="28575">
            <a:solidFill>
              <a:schemeClr val="tx1"/>
            </a:solidFill>
            <a:prstDash val="dash"/>
            <a:round/>
            <a:headEnd type="none" w="sm" len="sm"/>
            <a:tailEnd/>
          </a:ln>
        </p:spPr>
        <p:txBody>
          <a:bodyPr wrap="none" anchor="ctr">
            <a:prstTxWarp prst="textNoShape">
              <a:avLst/>
            </a:prstTxWarp>
          </a:bodyPr>
          <a:lstStyle/>
          <a:p>
            <a:pPr defTabSz="457200"/>
            <a:endParaRPr lang="en-US">
              <a:solidFill>
                <a:srgbClr val="FFFFFF"/>
              </a:solidFill>
              <a:latin typeface="Arial"/>
              <a:ea typeface="ＭＳ Ｐゴシック"/>
              <a:cs typeface="Arial"/>
            </a:endParaRPr>
          </a:p>
        </p:txBody>
      </p:sp>
      <p:grpSp>
        <p:nvGrpSpPr>
          <p:cNvPr id="3" name="Group 6"/>
          <p:cNvGrpSpPr>
            <a:grpSpLocks/>
          </p:cNvGrpSpPr>
          <p:nvPr/>
        </p:nvGrpSpPr>
        <p:grpSpPr bwMode="auto">
          <a:xfrm>
            <a:off x="4233475" y="1631983"/>
            <a:ext cx="1012152" cy="421437"/>
            <a:chOff x="1056" y="1200"/>
            <a:chExt cx="816" cy="288"/>
          </a:xfrm>
          <a:solidFill>
            <a:srgbClr val="92D050"/>
          </a:solidFill>
        </p:grpSpPr>
        <p:sp>
          <p:nvSpPr>
            <p:cNvPr id="41029" name="Rectangle 7"/>
            <p:cNvSpPr>
              <a:spLocks noChangeArrowheads="1"/>
            </p:cNvSpPr>
            <p:nvPr/>
          </p:nvSpPr>
          <p:spPr bwMode="auto">
            <a:xfrm>
              <a:off x="1056"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41030" name="Rectangle 8"/>
            <p:cNvSpPr>
              <a:spLocks noChangeArrowheads="1"/>
            </p:cNvSpPr>
            <p:nvPr/>
          </p:nvSpPr>
          <p:spPr bwMode="auto">
            <a:xfrm>
              <a:off x="1200"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41031" name="Rectangle 9"/>
            <p:cNvSpPr>
              <a:spLocks noChangeArrowheads="1"/>
            </p:cNvSpPr>
            <p:nvPr/>
          </p:nvSpPr>
          <p:spPr bwMode="auto">
            <a:xfrm>
              <a:off x="1344"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41032" name="Rectangle 10"/>
            <p:cNvSpPr>
              <a:spLocks noChangeArrowheads="1"/>
            </p:cNvSpPr>
            <p:nvPr/>
          </p:nvSpPr>
          <p:spPr bwMode="auto">
            <a:xfrm>
              <a:off x="1488"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41033" name="Rectangle 11"/>
            <p:cNvSpPr>
              <a:spLocks noChangeArrowheads="1"/>
            </p:cNvSpPr>
            <p:nvPr/>
          </p:nvSpPr>
          <p:spPr bwMode="auto">
            <a:xfrm>
              <a:off x="1632"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41034" name="Rectangle 12"/>
            <p:cNvSpPr>
              <a:spLocks noChangeArrowheads="1"/>
            </p:cNvSpPr>
            <p:nvPr/>
          </p:nvSpPr>
          <p:spPr bwMode="auto">
            <a:xfrm>
              <a:off x="1776"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grpSp>
      <p:grpSp>
        <p:nvGrpSpPr>
          <p:cNvPr id="4" name="Group 13"/>
          <p:cNvGrpSpPr>
            <a:grpSpLocks/>
          </p:cNvGrpSpPr>
          <p:nvPr/>
        </p:nvGrpSpPr>
        <p:grpSpPr bwMode="auto">
          <a:xfrm>
            <a:off x="4233863" y="2114550"/>
            <a:ext cx="1012825" cy="420688"/>
            <a:chOff x="1056" y="1200"/>
            <a:chExt cx="816" cy="288"/>
          </a:xfrm>
        </p:grpSpPr>
        <p:sp>
          <p:nvSpPr>
            <p:cNvPr id="41023" name="Rectangle 14"/>
            <p:cNvSpPr>
              <a:spLocks noChangeArrowheads="1"/>
            </p:cNvSpPr>
            <p:nvPr/>
          </p:nvSpPr>
          <p:spPr bwMode="auto">
            <a:xfrm>
              <a:off x="1056"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24" name="Rectangle 15"/>
            <p:cNvSpPr>
              <a:spLocks noChangeArrowheads="1"/>
            </p:cNvSpPr>
            <p:nvPr/>
          </p:nvSpPr>
          <p:spPr bwMode="auto">
            <a:xfrm>
              <a:off x="1200"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25" name="Rectangle 16"/>
            <p:cNvSpPr>
              <a:spLocks noChangeArrowheads="1"/>
            </p:cNvSpPr>
            <p:nvPr/>
          </p:nvSpPr>
          <p:spPr bwMode="auto">
            <a:xfrm>
              <a:off x="1344"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26" name="Rectangle 17"/>
            <p:cNvSpPr>
              <a:spLocks noChangeArrowheads="1"/>
            </p:cNvSpPr>
            <p:nvPr/>
          </p:nvSpPr>
          <p:spPr bwMode="auto">
            <a:xfrm>
              <a:off x="1488"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27" name="Rectangle 18"/>
            <p:cNvSpPr>
              <a:spLocks noChangeArrowheads="1"/>
            </p:cNvSpPr>
            <p:nvPr/>
          </p:nvSpPr>
          <p:spPr bwMode="auto">
            <a:xfrm>
              <a:off x="1632"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28" name="Rectangle 19"/>
            <p:cNvSpPr>
              <a:spLocks noChangeArrowheads="1"/>
            </p:cNvSpPr>
            <p:nvPr/>
          </p:nvSpPr>
          <p:spPr bwMode="auto">
            <a:xfrm>
              <a:off x="1776"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grpSp>
      <p:grpSp>
        <p:nvGrpSpPr>
          <p:cNvPr id="5" name="Group 21"/>
          <p:cNvGrpSpPr>
            <a:grpSpLocks/>
          </p:cNvGrpSpPr>
          <p:nvPr/>
        </p:nvGrpSpPr>
        <p:grpSpPr bwMode="auto">
          <a:xfrm>
            <a:off x="4233475" y="3105760"/>
            <a:ext cx="1012152" cy="421436"/>
            <a:chOff x="1056" y="1200"/>
            <a:chExt cx="816" cy="288"/>
          </a:xfrm>
          <a:solidFill>
            <a:srgbClr val="92D050"/>
          </a:solidFill>
        </p:grpSpPr>
        <p:sp>
          <p:nvSpPr>
            <p:cNvPr id="26729" name="Rectangle 22"/>
            <p:cNvSpPr>
              <a:spLocks noChangeArrowheads="1"/>
            </p:cNvSpPr>
            <p:nvPr/>
          </p:nvSpPr>
          <p:spPr bwMode="auto">
            <a:xfrm>
              <a:off x="1056"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26730" name="Rectangle 23"/>
            <p:cNvSpPr>
              <a:spLocks noChangeArrowheads="1"/>
            </p:cNvSpPr>
            <p:nvPr/>
          </p:nvSpPr>
          <p:spPr bwMode="auto">
            <a:xfrm>
              <a:off x="1200"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26731" name="Rectangle 24"/>
            <p:cNvSpPr>
              <a:spLocks noChangeArrowheads="1"/>
            </p:cNvSpPr>
            <p:nvPr/>
          </p:nvSpPr>
          <p:spPr bwMode="auto">
            <a:xfrm>
              <a:off x="1344"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26732" name="Rectangle 25"/>
            <p:cNvSpPr>
              <a:spLocks noChangeArrowheads="1"/>
            </p:cNvSpPr>
            <p:nvPr/>
          </p:nvSpPr>
          <p:spPr bwMode="auto">
            <a:xfrm>
              <a:off x="1488"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26733" name="Rectangle 26"/>
            <p:cNvSpPr>
              <a:spLocks noChangeArrowheads="1"/>
            </p:cNvSpPr>
            <p:nvPr/>
          </p:nvSpPr>
          <p:spPr bwMode="auto">
            <a:xfrm>
              <a:off x="1632"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26734" name="Rectangle 27"/>
            <p:cNvSpPr>
              <a:spLocks noChangeArrowheads="1"/>
            </p:cNvSpPr>
            <p:nvPr/>
          </p:nvSpPr>
          <p:spPr bwMode="auto">
            <a:xfrm>
              <a:off x="1776"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grpSp>
      <p:grpSp>
        <p:nvGrpSpPr>
          <p:cNvPr id="6" name="Group 28"/>
          <p:cNvGrpSpPr>
            <a:grpSpLocks/>
          </p:cNvGrpSpPr>
          <p:nvPr/>
        </p:nvGrpSpPr>
        <p:grpSpPr bwMode="auto">
          <a:xfrm>
            <a:off x="4233863" y="3589338"/>
            <a:ext cx="1012825" cy="420687"/>
            <a:chOff x="1056" y="1200"/>
            <a:chExt cx="816" cy="288"/>
          </a:xfrm>
        </p:grpSpPr>
        <p:sp>
          <p:nvSpPr>
            <p:cNvPr id="41011" name="Rectangle 29"/>
            <p:cNvSpPr>
              <a:spLocks noChangeArrowheads="1"/>
            </p:cNvSpPr>
            <p:nvPr/>
          </p:nvSpPr>
          <p:spPr bwMode="auto">
            <a:xfrm>
              <a:off x="1056" y="1200"/>
              <a:ext cx="96" cy="288"/>
            </a:xfrm>
            <a:prstGeom prst="rect">
              <a:avLst/>
            </a:prstGeom>
            <a:solidFill>
              <a:srgbClr val="33CCCC"/>
            </a:soli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12" name="Rectangle 30"/>
            <p:cNvSpPr>
              <a:spLocks noChangeArrowheads="1"/>
            </p:cNvSpPr>
            <p:nvPr/>
          </p:nvSpPr>
          <p:spPr bwMode="auto">
            <a:xfrm>
              <a:off x="1200" y="1200"/>
              <a:ext cx="96" cy="288"/>
            </a:xfrm>
            <a:prstGeom prst="rect">
              <a:avLst/>
            </a:prstGeom>
            <a:solidFill>
              <a:srgbClr val="33CCCC"/>
            </a:soli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13" name="Rectangle 31"/>
            <p:cNvSpPr>
              <a:spLocks noChangeArrowheads="1"/>
            </p:cNvSpPr>
            <p:nvPr/>
          </p:nvSpPr>
          <p:spPr bwMode="auto">
            <a:xfrm>
              <a:off x="1344" y="1200"/>
              <a:ext cx="96" cy="288"/>
            </a:xfrm>
            <a:prstGeom prst="rect">
              <a:avLst/>
            </a:prstGeom>
            <a:solidFill>
              <a:srgbClr val="33CCCC"/>
            </a:soli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14" name="Rectangle 32"/>
            <p:cNvSpPr>
              <a:spLocks noChangeArrowheads="1"/>
            </p:cNvSpPr>
            <p:nvPr/>
          </p:nvSpPr>
          <p:spPr bwMode="auto">
            <a:xfrm>
              <a:off x="1488" y="1200"/>
              <a:ext cx="96" cy="288"/>
            </a:xfrm>
            <a:prstGeom prst="rect">
              <a:avLst/>
            </a:prstGeom>
            <a:solidFill>
              <a:srgbClr val="33CCCC"/>
            </a:soli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15" name="Rectangle 33"/>
            <p:cNvSpPr>
              <a:spLocks noChangeArrowheads="1"/>
            </p:cNvSpPr>
            <p:nvPr/>
          </p:nvSpPr>
          <p:spPr bwMode="auto">
            <a:xfrm>
              <a:off x="1632" y="1200"/>
              <a:ext cx="96" cy="288"/>
            </a:xfrm>
            <a:prstGeom prst="rect">
              <a:avLst/>
            </a:prstGeom>
            <a:solidFill>
              <a:srgbClr val="33CCCC"/>
            </a:soli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16" name="Rectangle 34"/>
            <p:cNvSpPr>
              <a:spLocks noChangeArrowheads="1"/>
            </p:cNvSpPr>
            <p:nvPr/>
          </p:nvSpPr>
          <p:spPr bwMode="auto">
            <a:xfrm>
              <a:off x="1776" y="1200"/>
              <a:ext cx="96" cy="288"/>
            </a:xfrm>
            <a:prstGeom prst="rect">
              <a:avLst/>
            </a:prstGeom>
            <a:solidFill>
              <a:srgbClr val="33CCCC"/>
            </a:soli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grpSp>
      <p:grpSp>
        <p:nvGrpSpPr>
          <p:cNvPr id="7" name="Group 43"/>
          <p:cNvGrpSpPr>
            <a:grpSpLocks/>
          </p:cNvGrpSpPr>
          <p:nvPr/>
        </p:nvGrpSpPr>
        <p:grpSpPr bwMode="auto">
          <a:xfrm>
            <a:off x="4233863" y="5095875"/>
            <a:ext cx="1012825" cy="420688"/>
            <a:chOff x="1056" y="1200"/>
            <a:chExt cx="816" cy="288"/>
          </a:xfrm>
        </p:grpSpPr>
        <p:sp>
          <p:nvSpPr>
            <p:cNvPr id="40999" name="Rectangle 44"/>
            <p:cNvSpPr>
              <a:spLocks noChangeArrowheads="1"/>
            </p:cNvSpPr>
            <p:nvPr/>
          </p:nvSpPr>
          <p:spPr bwMode="auto">
            <a:xfrm>
              <a:off x="1056"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00" name="Rectangle 45"/>
            <p:cNvSpPr>
              <a:spLocks noChangeArrowheads="1"/>
            </p:cNvSpPr>
            <p:nvPr/>
          </p:nvSpPr>
          <p:spPr bwMode="auto">
            <a:xfrm>
              <a:off x="1200"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01" name="Rectangle 46"/>
            <p:cNvSpPr>
              <a:spLocks noChangeArrowheads="1"/>
            </p:cNvSpPr>
            <p:nvPr/>
          </p:nvSpPr>
          <p:spPr bwMode="auto">
            <a:xfrm>
              <a:off x="1344"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02" name="Rectangle 47"/>
            <p:cNvSpPr>
              <a:spLocks noChangeArrowheads="1"/>
            </p:cNvSpPr>
            <p:nvPr/>
          </p:nvSpPr>
          <p:spPr bwMode="auto">
            <a:xfrm>
              <a:off x="1488"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03" name="Rectangle 48"/>
            <p:cNvSpPr>
              <a:spLocks noChangeArrowheads="1"/>
            </p:cNvSpPr>
            <p:nvPr/>
          </p:nvSpPr>
          <p:spPr bwMode="auto">
            <a:xfrm>
              <a:off x="1632"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sp>
          <p:nvSpPr>
            <p:cNvPr id="41004" name="Rectangle 49"/>
            <p:cNvSpPr>
              <a:spLocks noChangeArrowheads="1"/>
            </p:cNvSpPr>
            <p:nvPr/>
          </p:nvSpPr>
          <p:spPr bwMode="auto">
            <a:xfrm>
              <a:off x="1776" y="1200"/>
              <a:ext cx="96" cy="288"/>
            </a:xfrm>
            <a:prstGeom prst="rect">
              <a:avLst/>
            </a:prstGeom>
            <a:gradFill flip="none" rotWithShape="1">
              <a:gsLst>
                <a:gs pos="0">
                  <a:srgbClr val="33CCCC">
                    <a:shade val="30000"/>
                    <a:satMod val="115000"/>
                  </a:srgbClr>
                </a:gs>
                <a:gs pos="50000">
                  <a:srgbClr val="33CCCC">
                    <a:shade val="67500"/>
                    <a:satMod val="115000"/>
                  </a:srgbClr>
                </a:gs>
                <a:gs pos="100000">
                  <a:srgbClr val="33CCCC">
                    <a:shade val="100000"/>
                    <a:satMod val="115000"/>
                  </a:srgbClr>
                </a:gs>
              </a:gsLst>
              <a:lin ang="5400000" scaled="1"/>
              <a:tileRect/>
            </a:gradFill>
            <a:ln w="12700">
              <a:solidFill>
                <a:schemeClr val="tx1"/>
              </a:solidFill>
              <a:miter lim="800000"/>
              <a:headEnd type="none" w="sm" len="sm"/>
              <a:tailEnd/>
            </a:ln>
            <a:scene3d>
              <a:camera prst="orthographicFront"/>
              <a:lightRig rig="threePt" dir="t"/>
            </a:scene3d>
            <a:sp3d>
              <a:bevelT/>
            </a:sp3d>
          </p:spPr>
          <p:txBody>
            <a:bodyPr wrap="none" anchor="ctr">
              <a:prstTxWarp prst="textNoShape">
                <a:avLst/>
              </a:prstTxWarp>
            </a:bodyPr>
            <a:lstStyle/>
            <a:p>
              <a:pPr defTabSz="457200"/>
              <a:endParaRPr lang="en-US" sz="1400">
                <a:solidFill>
                  <a:srgbClr val="FFFFFF"/>
                </a:solidFill>
                <a:latin typeface="Arial"/>
                <a:ea typeface="ＭＳ Ｐゴシック"/>
                <a:cs typeface="Arial"/>
              </a:endParaRPr>
            </a:p>
          </p:txBody>
        </p:sp>
      </p:grpSp>
      <p:sp>
        <p:nvSpPr>
          <p:cNvPr id="6163" name="Text Box 60"/>
          <p:cNvSpPr txBox="1">
            <a:spLocks noChangeArrowheads="1"/>
          </p:cNvSpPr>
          <p:nvPr/>
        </p:nvSpPr>
        <p:spPr bwMode="white">
          <a:xfrm>
            <a:off x="7345363" y="5995988"/>
            <a:ext cx="1565275" cy="304800"/>
          </a:xfrm>
          <a:prstGeom prst="rect">
            <a:avLst/>
          </a:prstGeom>
          <a:noFill/>
          <a:ln w="12700">
            <a:noFill/>
            <a:miter lim="800000"/>
            <a:headEnd type="none" w="sm" len="sm"/>
            <a:tailEnd/>
          </a:ln>
        </p:spPr>
        <p:txBody>
          <a:bodyPr>
            <a:prstTxWarp prst="textNoShape">
              <a:avLst/>
            </a:prstTxWarp>
            <a:spAutoFit/>
          </a:bodyPr>
          <a:lstStyle/>
          <a:p>
            <a:pPr algn="ctr" defTabSz="762000">
              <a:spcBef>
                <a:spcPct val="50000"/>
              </a:spcBef>
            </a:pPr>
            <a:r>
              <a:rPr lang="en-US" sz="1400" b="1">
                <a:solidFill>
                  <a:srgbClr val="FFFFFF"/>
                </a:solidFill>
                <a:latin typeface="Arial"/>
                <a:ea typeface="ＭＳ Ｐゴシック"/>
                <a:cs typeface="Arial"/>
              </a:rPr>
              <a:t>15 months</a:t>
            </a:r>
          </a:p>
        </p:txBody>
      </p:sp>
      <p:sp>
        <p:nvSpPr>
          <p:cNvPr id="6164" name="Text Box 61"/>
          <p:cNvSpPr txBox="1">
            <a:spLocks noChangeArrowheads="1"/>
          </p:cNvSpPr>
          <p:nvPr/>
        </p:nvSpPr>
        <p:spPr bwMode="white">
          <a:xfrm>
            <a:off x="5387975" y="2147888"/>
            <a:ext cx="2608263" cy="336550"/>
          </a:xfrm>
          <a:prstGeom prst="rect">
            <a:avLst/>
          </a:prstGeom>
          <a:noFill/>
          <a:ln w="12700">
            <a:noFill/>
            <a:miter lim="800000"/>
            <a:headEnd type="none" w="sm" len="sm"/>
            <a:tailEnd/>
          </a:ln>
        </p:spPr>
        <p:txBody>
          <a:bodyPr anchor="ctr">
            <a:prstTxWarp prst="textNoShape">
              <a:avLst/>
            </a:prstTxWarp>
            <a:spAutoFit/>
          </a:bodyPr>
          <a:lstStyle/>
          <a:p>
            <a:pPr defTabSz="762000">
              <a:spcBef>
                <a:spcPct val="50000"/>
              </a:spcBef>
            </a:pPr>
            <a:r>
              <a:rPr lang="en-US" b="1">
                <a:solidFill>
                  <a:srgbClr val="FFFFFF"/>
                </a:solidFill>
                <a:latin typeface="Arial"/>
                <a:ea typeface="ＭＳ Ｐゴシック"/>
                <a:cs typeface="Arial"/>
              </a:rPr>
              <a:t>Paclitaxel (P) 175 mg/m</a:t>
            </a:r>
            <a:r>
              <a:rPr lang="en-US" b="1" baseline="30000">
                <a:solidFill>
                  <a:srgbClr val="FFFFFF"/>
                </a:solidFill>
                <a:latin typeface="Arial"/>
                <a:ea typeface="ＭＳ Ｐゴシック"/>
                <a:cs typeface="Arial"/>
              </a:rPr>
              <a:t>2</a:t>
            </a:r>
          </a:p>
        </p:txBody>
      </p:sp>
      <p:sp>
        <p:nvSpPr>
          <p:cNvPr id="6165" name="Text Box 62"/>
          <p:cNvSpPr txBox="1">
            <a:spLocks noChangeArrowheads="1"/>
          </p:cNvSpPr>
          <p:nvPr/>
        </p:nvSpPr>
        <p:spPr bwMode="white">
          <a:xfrm>
            <a:off x="5387975" y="1655763"/>
            <a:ext cx="2479675" cy="336550"/>
          </a:xfrm>
          <a:prstGeom prst="rect">
            <a:avLst/>
          </a:prstGeom>
          <a:noFill/>
          <a:ln w="12700">
            <a:noFill/>
            <a:miter lim="800000"/>
            <a:headEnd type="none" w="sm" len="sm"/>
            <a:tailEnd/>
          </a:ln>
        </p:spPr>
        <p:txBody>
          <a:bodyPr anchor="ctr">
            <a:prstTxWarp prst="textNoShape">
              <a:avLst/>
            </a:prstTxWarp>
            <a:spAutoFit/>
          </a:bodyPr>
          <a:lstStyle/>
          <a:p>
            <a:pPr defTabSz="762000">
              <a:spcBef>
                <a:spcPct val="50000"/>
              </a:spcBef>
            </a:pPr>
            <a:r>
              <a:rPr lang="en-US" b="1">
                <a:solidFill>
                  <a:srgbClr val="FFFFFF"/>
                </a:solidFill>
                <a:latin typeface="Arial"/>
                <a:ea typeface="ＭＳ Ｐゴシック"/>
                <a:cs typeface="Arial"/>
              </a:rPr>
              <a:t>Carboplatin (C) AUC 6</a:t>
            </a:r>
          </a:p>
        </p:txBody>
      </p:sp>
      <p:sp>
        <p:nvSpPr>
          <p:cNvPr id="6166" name="Text Box 64"/>
          <p:cNvSpPr txBox="1">
            <a:spLocks noChangeArrowheads="1"/>
          </p:cNvSpPr>
          <p:nvPr/>
        </p:nvSpPr>
        <p:spPr bwMode="white">
          <a:xfrm>
            <a:off x="5387975" y="3138488"/>
            <a:ext cx="2479675" cy="336550"/>
          </a:xfrm>
          <a:prstGeom prst="rect">
            <a:avLst/>
          </a:prstGeom>
          <a:noFill/>
          <a:ln w="12700">
            <a:noFill/>
            <a:miter lim="800000"/>
            <a:headEnd type="none" w="sm" len="sm"/>
            <a:tailEnd/>
          </a:ln>
        </p:spPr>
        <p:txBody>
          <a:bodyPr anchor="ctr">
            <a:prstTxWarp prst="textNoShape">
              <a:avLst/>
            </a:prstTxWarp>
            <a:spAutoFit/>
          </a:bodyPr>
          <a:lstStyle/>
          <a:p>
            <a:pPr defTabSz="762000">
              <a:spcBef>
                <a:spcPct val="50000"/>
              </a:spcBef>
            </a:pPr>
            <a:r>
              <a:rPr lang="en-US" b="1">
                <a:solidFill>
                  <a:srgbClr val="FFFFFF"/>
                </a:solidFill>
                <a:latin typeface="Arial"/>
                <a:ea typeface="ＭＳ Ｐゴシック"/>
                <a:cs typeface="Arial"/>
              </a:rPr>
              <a:t>Carboplatin (C) AUC 6</a:t>
            </a:r>
          </a:p>
        </p:txBody>
      </p:sp>
      <p:sp>
        <p:nvSpPr>
          <p:cNvPr id="6167" name="Text Box 65"/>
          <p:cNvSpPr txBox="1">
            <a:spLocks noChangeArrowheads="1"/>
          </p:cNvSpPr>
          <p:nvPr/>
        </p:nvSpPr>
        <p:spPr bwMode="white">
          <a:xfrm>
            <a:off x="5387975" y="3638550"/>
            <a:ext cx="2608263" cy="336550"/>
          </a:xfrm>
          <a:prstGeom prst="rect">
            <a:avLst/>
          </a:prstGeom>
          <a:noFill/>
          <a:ln w="12700">
            <a:noFill/>
            <a:miter lim="800000"/>
            <a:headEnd type="none" w="sm" len="sm"/>
            <a:tailEnd/>
          </a:ln>
        </p:spPr>
        <p:txBody>
          <a:bodyPr anchor="ctr">
            <a:prstTxWarp prst="textNoShape">
              <a:avLst/>
            </a:prstTxWarp>
            <a:spAutoFit/>
          </a:bodyPr>
          <a:lstStyle/>
          <a:p>
            <a:pPr defTabSz="762000">
              <a:spcBef>
                <a:spcPct val="50000"/>
              </a:spcBef>
            </a:pPr>
            <a:r>
              <a:rPr lang="en-US" b="1">
                <a:solidFill>
                  <a:srgbClr val="FFFFFF"/>
                </a:solidFill>
                <a:latin typeface="Arial"/>
                <a:ea typeface="ＭＳ Ｐゴシック"/>
                <a:cs typeface="Arial"/>
              </a:rPr>
              <a:t>Paclitaxel (P) 175 mg/m</a:t>
            </a:r>
            <a:r>
              <a:rPr lang="en-US" b="1" baseline="30000">
                <a:solidFill>
                  <a:srgbClr val="FFFFFF"/>
                </a:solidFill>
                <a:latin typeface="Arial"/>
                <a:ea typeface="ＭＳ Ｐゴシック"/>
                <a:cs typeface="Arial"/>
              </a:rPr>
              <a:t>2</a:t>
            </a:r>
          </a:p>
        </p:txBody>
      </p:sp>
      <p:sp>
        <p:nvSpPr>
          <p:cNvPr id="6168" name="Text Box 66"/>
          <p:cNvSpPr txBox="1">
            <a:spLocks noChangeArrowheads="1"/>
          </p:cNvSpPr>
          <p:nvPr/>
        </p:nvSpPr>
        <p:spPr bwMode="white">
          <a:xfrm>
            <a:off x="5387975" y="4646613"/>
            <a:ext cx="2465388" cy="336550"/>
          </a:xfrm>
          <a:prstGeom prst="rect">
            <a:avLst/>
          </a:prstGeom>
          <a:noFill/>
          <a:ln w="12700">
            <a:noFill/>
            <a:miter lim="800000"/>
            <a:headEnd type="none" w="sm" len="sm"/>
            <a:tailEnd/>
          </a:ln>
        </p:spPr>
        <p:txBody>
          <a:bodyPr anchor="ctr">
            <a:prstTxWarp prst="textNoShape">
              <a:avLst/>
            </a:prstTxWarp>
            <a:spAutoFit/>
          </a:bodyPr>
          <a:lstStyle/>
          <a:p>
            <a:pPr defTabSz="762000">
              <a:spcBef>
                <a:spcPct val="50000"/>
              </a:spcBef>
            </a:pPr>
            <a:r>
              <a:rPr lang="en-US" b="1">
                <a:solidFill>
                  <a:srgbClr val="FFFFFF"/>
                </a:solidFill>
                <a:latin typeface="Arial"/>
                <a:ea typeface="ＭＳ Ｐゴシック"/>
                <a:cs typeface="Arial"/>
              </a:rPr>
              <a:t>Carboplatin (C) AUC 6</a:t>
            </a:r>
          </a:p>
        </p:txBody>
      </p:sp>
      <p:sp>
        <p:nvSpPr>
          <p:cNvPr id="6169" name="Text Box 67"/>
          <p:cNvSpPr txBox="1">
            <a:spLocks noChangeArrowheads="1"/>
          </p:cNvSpPr>
          <p:nvPr/>
        </p:nvSpPr>
        <p:spPr bwMode="white">
          <a:xfrm>
            <a:off x="5387975" y="5129213"/>
            <a:ext cx="2608263" cy="336550"/>
          </a:xfrm>
          <a:prstGeom prst="rect">
            <a:avLst/>
          </a:prstGeom>
          <a:noFill/>
          <a:ln w="12700">
            <a:noFill/>
            <a:miter lim="800000"/>
            <a:headEnd type="none" w="sm" len="sm"/>
            <a:tailEnd/>
          </a:ln>
        </p:spPr>
        <p:txBody>
          <a:bodyPr anchor="ctr">
            <a:prstTxWarp prst="textNoShape">
              <a:avLst/>
            </a:prstTxWarp>
            <a:spAutoFit/>
          </a:bodyPr>
          <a:lstStyle/>
          <a:p>
            <a:pPr defTabSz="762000">
              <a:spcBef>
                <a:spcPct val="50000"/>
              </a:spcBef>
            </a:pPr>
            <a:r>
              <a:rPr lang="en-US" b="1">
                <a:solidFill>
                  <a:srgbClr val="FFFFFF"/>
                </a:solidFill>
                <a:latin typeface="Arial"/>
                <a:ea typeface="ＭＳ Ｐゴシック"/>
                <a:cs typeface="Arial"/>
              </a:rPr>
              <a:t>Paclitaxel (P) 175 mg/m</a:t>
            </a:r>
            <a:r>
              <a:rPr lang="en-US" b="1" baseline="30000">
                <a:solidFill>
                  <a:srgbClr val="FFFFFF"/>
                </a:solidFill>
                <a:latin typeface="Arial"/>
                <a:ea typeface="ＭＳ Ｐゴシック"/>
                <a:cs typeface="Arial"/>
              </a:rPr>
              <a:t>2</a:t>
            </a:r>
          </a:p>
        </p:txBody>
      </p:sp>
      <p:grpSp>
        <p:nvGrpSpPr>
          <p:cNvPr id="8" name="Group 187"/>
          <p:cNvGrpSpPr>
            <a:grpSpLocks/>
          </p:cNvGrpSpPr>
          <p:nvPr/>
        </p:nvGrpSpPr>
        <p:grpSpPr bwMode="auto">
          <a:xfrm>
            <a:off x="4381500" y="2579688"/>
            <a:ext cx="3621088" cy="298450"/>
            <a:chOff x="2760" y="1625"/>
            <a:chExt cx="2281" cy="188"/>
          </a:xfrm>
        </p:grpSpPr>
        <p:pic>
          <p:nvPicPr>
            <p:cNvPr id="6185" name="Rectangle 20"/>
            <p:cNvPicPr>
              <a:picLocks noChangeArrowheads="1"/>
            </p:cNvPicPr>
            <p:nvPr/>
          </p:nvPicPr>
          <p:blipFill>
            <a:blip r:embed="rId5"/>
            <a:srcRect/>
            <a:stretch>
              <a:fillRect/>
            </a:stretch>
          </p:blipFill>
          <p:spPr bwMode="auto">
            <a:xfrm>
              <a:off x="2760" y="1625"/>
              <a:ext cx="2281" cy="188"/>
            </a:xfrm>
            <a:prstGeom prst="rect">
              <a:avLst/>
            </a:prstGeom>
            <a:noFill/>
            <a:ln w="9525">
              <a:noFill/>
              <a:miter lim="800000"/>
              <a:headEnd/>
              <a:tailEnd/>
            </a:ln>
          </p:spPr>
        </p:pic>
        <p:sp>
          <p:nvSpPr>
            <p:cNvPr id="6186" name="Text Box 78"/>
            <p:cNvSpPr txBox="1">
              <a:spLocks noChangeArrowheads="1"/>
            </p:cNvSpPr>
            <p:nvPr/>
          </p:nvSpPr>
          <p:spPr bwMode="auto">
            <a:xfrm>
              <a:off x="2774" y="1640"/>
              <a:ext cx="2256" cy="159"/>
            </a:xfrm>
            <a:prstGeom prst="rect">
              <a:avLst/>
            </a:prstGeom>
            <a:noFill/>
            <a:ln w="9525">
              <a:noFill/>
              <a:miter lim="800000"/>
              <a:headEnd/>
              <a:tailEnd/>
            </a:ln>
          </p:spPr>
          <p:txBody>
            <a:bodyPr wrap="none" anchor="ctr">
              <a:prstTxWarp prst="textNoShape">
                <a:avLst/>
              </a:prstTxWarp>
            </a:bodyPr>
            <a:lstStyle/>
            <a:p>
              <a:pPr algn="ctr" defTabSz="762000">
                <a:spcBef>
                  <a:spcPct val="50000"/>
                </a:spcBef>
              </a:pPr>
              <a:r>
                <a:rPr lang="en-US" b="1">
                  <a:solidFill>
                    <a:srgbClr val="006699"/>
                  </a:solidFill>
                  <a:latin typeface="Arial"/>
                  <a:ea typeface="ＭＳ Ｐゴシック"/>
                  <a:cs typeface="Arial"/>
                </a:rPr>
                <a:t>Placebo</a:t>
              </a:r>
            </a:p>
          </p:txBody>
        </p:sp>
      </p:grpSp>
      <p:sp>
        <p:nvSpPr>
          <p:cNvPr id="6171" name="Text Box 82"/>
          <p:cNvSpPr txBox="1">
            <a:spLocks noChangeArrowheads="1"/>
          </p:cNvSpPr>
          <p:nvPr/>
        </p:nvSpPr>
        <p:spPr bwMode="auto">
          <a:xfrm>
            <a:off x="596900" y="2054225"/>
            <a:ext cx="2005013" cy="2668588"/>
          </a:xfrm>
          <a:prstGeom prst="rect">
            <a:avLst/>
          </a:prstGeom>
          <a:noFill/>
          <a:ln w="9525">
            <a:noFill/>
            <a:miter lim="800000"/>
            <a:headEnd/>
            <a:tailEnd/>
          </a:ln>
        </p:spPr>
        <p:txBody>
          <a:bodyPr lIns="90488" tIns="44450" rIns="90488" bIns="44450" anchor="ctr">
            <a:prstTxWarp prst="textNoShape">
              <a:avLst/>
            </a:prstTxWarp>
          </a:bodyPr>
          <a:lstStyle/>
          <a:p>
            <a:pPr defTabSz="762000">
              <a:tabLst>
                <a:tab pos="182563" algn="l"/>
              </a:tabLst>
            </a:pPr>
            <a:r>
              <a:rPr lang="en-US" b="1">
                <a:solidFill>
                  <a:srgbClr val="006699"/>
                </a:solidFill>
                <a:latin typeface="Arial"/>
                <a:ea typeface="ＭＳ Ｐゴシック"/>
                <a:cs typeface="Arial"/>
              </a:rPr>
              <a:t>Front-line: epithelial OV, PP or FT cancer</a:t>
            </a:r>
          </a:p>
          <a:p>
            <a:pPr defTabSz="762000">
              <a:tabLst>
                <a:tab pos="182563" algn="l"/>
              </a:tabLst>
            </a:pPr>
            <a:endParaRPr lang="en-US" sz="1400" b="1">
              <a:solidFill>
                <a:srgbClr val="006699"/>
              </a:solidFill>
              <a:latin typeface="Arial"/>
              <a:ea typeface="ＭＳ Ｐゴシック"/>
              <a:cs typeface="Arial"/>
            </a:endParaRPr>
          </a:p>
          <a:p>
            <a:pPr defTabSz="762000">
              <a:buFont typeface="Arial" charset="0"/>
              <a:buChar char="●"/>
              <a:tabLst>
                <a:tab pos="182563" algn="l"/>
              </a:tabLst>
            </a:pPr>
            <a:r>
              <a:rPr lang="en-US" sz="1400" b="1">
                <a:solidFill>
                  <a:srgbClr val="006699"/>
                </a:solidFill>
                <a:latin typeface="Arial"/>
                <a:ea typeface="ＭＳ Ｐゴシック"/>
                <a:cs typeface="Arial"/>
              </a:rPr>
              <a:t>	Stage III optimal 	(macroscopic)</a:t>
            </a:r>
          </a:p>
          <a:p>
            <a:pPr defTabSz="762000">
              <a:buFont typeface="Arial" charset="0"/>
              <a:buChar char="●"/>
              <a:tabLst>
                <a:tab pos="182563" algn="l"/>
              </a:tabLst>
            </a:pPr>
            <a:r>
              <a:rPr lang="en-US" sz="1400" b="1">
                <a:solidFill>
                  <a:srgbClr val="006699"/>
                </a:solidFill>
                <a:latin typeface="Arial"/>
                <a:ea typeface="ＭＳ Ｐゴシック"/>
                <a:cs typeface="Arial"/>
              </a:rPr>
              <a:t>	Stage III 	suboptimal</a:t>
            </a:r>
          </a:p>
          <a:p>
            <a:pPr defTabSz="762000">
              <a:buFont typeface="Arial" charset="0"/>
              <a:buChar char="●"/>
              <a:tabLst>
                <a:tab pos="182563" algn="l"/>
              </a:tabLst>
            </a:pPr>
            <a:r>
              <a:rPr lang="en-US" sz="1400" b="1">
                <a:solidFill>
                  <a:srgbClr val="006699"/>
                </a:solidFill>
                <a:latin typeface="Arial"/>
                <a:ea typeface="ＭＳ Ｐゴシック"/>
                <a:cs typeface="Arial"/>
              </a:rPr>
              <a:t>	Stage IV</a:t>
            </a:r>
          </a:p>
          <a:p>
            <a:pPr algn="ctr" defTabSz="762000">
              <a:tabLst>
                <a:tab pos="182563" algn="l"/>
              </a:tabLst>
            </a:pPr>
            <a:endParaRPr lang="en-US" sz="1200" b="1">
              <a:solidFill>
                <a:srgbClr val="006699"/>
              </a:solidFill>
              <a:latin typeface="Arial"/>
              <a:ea typeface="ＭＳ Ｐゴシック"/>
              <a:cs typeface="Arial"/>
            </a:endParaRPr>
          </a:p>
          <a:p>
            <a:pPr defTabSz="762000">
              <a:tabLst>
                <a:tab pos="182563" algn="l"/>
              </a:tabLst>
            </a:pPr>
            <a:r>
              <a:rPr lang="en-US" b="1">
                <a:solidFill>
                  <a:srgbClr val="006699"/>
                </a:solidFill>
                <a:latin typeface="Arial"/>
                <a:ea typeface="ＭＳ Ｐゴシック"/>
                <a:cs typeface="Arial"/>
              </a:rPr>
              <a:t>N=1800 (planned)</a:t>
            </a:r>
          </a:p>
        </p:txBody>
      </p:sp>
      <p:sp>
        <p:nvSpPr>
          <p:cNvPr id="6172" name="TextBox 92"/>
          <p:cNvSpPr txBox="1">
            <a:spLocks noChangeArrowheads="1"/>
          </p:cNvSpPr>
          <p:nvPr/>
        </p:nvSpPr>
        <p:spPr bwMode="white">
          <a:xfrm>
            <a:off x="8099425" y="1852613"/>
            <a:ext cx="282575" cy="519112"/>
          </a:xfrm>
          <a:prstGeom prst="rect">
            <a:avLst/>
          </a:prstGeom>
          <a:noFill/>
          <a:ln w="9525">
            <a:noFill/>
            <a:miter lim="800000"/>
            <a:headEnd/>
            <a:tailEnd/>
          </a:ln>
        </p:spPr>
        <p:txBody>
          <a:bodyPr wrap="none">
            <a:prstTxWarp prst="textNoShape">
              <a:avLst/>
            </a:prstTxWarp>
            <a:spAutoFit/>
          </a:bodyPr>
          <a:lstStyle/>
          <a:p>
            <a:pPr defTabSz="457200"/>
            <a:r>
              <a:rPr lang="en-US" sz="2800" b="1">
                <a:solidFill>
                  <a:srgbClr val="FFFFFF"/>
                </a:solidFill>
                <a:latin typeface="Arial"/>
                <a:ea typeface="ＭＳ Ｐゴシック"/>
                <a:cs typeface="Arial"/>
              </a:rPr>
              <a:t>I</a:t>
            </a:r>
          </a:p>
        </p:txBody>
      </p:sp>
      <p:sp>
        <p:nvSpPr>
          <p:cNvPr id="6173" name="TextBox 93"/>
          <p:cNvSpPr txBox="1">
            <a:spLocks noChangeArrowheads="1"/>
          </p:cNvSpPr>
          <p:nvPr/>
        </p:nvSpPr>
        <p:spPr bwMode="white">
          <a:xfrm>
            <a:off x="8099425" y="3328988"/>
            <a:ext cx="381000" cy="519112"/>
          </a:xfrm>
          <a:prstGeom prst="rect">
            <a:avLst/>
          </a:prstGeom>
          <a:noFill/>
          <a:ln w="9525">
            <a:noFill/>
            <a:miter lim="800000"/>
            <a:headEnd/>
            <a:tailEnd/>
          </a:ln>
        </p:spPr>
        <p:txBody>
          <a:bodyPr wrap="none">
            <a:prstTxWarp prst="textNoShape">
              <a:avLst/>
            </a:prstTxWarp>
            <a:spAutoFit/>
          </a:bodyPr>
          <a:lstStyle/>
          <a:p>
            <a:pPr defTabSz="457200"/>
            <a:r>
              <a:rPr lang="en-US" sz="2800" b="1">
                <a:solidFill>
                  <a:srgbClr val="66CCFF"/>
                </a:solidFill>
                <a:latin typeface="Arial"/>
                <a:ea typeface="ＭＳ Ｐゴシック"/>
                <a:cs typeface="Arial"/>
              </a:rPr>
              <a:t>II</a:t>
            </a:r>
          </a:p>
        </p:txBody>
      </p:sp>
      <p:sp>
        <p:nvSpPr>
          <p:cNvPr id="6174" name="TextBox 94"/>
          <p:cNvSpPr txBox="1">
            <a:spLocks noChangeArrowheads="1"/>
          </p:cNvSpPr>
          <p:nvPr/>
        </p:nvSpPr>
        <p:spPr bwMode="white">
          <a:xfrm>
            <a:off x="8099425" y="4814888"/>
            <a:ext cx="479425" cy="519112"/>
          </a:xfrm>
          <a:prstGeom prst="rect">
            <a:avLst/>
          </a:prstGeom>
          <a:noFill/>
          <a:ln w="9525">
            <a:noFill/>
            <a:miter lim="800000"/>
            <a:headEnd/>
            <a:tailEnd/>
          </a:ln>
        </p:spPr>
        <p:txBody>
          <a:bodyPr wrap="none">
            <a:prstTxWarp prst="textNoShape">
              <a:avLst/>
            </a:prstTxWarp>
            <a:spAutoFit/>
          </a:bodyPr>
          <a:lstStyle/>
          <a:p>
            <a:pPr defTabSz="457200"/>
            <a:r>
              <a:rPr lang="en-US" sz="2800" b="1">
                <a:solidFill>
                  <a:srgbClr val="FFFF00"/>
                </a:solidFill>
                <a:latin typeface="Arial"/>
                <a:ea typeface="ＭＳ Ｐゴシック"/>
                <a:cs typeface="Arial"/>
              </a:rPr>
              <a:t>III</a:t>
            </a:r>
          </a:p>
        </p:txBody>
      </p:sp>
      <p:sp>
        <p:nvSpPr>
          <p:cNvPr id="6175" name="TextBox 95"/>
          <p:cNvSpPr txBox="1">
            <a:spLocks noChangeArrowheads="1"/>
          </p:cNvSpPr>
          <p:nvPr/>
        </p:nvSpPr>
        <p:spPr bwMode="white">
          <a:xfrm>
            <a:off x="7927975" y="1389063"/>
            <a:ext cx="692150" cy="396875"/>
          </a:xfrm>
          <a:prstGeom prst="rect">
            <a:avLst/>
          </a:prstGeom>
          <a:noFill/>
          <a:ln w="9525">
            <a:noFill/>
            <a:miter lim="800000"/>
            <a:headEnd/>
            <a:tailEnd/>
          </a:ln>
        </p:spPr>
        <p:txBody>
          <a:bodyPr wrap="none">
            <a:prstTxWarp prst="textNoShape">
              <a:avLst/>
            </a:prstTxWarp>
            <a:spAutoFit/>
          </a:bodyPr>
          <a:lstStyle/>
          <a:p>
            <a:pPr defTabSz="457200"/>
            <a:r>
              <a:rPr lang="en-US" sz="2000" b="1">
                <a:solidFill>
                  <a:srgbClr val="FFFFFF"/>
                </a:solidFill>
                <a:latin typeface="Arial"/>
                <a:ea typeface="ＭＳ Ｐゴシック"/>
                <a:cs typeface="Arial"/>
              </a:rPr>
              <a:t>Arm</a:t>
            </a:r>
          </a:p>
        </p:txBody>
      </p:sp>
      <p:grpSp>
        <p:nvGrpSpPr>
          <p:cNvPr id="9" name="Group 21"/>
          <p:cNvGrpSpPr>
            <a:grpSpLocks/>
          </p:cNvGrpSpPr>
          <p:nvPr/>
        </p:nvGrpSpPr>
        <p:grpSpPr bwMode="auto">
          <a:xfrm>
            <a:off x="4240073" y="4613124"/>
            <a:ext cx="1012152" cy="421437"/>
            <a:chOff x="1056" y="1200"/>
            <a:chExt cx="816" cy="288"/>
          </a:xfrm>
          <a:solidFill>
            <a:srgbClr val="92D050"/>
          </a:solidFill>
        </p:grpSpPr>
        <p:sp>
          <p:nvSpPr>
            <p:cNvPr id="77" name="Rectangle 22"/>
            <p:cNvSpPr>
              <a:spLocks noChangeArrowheads="1"/>
            </p:cNvSpPr>
            <p:nvPr/>
          </p:nvSpPr>
          <p:spPr bwMode="auto">
            <a:xfrm>
              <a:off x="1056"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80" name="Rectangle 23"/>
            <p:cNvSpPr>
              <a:spLocks noChangeArrowheads="1"/>
            </p:cNvSpPr>
            <p:nvPr/>
          </p:nvSpPr>
          <p:spPr bwMode="auto">
            <a:xfrm>
              <a:off x="1200"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85" name="Rectangle 24"/>
            <p:cNvSpPr>
              <a:spLocks noChangeArrowheads="1"/>
            </p:cNvSpPr>
            <p:nvPr/>
          </p:nvSpPr>
          <p:spPr bwMode="auto">
            <a:xfrm>
              <a:off x="1344"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86" name="Rectangle 25"/>
            <p:cNvSpPr>
              <a:spLocks noChangeArrowheads="1"/>
            </p:cNvSpPr>
            <p:nvPr/>
          </p:nvSpPr>
          <p:spPr bwMode="auto">
            <a:xfrm>
              <a:off x="1488"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87" name="Rectangle 26"/>
            <p:cNvSpPr>
              <a:spLocks noChangeArrowheads="1"/>
            </p:cNvSpPr>
            <p:nvPr/>
          </p:nvSpPr>
          <p:spPr bwMode="auto">
            <a:xfrm>
              <a:off x="1632"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sp>
          <p:nvSpPr>
            <p:cNvPr id="88" name="Rectangle 27"/>
            <p:cNvSpPr>
              <a:spLocks noChangeArrowheads="1"/>
            </p:cNvSpPr>
            <p:nvPr/>
          </p:nvSpPr>
          <p:spPr bwMode="auto">
            <a:xfrm>
              <a:off x="1776" y="1200"/>
              <a:ext cx="96" cy="288"/>
            </a:xfrm>
            <a:prstGeom prst="rect">
              <a:avLst/>
            </a:prstGeom>
            <a:grpFill/>
            <a:ln w="12700">
              <a:solidFill>
                <a:schemeClr val="tx1"/>
              </a:solidFill>
              <a:miter lim="800000"/>
              <a:headEnd type="none" w="sm" len="sm"/>
              <a:tailEnd/>
            </a:ln>
            <a:scene3d>
              <a:camera prst="orthographicFront"/>
              <a:lightRig rig="threePt" dir="t"/>
            </a:scene3d>
            <a:sp3d>
              <a:bevelT/>
            </a:sp3d>
          </p:spPr>
          <p:txBody>
            <a:bodyPr wrap="none" anchor="ctr"/>
            <a:lstStyle/>
            <a:p>
              <a:pPr defTabSz="457200">
                <a:defRPr/>
              </a:pPr>
              <a:endParaRPr lang="en-US" sz="1400" dirty="0">
                <a:solidFill>
                  <a:srgbClr val="FFFFFF"/>
                </a:solidFill>
                <a:latin typeface="Arial" pitchFamily="34" charset="0"/>
                <a:ea typeface="ＭＳ Ｐゴシック" pitchFamily="-112" charset="-128"/>
                <a:cs typeface="Arial"/>
              </a:endParaRPr>
            </a:p>
          </p:txBody>
        </p:sp>
      </p:grpSp>
      <p:sp>
        <p:nvSpPr>
          <p:cNvPr id="6177" name="TextBox 96"/>
          <p:cNvSpPr txBox="1">
            <a:spLocks noChangeArrowheads="1"/>
          </p:cNvSpPr>
          <p:nvPr/>
        </p:nvSpPr>
        <p:spPr bwMode="auto">
          <a:xfrm>
            <a:off x="3244850" y="3081338"/>
            <a:ext cx="596900" cy="304800"/>
          </a:xfrm>
          <a:prstGeom prst="rect">
            <a:avLst/>
          </a:prstGeom>
          <a:noFill/>
          <a:ln w="9525">
            <a:noFill/>
            <a:miter lim="800000"/>
            <a:headEnd/>
            <a:tailEnd/>
          </a:ln>
        </p:spPr>
        <p:txBody>
          <a:bodyPr wrap="none">
            <a:prstTxWarp prst="textNoShape">
              <a:avLst/>
            </a:prstTxWarp>
            <a:spAutoFit/>
          </a:bodyPr>
          <a:lstStyle/>
          <a:p>
            <a:pPr defTabSz="457200"/>
            <a:r>
              <a:rPr lang="en-US" sz="1400" b="1">
                <a:solidFill>
                  <a:srgbClr val="FFFFFF"/>
                </a:solidFill>
                <a:latin typeface="Arial"/>
                <a:ea typeface="ＭＳ Ｐゴシック"/>
                <a:cs typeface="Arial"/>
              </a:rPr>
              <a:t>1:1:1</a:t>
            </a:r>
          </a:p>
        </p:txBody>
      </p:sp>
      <p:sp>
        <p:nvSpPr>
          <p:cNvPr id="6178" name="Freeform 110"/>
          <p:cNvSpPr>
            <a:spLocks/>
          </p:cNvSpPr>
          <p:nvPr/>
        </p:nvSpPr>
        <p:spPr bwMode="auto">
          <a:xfrm>
            <a:off x="3879850" y="2070100"/>
            <a:ext cx="228600" cy="3009900"/>
          </a:xfrm>
          <a:custGeom>
            <a:avLst/>
            <a:gdLst>
              <a:gd name="T0" fmla="*/ 2147483647 w 96"/>
              <a:gd name="T1" fmla="*/ 0 h 2160"/>
              <a:gd name="T2" fmla="*/ 0 w 96"/>
              <a:gd name="T3" fmla="*/ 0 h 2160"/>
              <a:gd name="T4" fmla="*/ 0 w 96"/>
              <a:gd name="T5" fmla="*/ 2147483647 h 2160"/>
              <a:gd name="T6" fmla="*/ 2147483647 w 96"/>
              <a:gd name="T7" fmla="*/ 2147483647 h 2160"/>
              <a:gd name="T8" fmla="*/ 0 60000 65536"/>
              <a:gd name="T9" fmla="*/ 0 60000 65536"/>
              <a:gd name="T10" fmla="*/ 0 60000 65536"/>
              <a:gd name="T11" fmla="*/ 0 60000 65536"/>
              <a:gd name="T12" fmla="*/ 0 w 96"/>
              <a:gd name="T13" fmla="*/ 0 h 2160"/>
              <a:gd name="T14" fmla="*/ 96 w 96"/>
              <a:gd name="T15" fmla="*/ 2160 h 2160"/>
            </a:gdLst>
            <a:ahLst/>
            <a:cxnLst>
              <a:cxn ang="T8">
                <a:pos x="T0" y="T1"/>
              </a:cxn>
              <a:cxn ang="T9">
                <a:pos x="T2" y="T3"/>
              </a:cxn>
              <a:cxn ang="T10">
                <a:pos x="T4" y="T5"/>
              </a:cxn>
              <a:cxn ang="T11">
                <a:pos x="T6" y="T7"/>
              </a:cxn>
            </a:cxnLst>
            <a:rect l="T12" t="T13" r="T14" b="T15"/>
            <a:pathLst>
              <a:path w="96" h="2160">
                <a:moveTo>
                  <a:pt x="96" y="0"/>
                </a:moveTo>
                <a:lnTo>
                  <a:pt x="0" y="0"/>
                </a:lnTo>
                <a:lnTo>
                  <a:pt x="0" y="2160"/>
                </a:lnTo>
                <a:lnTo>
                  <a:pt x="96" y="2160"/>
                </a:lnTo>
              </a:path>
            </a:pathLst>
          </a:custGeom>
          <a:noFill/>
          <a:ln w="28575">
            <a:solidFill>
              <a:schemeClr val="tx1"/>
            </a:solidFill>
            <a:round/>
            <a:headEnd type="triangle" w="lg" len="lg"/>
            <a:tailEnd type="triangle" w="lg" len="lg"/>
          </a:ln>
        </p:spPr>
        <p:txBody>
          <a:bodyPr>
            <a:prstTxWarp prst="textNoShape">
              <a:avLst/>
            </a:prstTxWarp>
          </a:bodyPr>
          <a:lstStyle/>
          <a:p>
            <a:pPr defTabSz="457200"/>
            <a:endParaRPr lang="es-ES">
              <a:solidFill>
                <a:srgbClr val="FFFFFF"/>
              </a:solidFill>
              <a:latin typeface="Arial"/>
              <a:ea typeface="ＭＳ Ｐゴシック"/>
              <a:cs typeface="Arial"/>
            </a:endParaRPr>
          </a:p>
        </p:txBody>
      </p:sp>
      <p:sp>
        <p:nvSpPr>
          <p:cNvPr id="6179" name="Text Box 91"/>
          <p:cNvSpPr txBox="1">
            <a:spLocks noChangeArrowheads="1"/>
          </p:cNvSpPr>
          <p:nvPr/>
        </p:nvSpPr>
        <p:spPr bwMode="auto">
          <a:xfrm>
            <a:off x="417513" y="6292850"/>
            <a:ext cx="5002212" cy="457200"/>
          </a:xfrm>
          <a:prstGeom prst="rect">
            <a:avLst/>
          </a:prstGeom>
          <a:noFill/>
          <a:ln w="9525">
            <a:noFill/>
            <a:miter lim="800000"/>
            <a:headEnd type="none" w="sm" len="sm"/>
            <a:tailEnd type="none" w="sm" len="sm"/>
          </a:ln>
        </p:spPr>
        <p:txBody>
          <a:bodyPr lIns="36000" rIns="36000" anchor="b">
            <a:prstTxWarp prst="textNoShape">
              <a:avLst/>
            </a:prstTxWarp>
            <a:spAutoFit/>
          </a:bodyPr>
          <a:lstStyle/>
          <a:p>
            <a:pPr defTabSz="457200" eaLnBrk="0" hangingPunct="0"/>
            <a:r>
              <a:rPr lang="en-GB" sz="1200" b="1">
                <a:solidFill>
                  <a:srgbClr val="FFFFFF"/>
                </a:solidFill>
                <a:latin typeface="Arial"/>
                <a:ea typeface="ＭＳ Ｐゴシック"/>
                <a:cs typeface="Arial"/>
              </a:rPr>
              <a:t>OV = ovarian; PP = primary peritoneal</a:t>
            </a:r>
            <a:br>
              <a:rPr lang="en-GB" sz="1200" b="1">
                <a:solidFill>
                  <a:srgbClr val="FFFFFF"/>
                </a:solidFill>
                <a:latin typeface="Arial"/>
                <a:ea typeface="ＭＳ Ｐゴシック"/>
                <a:cs typeface="Arial"/>
              </a:rPr>
            </a:br>
            <a:r>
              <a:rPr lang="en-GB" sz="1200" b="1">
                <a:solidFill>
                  <a:srgbClr val="FFFFFF"/>
                </a:solidFill>
                <a:latin typeface="Arial"/>
                <a:ea typeface="ＭＳ Ｐゴシック"/>
                <a:cs typeface="Arial"/>
              </a:rPr>
              <a:t>FT = fallopian tube; Bev = bevacizumab</a:t>
            </a:r>
          </a:p>
        </p:txBody>
      </p:sp>
      <p:sp>
        <p:nvSpPr>
          <p:cNvPr id="6180" name="AutoShape 94"/>
          <p:cNvSpPr>
            <a:spLocks noChangeArrowheads="1"/>
          </p:cNvSpPr>
          <p:nvPr/>
        </p:nvSpPr>
        <p:spPr bwMode="auto">
          <a:xfrm>
            <a:off x="2827338" y="2051050"/>
            <a:ext cx="382587" cy="2689225"/>
          </a:xfrm>
          <a:prstGeom prst="roundRect">
            <a:avLst>
              <a:gd name="adj" fmla="val 16667"/>
            </a:avLst>
          </a:prstGeom>
          <a:solidFill>
            <a:schemeClr val="tx1"/>
          </a:solidFill>
          <a:ln w="28575">
            <a:solidFill>
              <a:schemeClr val="tx1"/>
            </a:solidFill>
            <a:round/>
            <a:headEnd type="none" w="sm" len="sm"/>
            <a:tailEnd type="none" w="sm" len="sm"/>
          </a:ln>
        </p:spPr>
        <p:txBody>
          <a:bodyPr wrap="none" anchor="ctr">
            <a:prstTxWarp prst="textNoShape">
              <a:avLst/>
            </a:prstTxWarp>
          </a:bodyPr>
          <a:lstStyle/>
          <a:p>
            <a:pPr algn="ctr" defTabSz="457200" eaLnBrk="0" hangingPunct="0">
              <a:lnSpc>
                <a:spcPct val="115000"/>
              </a:lnSpc>
            </a:pPr>
            <a:r>
              <a:rPr lang="en-US" b="1">
                <a:solidFill>
                  <a:srgbClr val="006699"/>
                </a:solidFill>
                <a:latin typeface="Arial"/>
                <a:ea typeface="ＭＳ Ｐゴシック"/>
                <a:cs typeface="Arial"/>
              </a:rPr>
              <a:t>R</a:t>
            </a:r>
            <a:br>
              <a:rPr lang="en-US" b="1">
                <a:solidFill>
                  <a:srgbClr val="006699"/>
                </a:solidFill>
                <a:latin typeface="Arial"/>
                <a:ea typeface="ＭＳ Ｐゴシック"/>
                <a:cs typeface="Arial"/>
              </a:rPr>
            </a:br>
            <a:r>
              <a:rPr lang="en-US" b="1">
                <a:solidFill>
                  <a:srgbClr val="006699"/>
                </a:solidFill>
                <a:latin typeface="Arial"/>
                <a:ea typeface="ＭＳ Ｐゴシック"/>
                <a:cs typeface="Arial"/>
              </a:rPr>
              <a:t>A</a:t>
            </a:r>
            <a:br>
              <a:rPr lang="en-US" b="1">
                <a:solidFill>
                  <a:srgbClr val="006699"/>
                </a:solidFill>
                <a:latin typeface="Arial"/>
                <a:ea typeface="ＭＳ Ｐゴシック"/>
                <a:cs typeface="Arial"/>
              </a:rPr>
            </a:br>
            <a:r>
              <a:rPr lang="en-US" b="1">
                <a:solidFill>
                  <a:srgbClr val="006699"/>
                </a:solidFill>
                <a:latin typeface="Arial"/>
                <a:ea typeface="ＭＳ Ｐゴシック"/>
                <a:cs typeface="Arial"/>
              </a:rPr>
              <a:t>N</a:t>
            </a:r>
            <a:br>
              <a:rPr lang="en-US" b="1">
                <a:solidFill>
                  <a:srgbClr val="006699"/>
                </a:solidFill>
                <a:latin typeface="Arial"/>
                <a:ea typeface="ＭＳ Ｐゴシック"/>
                <a:cs typeface="Arial"/>
              </a:rPr>
            </a:br>
            <a:r>
              <a:rPr lang="en-US" b="1">
                <a:solidFill>
                  <a:srgbClr val="006699"/>
                </a:solidFill>
                <a:latin typeface="Arial"/>
                <a:ea typeface="ＭＳ Ｐゴシック"/>
                <a:cs typeface="Arial"/>
              </a:rPr>
              <a:t>D</a:t>
            </a:r>
            <a:br>
              <a:rPr lang="en-US" b="1">
                <a:solidFill>
                  <a:srgbClr val="006699"/>
                </a:solidFill>
                <a:latin typeface="Arial"/>
                <a:ea typeface="ＭＳ Ｐゴシック"/>
                <a:cs typeface="Arial"/>
              </a:rPr>
            </a:br>
            <a:r>
              <a:rPr lang="en-US" b="1">
                <a:solidFill>
                  <a:srgbClr val="006699"/>
                </a:solidFill>
                <a:latin typeface="Arial"/>
                <a:ea typeface="ＭＳ Ｐゴシック"/>
                <a:cs typeface="Arial"/>
              </a:rPr>
              <a:t>O</a:t>
            </a:r>
            <a:br>
              <a:rPr lang="en-US" b="1">
                <a:solidFill>
                  <a:srgbClr val="006699"/>
                </a:solidFill>
                <a:latin typeface="Arial"/>
                <a:ea typeface="ＭＳ Ｐゴシック"/>
                <a:cs typeface="Arial"/>
              </a:rPr>
            </a:br>
            <a:r>
              <a:rPr lang="en-US" b="1">
                <a:solidFill>
                  <a:srgbClr val="006699"/>
                </a:solidFill>
                <a:latin typeface="Arial"/>
                <a:ea typeface="ＭＳ Ｐゴシック"/>
                <a:cs typeface="Arial"/>
              </a:rPr>
              <a:t>M</a:t>
            </a:r>
            <a:br>
              <a:rPr lang="en-US" b="1">
                <a:solidFill>
                  <a:srgbClr val="006699"/>
                </a:solidFill>
                <a:latin typeface="Arial"/>
                <a:ea typeface="ＭＳ Ｐゴシック"/>
                <a:cs typeface="Arial"/>
              </a:rPr>
            </a:br>
            <a:r>
              <a:rPr lang="en-US" b="1">
                <a:solidFill>
                  <a:srgbClr val="006699"/>
                </a:solidFill>
                <a:latin typeface="Arial"/>
                <a:ea typeface="ＭＳ Ｐゴシック"/>
                <a:cs typeface="Arial"/>
              </a:rPr>
              <a:t>I</a:t>
            </a:r>
            <a:br>
              <a:rPr lang="en-US" b="1">
                <a:solidFill>
                  <a:srgbClr val="006699"/>
                </a:solidFill>
                <a:latin typeface="Arial"/>
                <a:ea typeface="ＭＳ Ｐゴシック"/>
                <a:cs typeface="Arial"/>
              </a:rPr>
            </a:br>
            <a:r>
              <a:rPr lang="en-US" b="1">
                <a:solidFill>
                  <a:srgbClr val="006699"/>
                </a:solidFill>
                <a:latin typeface="Arial"/>
                <a:ea typeface="ＭＳ Ｐゴシック"/>
                <a:cs typeface="Arial"/>
              </a:rPr>
              <a:t>S</a:t>
            </a:r>
            <a:br>
              <a:rPr lang="en-US" b="1">
                <a:solidFill>
                  <a:srgbClr val="006699"/>
                </a:solidFill>
                <a:latin typeface="Arial"/>
                <a:ea typeface="ＭＳ Ｐゴシック"/>
                <a:cs typeface="Arial"/>
              </a:rPr>
            </a:br>
            <a:r>
              <a:rPr lang="en-US" b="1">
                <a:solidFill>
                  <a:srgbClr val="006699"/>
                </a:solidFill>
                <a:latin typeface="Arial"/>
                <a:ea typeface="ＭＳ Ｐゴシック"/>
                <a:cs typeface="Arial"/>
              </a:rPr>
              <a:t>E</a:t>
            </a:r>
          </a:p>
        </p:txBody>
      </p:sp>
      <p:sp>
        <p:nvSpPr>
          <p:cNvPr id="6181" name="TextBox 80"/>
          <p:cNvSpPr txBox="1">
            <a:spLocks noChangeArrowheads="1"/>
          </p:cNvSpPr>
          <p:nvPr/>
        </p:nvSpPr>
        <p:spPr bwMode="auto">
          <a:xfrm>
            <a:off x="8031163" y="2246313"/>
            <a:ext cx="561975" cy="244475"/>
          </a:xfrm>
          <a:prstGeom prst="rect">
            <a:avLst/>
          </a:prstGeom>
          <a:noFill/>
          <a:ln w="9525">
            <a:noFill/>
            <a:miter lim="800000"/>
            <a:headEnd/>
            <a:tailEnd/>
          </a:ln>
        </p:spPr>
        <p:txBody>
          <a:bodyPr>
            <a:prstTxWarp prst="textNoShape">
              <a:avLst/>
            </a:prstTxWarp>
            <a:spAutoFit/>
          </a:bodyPr>
          <a:lstStyle/>
          <a:p>
            <a:pPr defTabSz="457200"/>
            <a:r>
              <a:rPr lang="en-US" sz="1000" b="1">
                <a:solidFill>
                  <a:srgbClr val="FFFFFF"/>
                </a:solidFill>
                <a:latin typeface="Arial"/>
                <a:ea typeface="ＭＳ Ｐゴシック"/>
                <a:cs typeface="Arial"/>
              </a:rPr>
              <a:t>(CP)</a:t>
            </a:r>
          </a:p>
        </p:txBody>
      </p:sp>
      <p:sp>
        <p:nvSpPr>
          <p:cNvPr id="6182" name="TextBox 81"/>
          <p:cNvSpPr txBox="1">
            <a:spLocks noChangeArrowheads="1"/>
          </p:cNvSpPr>
          <p:nvPr/>
        </p:nvSpPr>
        <p:spPr bwMode="auto">
          <a:xfrm>
            <a:off x="8031163" y="3738563"/>
            <a:ext cx="1035050" cy="244475"/>
          </a:xfrm>
          <a:prstGeom prst="rect">
            <a:avLst/>
          </a:prstGeom>
          <a:noFill/>
          <a:ln w="9525">
            <a:noFill/>
            <a:miter lim="800000"/>
            <a:headEnd/>
            <a:tailEnd/>
          </a:ln>
        </p:spPr>
        <p:txBody>
          <a:bodyPr>
            <a:prstTxWarp prst="textNoShape">
              <a:avLst/>
            </a:prstTxWarp>
            <a:spAutoFit/>
          </a:bodyPr>
          <a:lstStyle/>
          <a:p>
            <a:pPr defTabSz="457200"/>
            <a:r>
              <a:rPr lang="en-US" sz="1000" b="1">
                <a:solidFill>
                  <a:srgbClr val="66CCFF"/>
                </a:solidFill>
                <a:latin typeface="Arial"/>
                <a:ea typeface="ＭＳ Ｐゴシック"/>
                <a:cs typeface="Arial"/>
              </a:rPr>
              <a:t>(CP + Bev)</a:t>
            </a:r>
          </a:p>
        </p:txBody>
      </p:sp>
      <p:sp>
        <p:nvSpPr>
          <p:cNvPr id="6183" name="TextBox 82"/>
          <p:cNvSpPr txBox="1">
            <a:spLocks noChangeArrowheads="1"/>
          </p:cNvSpPr>
          <p:nvPr/>
        </p:nvSpPr>
        <p:spPr bwMode="auto">
          <a:xfrm>
            <a:off x="8031163" y="5218113"/>
            <a:ext cx="779462" cy="396875"/>
          </a:xfrm>
          <a:prstGeom prst="rect">
            <a:avLst/>
          </a:prstGeom>
          <a:noFill/>
          <a:ln w="9525">
            <a:noFill/>
            <a:miter lim="800000"/>
            <a:headEnd/>
            <a:tailEnd/>
          </a:ln>
        </p:spPr>
        <p:txBody>
          <a:bodyPr wrap="none">
            <a:prstTxWarp prst="textNoShape">
              <a:avLst/>
            </a:prstTxWarp>
            <a:spAutoFit/>
          </a:bodyPr>
          <a:lstStyle/>
          <a:p>
            <a:pPr defTabSz="457200"/>
            <a:r>
              <a:rPr lang="en-US" sz="1000" b="1">
                <a:solidFill>
                  <a:srgbClr val="FFFF00"/>
                </a:solidFill>
                <a:latin typeface="Arial"/>
                <a:ea typeface="ＭＳ Ｐゴシック"/>
                <a:cs typeface="Arial"/>
              </a:rPr>
              <a:t>(CP + Bev</a:t>
            </a:r>
          </a:p>
          <a:p>
            <a:pPr defTabSz="457200"/>
            <a:r>
              <a:rPr lang="en-US" sz="1000" b="1">
                <a:solidFill>
                  <a:srgbClr val="FFFF00"/>
                </a:solidFill>
                <a:latin typeface="Arial"/>
                <a:ea typeface="ＭＳ Ｐゴシック"/>
                <a:cs typeface="Arial"/>
                <a:sym typeface="Symbol" charset="2"/>
              </a:rPr>
              <a:t> Bev</a:t>
            </a:r>
            <a:r>
              <a:rPr lang="en-US" sz="1000" b="1">
                <a:solidFill>
                  <a:srgbClr val="FFFF00"/>
                </a:solidFill>
                <a:latin typeface="Arial"/>
                <a:ea typeface="ＭＳ Ｐゴシック"/>
                <a:cs typeface="Arial"/>
              </a:rPr>
              <a:t>)</a:t>
            </a:r>
          </a:p>
        </p:txBody>
      </p:sp>
      <p:sp>
        <p:nvSpPr>
          <p:cNvPr id="6184" name="Text Box 78"/>
          <p:cNvSpPr txBox="1">
            <a:spLocks noChangeArrowheads="1"/>
          </p:cNvSpPr>
          <p:nvPr/>
        </p:nvSpPr>
        <p:spPr bwMode="white">
          <a:xfrm>
            <a:off x="4248150" y="4084638"/>
            <a:ext cx="1162050" cy="244475"/>
          </a:xfrm>
          <a:prstGeom prst="rect">
            <a:avLst/>
          </a:prstGeom>
          <a:noFill/>
          <a:ln w="12700">
            <a:noFill/>
            <a:miter lim="800000"/>
            <a:headEnd type="none" w="sm" len="sm"/>
            <a:tailEnd/>
          </a:ln>
        </p:spPr>
        <p:txBody>
          <a:bodyPr anchor="ctr">
            <a:prstTxWarp prst="textNoShape">
              <a:avLst/>
            </a:prstTxWarp>
            <a:spAutoFit/>
          </a:bodyPr>
          <a:lstStyle/>
          <a:p>
            <a:pPr algn="ctr" defTabSz="762000"/>
            <a:r>
              <a:rPr lang="en-US" sz="1000" b="1">
                <a:solidFill>
                  <a:srgbClr val="FFFFFF"/>
                </a:solidFill>
                <a:latin typeface="Arial"/>
                <a:ea typeface="ＭＳ Ｐゴシック"/>
                <a:cs typeface="Arial"/>
              </a:rPr>
              <a:t>Bev 15 mg/kg</a:t>
            </a:r>
          </a:p>
        </p:txBody>
      </p:sp>
    </p:spTree>
    <p:extLst>
      <p:ext uri="{BB962C8B-B14F-4D97-AF65-F5344CB8AC3E}">
        <p14:creationId xmlns:p14="http://schemas.microsoft.com/office/powerpoint/2010/main" val="232083919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ChangeAspect="1"/>
          </p:cNvGraphicFramePr>
          <p:nvPr/>
        </p:nvGraphicFramePr>
        <p:xfrm>
          <a:off x="1216025" y="1700213"/>
          <a:ext cx="6605588" cy="4119562"/>
        </p:xfrm>
        <a:graphic>
          <a:graphicData uri="http://schemas.openxmlformats.org/presentationml/2006/ole">
            <mc:AlternateContent xmlns:mc="http://schemas.openxmlformats.org/markup-compatibility/2006">
              <mc:Choice xmlns:v="urn:schemas-microsoft-com:vml" Requires="v">
                <p:oleObj spid="_x0000_s311315" name="CorelDRAW" r:id="rId4" imgW="6605640" imgH="4120200" progId="">
                  <p:embed/>
                </p:oleObj>
              </mc:Choice>
              <mc:Fallback>
                <p:oleObj name="CorelDRAW" r:id="rId4" imgW="6605640" imgH="412020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invGray">
                      <a:xfrm>
                        <a:off x="1216025" y="1700213"/>
                        <a:ext cx="6605588" cy="4119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51" name="Object 2"/>
          <p:cNvGraphicFramePr>
            <a:graphicFrameLocks noChangeAspect="1"/>
          </p:cNvGraphicFramePr>
          <p:nvPr/>
        </p:nvGraphicFramePr>
        <p:xfrm>
          <a:off x="1300163" y="1619250"/>
          <a:ext cx="6532562" cy="3671888"/>
        </p:xfrm>
        <a:graphic>
          <a:graphicData uri="http://schemas.openxmlformats.org/presentationml/2006/ole">
            <mc:AlternateContent xmlns:mc="http://schemas.openxmlformats.org/markup-compatibility/2006">
              <mc:Choice xmlns:v="urn:schemas-microsoft-com:vml" Requires="v">
                <p:oleObj spid="_x0000_s311316" name="CorelDRAW" r:id="rId6" imgW="6532920" imgH="3672000" progId="">
                  <p:embed/>
                </p:oleObj>
              </mc:Choice>
              <mc:Fallback>
                <p:oleObj name="CorelDRAW" r:id="rId6" imgW="6532920" imgH="3672000"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invGray">
                      <a:xfrm>
                        <a:off x="1300163" y="1619250"/>
                        <a:ext cx="6532562" cy="3671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053" name="Line 18"/>
          <p:cNvSpPr>
            <a:spLocks noChangeShapeType="1"/>
          </p:cNvSpPr>
          <p:nvPr/>
        </p:nvSpPr>
        <p:spPr bwMode="white">
          <a:xfrm flipV="1">
            <a:off x="4021138" y="3317875"/>
            <a:ext cx="0" cy="2408238"/>
          </a:xfrm>
          <a:prstGeom prst="line">
            <a:avLst/>
          </a:prstGeom>
          <a:noFill/>
          <a:ln w="28575">
            <a:solidFill>
              <a:srgbClr val="FFFFFF"/>
            </a:solidFill>
            <a:prstDash val="dash"/>
            <a:round/>
            <a:headEnd/>
            <a:tailEnd/>
          </a:ln>
        </p:spPr>
        <p:txBody>
          <a:bodyPr wrap="none" anchor="ctr">
            <a:prstTxWarp prst="textNoShape">
              <a:avLst/>
            </a:prstTxWarp>
          </a:bodyPr>
          <a:lstStyle/>
          <a:p>
            <a:pPr defTabSz="457200"/>
            <a:endParaRPr lang="en-US">
              <a:solidFill>
                <a:srgbClr val="FFFFFF"/>
              </a:solidFill>
              <a:latin typeface="Arial"/>
              <a:ea typeface="ＭＳ Ｐゴシック"/>
              <a:cs typeface="Arial"/>
            </a:endParaRPr>
          </a:p>
        </p:txBody>
      </p:sp>
      <p:graphicFrame>
        <p:nvGraphicFramePr>
          <p:cNvPr id="2052" name="Object 3"/>
          <p:cNvGraphicFramePr>
            <a:graphicFrameLocks noChangeAspect="1"/>
          </p:cNvGraphicFramePr>
          <p:nvPr/>
        </p:nvGraphicFramePr>
        <p:xfrm>
          <a:off x="1293813" y="1624013"/>
          <a:ext cx="6505575" cy="3629025"/>
        </p:xfrm>
        <a:graphic>
          <a:graphicData uri="http://schemas.openxmlformats.org/presentationml/2006/ole">
            <mc:AlternateContent xmlns:mc="http://schemas.openxmlformats.org/markup-compatibility/2006">
              <mc:Choice xmlns:v="urn:schemas-microsoft-com:vml" Requires="v">
                <p:oleObj spid="_x0000_s311317" name="CorelDRAW" r:id="rId8" imgW="6505200" imgH="3628800" progId="">
                  <p:embed/>
                </p:oleObj>
              </mc:Choice>
              <mc:Fallback>
                <p:oleObj name="CorelDRAW" r:id="rId8" imgW="6505200" imgH="3628800" progId="">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93813" y="1624013"/>
                        <a:ext cx="6505575" cy="362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054" name="Line 18"/>
          <p:cNvSpPr>
            <a:spLocks noChangeShapeType="1"/>
          </p:cNvSpPr>
          <p:nvPr/>
        </p:nvSpPr>
        <p:spPr bwMode="white">
          <a:xfrm flipV="1">
            <a:off x="2235200" y="2068513"/>
            <a:ext cx="0" cy="3657600"/>
          </a:xfrm>
          <a:prstGeom prst="line">
            <a:avLst/>
          </a:prstGeom>
          <a:noFill/>
          <a:ln w="28575">
            <a:solidFill>
              <a:srgbClr val="FFFFFF"/>
            </a:solidFill>
            <a:prstDash val="dash"/>
            <a:round/>
            <a:headEnd/>
            <a:tailEnd/>
          </a:ln>
        </p:spPr>
        <p:txBody>
          <a:bodyPr wrap="none" anchor="ctr">
            <a:prstTxWarp prst="textNoShape">
              <a:avLst/>
            </a:prstTxWarp>
          </a:bodyPr>
          <a:lstStyle/>
          <a:p>
            <a:pPr defTabSz="457200"/>
            <a:endParaRPr lang="en-US">
              <a:solidFill>
                <a:srgbClr val="FFFFFF"/>
              </a:solidFill>
              <a:latin typeface="Arial"/>
              <a:ea typeface="ＭＳ Ｐゴシック"/>
              <a:cs typeface="Arial"/>
            </a:endParaRPr>
          </a:p>
        </p:txBody>
      </p:sp>
      <p:sp>
        <p:nvSpPr>
          <p:cNvPr id="2055" name="Rectangle 42"/>
          <p:cNvSpPr>
            <a:spLocks noGrp="1" noChangeArrowheads="1"/>
          </p:cNvSpPr>
          <p:nvPr>
            <p:ph type="title"/>
          </p:nvPr>
        </p:nvSpPr>
        <p:spPr/>
        <p:txBody>
          <a:bodyPr/>
          <a:lstStyle/>
          <a:p>
            <a:r>
              <a:rPr lang="en-US"/>
              <a:t>GOG-0218: Investigator-assessed PFS</a:t>
            </a:r>
            <a:br>
              <a:rPr lang="en-US"/>
            </a:br>
            <a:r>
              <a:rPr lang="en-US" sz="2000"/>
              <a:t>(</a:t>
            </a:r>
            <a:r>
              <a:rPr lang="en-GB" sz="2000"/>
              <a:t>RECIST or global clinical deterioration, censoring for CA-125</a:t>
            </a:r>
            <a:r>
              <a:rPr lang="en-US" sz="2000"/>
              <a:t>)</a:t>
            </a:r>
            <a:endParaRPr lang="en-GB" sz="2000"/>
          </a:p>
        </p:txBody>
      </p:sp>
      <p:sp>
        <p:nvSpPr>
          <p:cNvPr id="2056" name="Text Box 73"/>
          <p:cNvSpPr txBox="1">
            <a:spLocks noChangeArrowheads="1"/>
          </p:cNvSpPr>
          <p:nvPr/>
        </p:nvSpPr>
        <p:spPr bwMode="auto">
          <a:xfrm>
            <a:off x="812800" y="1550988"/>
            <a:ext cx="466725" cy="4337050"/>
          </a:xfrm>
          <a:prstGeom prst="rect">
            <a:avLst/>
          </a:prstGeom>
          <a:noFill/>
          <a:ln w="9525">
            <a:noFill/>
            <a:miter lim="800000"/>
            <a:headEnd/>
            <a:tailEnd/>
          </a:ln>
        </p:spPr>
        <p:txBody>
          <a:bodyPr wrap="none">
            <a:prstTxWarp prst="textNoShape">
              <a:avLst/>
            </a:prstTxWarp>
            <a:spAutoFit/>
          </a:bodyPr>
          <a:lstStyle/>
          <a:p>
            <a:pPr algn="r" defTabSz="457200">
              <a:spcAft>
                <a:spcPct val="227000"/>
              </a:spcAft>
            </a:pPr>
            <a:r>
              <a:rPr lang="en-GB" b="1">
                <a:solidFill>
                  <a:srgbClr val="FFFFFF"/>
                </a:solidFill>
                <a:latin typeface="Arial"/>
                <a:ea typeface="ＭＳ Ｐゴシック"/>
                <a:cs typeface="Arial"/>
              </a:rPr>
              <a:t>1.0</a:t>
            </a:r>
          </a:p>
          <a:p>
            <a:pPr algn="r" defTabSz="457200">
              <a:spcAft>
                <a:spcPct val="227000"/>
              </a:spcAft>
            </a:pPr>
            <a:r>
              <a:rPr lang="en-GB" b="1">
                <a:solidFill>
                  <a:srgbClr val="FFFFFF"/>
                </a:solidFill>
                <a:latin typeface="Arial"/>
                <a:ea typeface="ＭＳ Ｐゴシック"/>
                <a:cs typeface="Arial"/>
              </a:rPr>
              <a:t>0.8</a:t>
            </a:r>
          </a:p>
          <a:p>
            <a:pPr algn="r" defTabSz="457200">
              <a:spcAft>
                <a:spcPct val="227000"/>
              </a:spcAft>
            </a:pPr>
            <a:r>
              <a:rPr lang="en-GB" b="1">
                <a:solidFill>
                  <a:srgbClr val="FFFFFF"/>
                </a:solidFill>
                <a:latin typeface="Arial"/>
                <a:ea typeface="ＭＳ Ｐゴシック"/>
                <a:cs typeface="Arial"/>
              </a:rPr>
              <a:t>0.6</a:t>
            </a:r>
          </a:p>
          <a:p>
            <a:pPr algn="r" defTabSz="457200">
              <a:spcAft>
                <a:spcPct val="227000"/>
              </a:spcAft>
            </a:pPr>
            <a:r>
              <a:rPr lang="en-GB" b="1">
                <a:solidFill>
                  <a:srgbClr val="FFFFFF"/>
                </a:solidFill>
                <a:latin typeface="Arial"/>
                <a:ea typeface="ＭＳ Ｐゴシック"/>
                <a:cs typeface="Arial"/>
              </a:rPr>
              <a:t>0.4</a:t>
            </a:r>
          </a:p>
          <a:p>
            <a:pPr algn="r" defTabSz="457200">
              <a:spcAft>
                <a:spcPct val="227000"/>
              </a:spcAft>
            </a:pPr>
            <a:r>
              <a:rPr lang="en-GB" b="1">
                <a:solidFill>
                  <a:srgbClr val="FFFFFF"/>
                </a:solidFill>
                <a:latin typeface="Arial"/>
                <a:ea typeface="ＭＳ Ｐゴシック"/>
                <a:cs typeface="Arial"/>
              </a:rPr>
              <a:t>0.2</a:t>
            </a:r>
          </a:p>
          <a:p>
            <a:pPr algn="r" defTabSz="457200">
              <a:spcAft>
                <a:spcPct val="227000"/>
              </a:spcAft>
            </a:pPr>
            <a:r>
              <a:rPr lang="en-GB" b="1">
                <a:solidFill>
                  <a:srgbClr val="FFFFFF"/>
                </a:solidFill>
                <a:latin typeface="Arial"/>
                <a:ea typeface="ＭＳ Ｐゴシック"/>
                <a:cs typeface="Arial"/>
              </a:rPr>
              <a:t>0</a:t>
            </a:r>
          </a:p>
        </p:txBody>
      </p:sp>
      <p:sp>
        <p:nvSpPr>
          <p:cNvPr id="2057" name="Rectangle 19"/>
          <p:cNvSpPr>
            <a:spLocks noChangeArrowheads="1"/>
          </p:cNvSpPr>
          <p:nvPr/>
        </p:nvSpPr>
        <p:spPr bwMode="white">
          <a:xfrm rot="-5400000">
            <a:off x="-1362075" y="3568701"/>
            <a:ext cx="3997325" cy="336550"/>
          </a:xfrm>
          <a:prstGeom prst="rect">
            <a:avLst/>
          </a:prstGeom>
          <a:noFill/>
          <a:ln w="9525">
            <a:noFill/>
            <a:miter lim="800000"/>
            <a:headEnd/>
            <a:tailEnd/>
          </a:ln>
        </p:spPr>
        <p:txBody>
          <a:bodyPr>
            <a:prstTxWarp prst="textNoShape">
              <a:avLst/>
            </a:prstTxWarp>
            <a:spAutoFit/>
          </a:bodyPr>
          <a:lstStyle/>
          <a:p>
            <a:pPr algn="ctr" defTabSz="457200"/>
            <a:r>
              <a:rPr lang="en-US" b="1">
                <a:solidFill>
                  <a:srgbClr val="FFFFFF"/>
                </a:solidFill>
                <a:latin typeface="Arial"/>
                <a:ea typeface="ＭＳ Ｐゴシック"/>
                <a:cs typeface="Arial"/>
              </a:rPr>
              <a:t>PFS estimate</a:t>
            </a:r>
          </a:p>
        </p:txBody>
      </p:sp>
      <p:graphicFrame>
        <p:nvGraphicFramePr>
          <p:cNvPr id="2089" name="Group 41"/>
          <p:cNvGraphicFramePr>
            <a:graphicFrameLocks noGrp="1"/>
          </p:cNvGraphicFramePr>
          <p:nvPr/>
        </p:nvGraphicFramePr>
        <p:xfrm>
          <a:off x="4235450" y="1341438"/>
          <a:ext cx="4440238" cy="1864560"/>
        </p:xfrm>
        <a:graphic>
          <a:graphicData uri="http://schemas.openxmlformats.org/drawingml/2006/table">
            <a:tbl>
              <a:tblPr/>
              <a:tblGrid>
                <a:gridCol w="1949450"/>
                <a:gridCol w="977900"/>
                <a:gridCol w="1512888"/>
              </a:tblGrid>
              <a:tr h="312738">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Tx/>
                        <a:buNone/>
                        <a:tabLst/>
                      </a:pPr>
                      <a:endParaRPr kumimoji="0" lang="en-GB" sz="1000" b="1" i="0" u="none" strike="noStrike" cap="none" normalizeH="0" baseline="0">
                        <a:ln>
                          <a:noFill/>
                        </a:ln>
                        <a:solidFill>
                          <a:schemeClr val="tx1"/>
                        </a:solidFill>
                        <a:effectLst/>
                        <a:latin typeface="Arial" charset="0"/>
                        <a:ea typeface="MS PGothic" pitchFamily="34" charset="-128"/>
                        <a:cs typeface="MS PGothic" pitchFamily="34" charset="-128"/>
                      </a:endParaRPr>
                    </a:p>
                  </a:txBody>
                  <a:tcPr marL="18000" marR="18000" marT="36000" marB="36000" anchor="ctr" horzOverflow="overflow">
                    <a:lnL>
                      <a:noFill/>
                    </a:lnL>
                    <a:lnR>
                      <a:noFill/>
                    </a:lnR>
                    <a:lnT>
                      <a:noFill/>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 typeface="Wingdings" charset="2"/>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I</a:t>
                      </a:r>
                      <a:b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b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CP</a:t>
                      </a:r>
                    </a:p>
                    <a:p>
                      <a:pPr marL="0" marR="0" lvl="0" indent="0" algn="ctr" defTabSz="914400" rtl="0" eaLnBrk="1" fontAlgn="base" latinLnBrk="0" hangingPunct="1">
                        <a:lnSpc>
                          <a:spcPct val="100000"/>
                        </a:lnSpc>
                        <a:spcBef>
                          <a:spcPct val="0"/>
                        </a:spcBef>
                        <a:spcAft>
                          <a:spcPct val="20000"/>
                        </a:spcAft>
                        <a:buClr>
                          <a:schemeClr val="tx1"/>
                        </a:buClr>
                        <a:buSzPct val="90000"/>
                        <a:buFont typeface="Wingdings" charset="2"/>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(n=625)</a:t>
                      </a:r>
                    </a:p>
                  </a:txBody>
                  <a:tcPr marL="18000" marR="18000" marT="36000" marB="36000" anchor="b" horzOverflow="overflow">
                    <a:lnL>
                      <a:noFill/>
                    </a:lnL>
                    <a:lnR>
                      <a:noFill/>
                    </a:lnR>
                    <a:lnT>
                      <a:noFill/>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 typeface="Wingdings" charset="2"/>
                        <a:buNone/>
                        <a:tabLst/>
                      </a:pPr>
                      <a:r>
                        <a:rPr kumimoji="0" lang="en-US" sz="1000" b="1" i="0" u="none" strike="noStrike" cap="none" normalizeH="0" baseline="0">
                          <a:ln>
                            <a:noFill/>
                          </a:ln>
                          <a:solidFill>
                            <a:srgbClr val="FFFF00"/>
                          </a:solidFill>
                          <a:effectLst/>
                          <a:latin typeface="Arial" charset="0"/>
                          <a:ea typeface="MS PGothic" pitchFamily="34" charset="-128"/>
                          <a:cs typeface="MS PGothic" pitchFamily="34" charset="-128"/>
                        </a:rPr>
                        <a:t>III</a:t>
                      </a:r>
                      <a:br>
                        <a:rPr kumimoji="0" lang="en-US" sz="1000" b="1" i="0" u="none" strike="noStrike" cap="none" normalizeH="0" baseline="0">
                          <a:ln>
                            <a:noFill/>
                          </a:ln>
                          <a:solidFill>
                            <a:srgbClr val="FFFF00"/>
                          </a:solidFill>
                          <a:effectLst/>
                          <a:latin typeface="Arial" charset="0"/>
                          <a:ea typeface="MS PGothic" pitchFamily="34" charset="-128"/>
                          <a:cs typeface="MS PGothic" pitchFamily="34" charset="-128"/>
                        </a:rPr>
                      </a:br>
                      <a:r>
                        <a:rPr kumimoji="0" lang="en-US" sz="1000" b="1" i="0" u="none" strike="noStrike" cap="none" normalizeH="0" baseline="0">
                          <a:ln>
                            <a:noFill/>
                          </a:ln>
                          <a:solidFill>
                            <a:srgbClr val="FFFF00"/>
                          </a:solidFill>
                          <a:effectLst/>
                          <a:latin typeface="Arial" charset="0"/>
                          <a:ea typeface="MS PGothic" pitchFamily="34" charset="-128"/>
                          <a:cs typeface="MS PGothic" pitchFamily="34" charset="-128"/>
                        </a:rPr>
                        <a:t>CP + Bev </a:t>
                      </a:r>
                      <a:r>
                        <a:rPr kumimoji="0" lang="en-US" sz="1000" b="1" i="0" u="none" strike="noStrike" cap="none" normalizeH="0" baseline="0">
                          <a:ln>
                            <a:noFill/>
                          </a:ln>
                          <a:solidFill>
                            <a:srgbClr val="FFFF00"/>
                          </a:solidFill>
                          <a:effectLst/>
                          <a:latin typeface="Arial" charset="0"/>
                          <a:ea typeface="MS PGothic" pitchFamily="34" charset="-128"/>
                          <a:cs typeface="MS PGothic" pitchFamily="34" charset="-128"/>
                          <a:sym typeface="Wingdings 3" charset="2"/>
                        </a:rPr>
                        <a:t></a:t>
                      </a:r>
                      <a:r>
                        <a:rPr kumimoji="0" lang="en-US" sz="1000" b="1" i="0" u="none" strike="noStrike" cap="none" normalizeH="0" baseline="0">
                          <a:ln>
                            <a:noFill/>
                          </a:ln>
                          <a:solidFill>
                            <a:srgbClr val="FFFF00"/>
                          </a:solidFill>
                          <a:effectLst/>
                          <a:latin typeface="Arial" charset="0"/>
                          <a:ea typeface="MS PGothic" pitchFamily="34" charset="-128"/>
                          <a:cs typeface="MS PGothic" pitchFamily="34" charset="-128"/>
                        </a:rPr>
                        <a:t> Bev</a:t>
                      </a:r>
                    </a:p>
                    <a:p>
                      <a:pPr marL="0" marR="0" lvl="0" indent="0" algn="ctr" defTabSz="914400" rtl="0" eaLnBrk="1" fontAlgn="base" latinLnBrk="0" hangingPunct="1">
                        <a:lnSpc>
                          <a:spcPct val="100000"/>
                        </a:lnSpc>
                        <a:spcBef>
                          <a:spcPct val="0"/>
                        </a:spcBef>
                        <a:spcAft>
                          <a:spcPct val="20000"/>
                        </a:spcAft>
                        <a:buClr>
                          <a:schemeClr val="tx1"/>
                        </a:buClr>
                        <a:buSzPct val="90000"/>
                        <a:buFont typeface="Wingdings" charset="2"/>
                        <a:buNone/>
                        <a:tabLst/>
                      </a:pPr>
                      <a:r>
                        <a:rPr kumimoji="0" lang="en-US" sz="1000" b="1" i="0" u="none" strike="noStrike" cap="none" normalizeH="0" baseline="0">
                          <a:ln>
                            <a:noFill/>
                          </a:ln>
                          <a:solidFill>
                            <a:srgbClr val="FFFF00"/>
                          </a:solidFill>
                          <a:effectLst/>
                          <a:latin typeface="Arial" charset="0"/>
                          <a:ea typeface="MS PGothic" pitchFamily="34" charset="-128"/>
                          <a:cs typeface="MS PGothic" pitchFamily="34" charset="-128"/>
                        </a:rPr>
                        <a:t>(n=623)</a:t>
                      </a:r>
                    </a:p>
                  </a:txBody>
                  <a:tcPr marL="18000" marR="18000" marT="36000" marB="36000" anchor="b" horzOverflow="overflow">
                    <a:lnL>
                      <a:noFill/>
                    </a:lnL>
                    <a:lnR>
                      <a:noFill/>
                    </a:lnR>
                    <a:lnT>
                      <a:noFill/>
                    </a:lnT>
                    <a:lnB w="28575" cap="flat" cmpd="sng" algn="ctr">
                      <a:solidFill>
                        <a:schemeClr val="tx1"/>
                      </a:solidFill>
                      <a:prstDash val="solid"/>
                      <a:round/>
                      <a:headEnd type="none" w="sm" len="sm"/>
                      <a:tailEnd type="none" w="sm" len="sm"/>
                    </a:lnB>
                    <a:lnTlToBr>
                      <a:noFill/>
                    </a:lnTlToBr>
                    <a:lnBlToTr>
                      <a:noFill/>
                    </a:lnBlToTr>
                    <a:noFill/>
                  </a:tcPr>
                </a:tc>
              </a:tr>
              <a:tr h="223838">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No. of patients with event (%)</a:t>
                      </a:r>
                    </a:p>
                  </a:txBody>
                  <a:tcPr marL="18000" marR="18000" marT="36000" marB="36000" anchor="ctr" horzOverflow="overflow">
                    <a:lnL>
                      <a:noFill/>
                    </a:lnL>
                    <a:lnR>
                      <a:noFill/>
                    </a:lnR>
                    <a:lnT w="28575" cap="flat" cmpd="sng" algn="ctr">
                      <a:solidFill>
                        <a:schemeClr val="tx1"/>
                      </a:solidFill>
                      <a:prstDash val="solid"/>
                      <a:round/>
                      <a:headEnd type="none" w="sm" len="sm"/>
                      <a:tailEnd type="none" w="sm" len="sm"/>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339 (54.2)</a:t>
                      </a:r>
                    </a:p>
                  </a:txBody>
                  <a:tcPr marL="18000" marR="18000" marT="36000" marB="36000" anchor="ctr" horzOverflow="overflow">
                    <a:lnL>
                      <a:noFill/>
                    </a:lnL>
                    <a:lnR>
                      <a:noFill/>
                    </a:lnR>
                    <a:lnT w="28575" cap="flat" cmpd="sng" algn="ctr">
                      <a:solidFill>
                        <a:schemeClr val="tx1"/>
                      </a:solidFill>
                      <a:prstDash val="solid"/>
                      <a:round/>
                      <a:headEnd type="none" w="sm" len="sm"/>
                      <a:tailEnd type="none" w="sm" len="sm"/>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255 (40.9)</a:t>
                      </a:r>
                    </a:p>
                  </a:txBody>
                  <a:tcPr marL="18000" marR="18000" marT="36000" marB="36000" anchor="ctr" horzOverflow="overflow">
                    <a:lnL>
                      <a:noFill/>
                    </a:lnL>
                    <a:lnR>
                      <a:noFill/>
                    </a:lnR>
                    <a:lnT w="28575" cap="flat" cmpd="sng" algn="ctr">
                      <a:solidFill>
                        <a:schemeClr val="tx1"/>
                      </a:solidFill>
                      <a:prstDash val="solid"/>
                      <a:round/>
                      <a:headEnd type="none" w="sm" len="sm"/>
                      <a:tailEnd type="none" w="sm" len="sm"/>
                    </a:lnT>
                    <a:lnB>
                      <a:noFill/>
                    </a:lnB>
                    <a:lnTlToBr>
                      <a:noFill/>
                    </a:lnTlToBr>
                    <a:lnBlToTr>
                      <a:noFill/>
                    </a:lnBlToTr>
                    <a:noFill/>
                  </a:tcPr>
                </a:tc>
              </a:tr>
              <a:tr h="182563">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Median PFS (months)</a:t>
                      </a:r>
                    </a:p>
                  </a:txBody>
                  <a:tcPr marL="18000" marR="18000" marT="36000" marB="3600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12.0</a:t>
                      </a:r>
                    </a:p>
                  </a:txBody>
                  <a:tcPr marL="18000" marR="18000" marT="36000" marB="3600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18.0</a:t>
                      </a:r>
                    </a:p>
                  </a:txBody>
                  <a:tcPr marL="18000" marR="18000" marT="36000" marB="36000" anchor="ctr" horzOverflow="overflow">
                    <a:lnL>
                      <a:noFill/>
                    </a:lnL>
                    <a:lnR>
                      <a:noFill/>
                    </a:lnR>
                    <a:lnT>
                      <a:noFill/>
                    </a:lnT>
                    <a:lnB>
                      <a:noFill/>
                    </a:lnB>
                    <a:lnTlToBr>
                      <a:noFill/>
                    </a:lnTlToBr>
                    <a:lnBlToTr>
                      <a:noFill/>
                    </a:lnBlToTr>
                    <a:noFill/>
                  </a:tcPr>
                </a:tc>
              </a:tr>
              <a:tr h="295275">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Stratified analysis HR</a:t>
                      </a:r>
                      <a:b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b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(95% CI)</a:t>
                      </a:r>
                    </a:p>
                  </a:txBody>
                  <a:tcPr marL="18000" marR="18000" marT="36000" marB="3600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endParaRPr kumimoji="0" lang="en-GB" sz="1000" b="1" i="0" u="none" strike="noStrike" cap="none" normalizeH="0" baseline="0">
                        <a:ln>
                          <a:noFill/>
                        </a:ln>
                        <a:solidFill>
                          <a:schemeClr val="tx1"/>
                        </a:solidFill>
                        <a:effectLst/>
                        <a:latin typeface="Arial" charset="0"/>
                        <a:ea typeface="MS PGothic" pitchFamily="34" charset="-128"/>
                        <a:cs typeface="MS PGothic" pitchFamily="34" charset="-128"/>
                      </a:endParaRPr>
                    </a:p>
                  </a:txBody>
                  <a:tcPr marL="18000" marR="18000" marT="36000" marB="3600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0.645 </a:t>
                      </a:r>
                    </a:p>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(0.551–0.756)</a:t>
                      </a:r>
                    </a:p>
                  </a:txBody>
                  <a:tcPr marL="18000" marR="18000" marT="36000" marB="36000" anchor="ctr" horzOverflow="overflow">
                    <a:lnL>
                      <a:noFill/>
                    </a:lnL>
                    <a:lnR>
                      <a:noFill/>
                    </a:lnR>
                    <a:lnT>
                      <a:noFill/>
                    </a:lnT>
                    <a:lnB>
                      <a:noFill/>
                    </a:lnB>
                    <a:lnTlToBr>
                      <a:noFill/>
                    </a:lnTlToBr>
                    <a:lnBlToTr>
                      <a:noFill/>
                    </a:lnBlToTr>
                    <a:noFill/>
                  </a:tcPr>
                </a:tc>
              </a:tr>
              <a:tr h="223838">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p value one-sided (log rank)</a:t>
                      </a:r>
                    </a:p>
                  </a:txBody>
                  <a:tcPr marL="18000" marR="18000" marT="36000" marB="3600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endParaRPr kumimoji="0" lang="en-GB" sz="1000" b="1" i="0" u="none" strike="noStrike" cap="none" normalizeH="0" baseline="0">
                        <a:ln>
                          <a:noFill/>
                        </a:ln>
                        <a:solidFill>
                          <a:schemeClr val="tx1"/>
                        </a:solidFill>
                        <a:effectLst/>
                        <a:latin typeface="Arial" charset="0"/>
                        <a:ea typeface="MS PGothic" pitchFamily="34" charset="-128"/>
                        <a:cs typeface="MS PGothic" pitchFamily="34" charset="-128"/>
                      </a:endParaRPr>
                    </a:p>
                  </a:txBody>
                  <a:tcPr marL="18000" marR="18000" marT="36000" marB="3600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&lt;0.0001*</a:t>
                      </a:r>
                    </a:p>
                  </a:txBody>
                  <a:tcPr marL="18000" marR="18000" marT="36000" marB="36000" anchor="ctr" horzOverflow="overflow">
                    <a:lnL>
                      <a:noFill/>
                    </a:lnL>
                    <a:lnR>
                      <a:noFill/>
                    </a:lnR>
                    <a:lnT>
                      <a:noFill/>
                    </a:lnT>
                    <a:lnB>
                      <a:noFill/>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Censored for CA-125 (%)</a:t>
                      </a:r>
                    </a:p>
                  </a:txBody>
                  <a:tcPr marL="18000" marR="18000" marT="36000" marB="36000" anchor="ctr" horzOverflow="overflow">
                    <a:lnL>
                      <a:noFill/>
                    </a:lnL>
                    <a:lnR>
                      <a:noFill/>
                    </a:lnR>
                    <a:lnT>
                      <a:noFill/>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20</a:t>
                      </a:r>
                    </a:p>
                  </a:txBody>
                  <a:tcPr marL="18000" marR="18000" marT="36000" marB="36000" anchor="ctr" horzOverflow="overflow">
                    <a:lnL>
                      <a:noFill/>
                    </a:lnL>
                    <a:lnR>
                      <a:noFill/>
                    </a:lnR>
                    <a:lnT>
                      <a:noFill/>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20000"/>
                        </a:spcAft>
                        <a:buClr>
                          <a:schemeClr val="tx1"/>
                        </a:buClr>
                        <a:buSzPct val="90000"/>
                        <a:buFontTx/>
                        <a:buNone/>
                        <a:tabLst/>
                      </a:pPr>
                      <a:r>
                        <a:rPr kumimoji="0" lang="en-US" sz="1000" b="1" i="0" u="none" strike="noStrike" cap="none" normalizeH="0" baseline="0">
                          <a:ln>
                            <a:noFill/>
                          </a:ln>
                          <a:solidFill>
                            <a:schemeClr val="tx1"/>
                          </a:solidFill>
                          <a:effectLst/>
                          <a:latin typeface="Arial" charset="0"/>
                          <a:ea typeface="MS PGothic" pitchFamily="34" charset="-128"/>
                          <a:cs typeface="MS PGothic" pitchFamily="34" charset="-128"/>
                        </a:rPr>
                        <a:t>29</a:t>
                      </a:r>
                    </a:p>
                  </a:txBody>
                  <a:tcPr marL="18000" marR="18000" marT="36000" marB="36000" anchor="ctr" horzOverflow="overflow">
                    <a:lnL>
                      <a:noFill/>
                    </a:lnL>
                    <a:lnR>
                      <a:noFill/>
                    </a:lnR>
                    <a:lnT>
                      <a:noFill/>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2079" name="Text Box 51"/>
          <p:cNvSpPr txBox="1">
            <a:spLocks noChangeArrowheads="1"/>
          </p:cNvSpPr>
          <p:nvPr/>
        </p:nvSpPr>
        <p:spPr bwMode="auto">
          <a:xfrm>
            <a:off x="414338" y="6473825"/>
            <a:ext cx="2414587" cy="274638"/>
          </a:xfrm>
          <a:prstGeom prst="rect">
            <a:avLst/>
          </a:prstGeom>
          <a:noFill/>
          <a:ln w="9525">
            <a:noFill/>
            <a:miter lim="800000"/>
            <a:headEnd/>
            <a:tailEnd/>
          </a:ln>
        </p:spPr>
        <p:txBody>
          <a:bodyPr lIns="36000" rIns="36000" anchor="b">
            <a:prstTxWarp prst="textNoShape">
              <a:avLst/>
            </a:prstTxWarp>
            <a:spAutoFit/>
          </a:bodyPr>
          <a:lstStyle/>
          <a:p>
            <a:pPr defTabSz="457200" eaLnBrk="0" hangingPunct="0"/>
            <a:r>
              <a:rPr lang="en-US" sz="1200" b="1">
                <a:solidFill>
                  <a:srgbClr val="FFFFFF"/>
                </a:solidFill>
                <a:latin typeface="Arial"/>
                <a:ea typeface="ＭＳ Ｐゴシック"/>
                <a:cs typeface="Arial"/>
              </a:rPr>
              <a:t>*p value boundary = 0.0116</a:t>
            </a:r>
          </a:p>
        </p:txBody>
      </p:sp>
      <p:sp>
        <p:nvSpPr>
          <p:cNvPr id="2080" name="Rectangle 10"/>
          <p:cNvSpPr>
            <a:spLocks noChangeArrowheads="1"/>
          </p:cNvSpPr>
          <p:nvPr/>
        </p:nvSpPr>
        <p:spPr bwMode="auto">
          <a:xfrm>
            <a:off x="1322388" y="6064250"/>
            <a:ext cx="6480175" cy="336550"/>
          </a:xfrm>
          <a:prstGeom prst="rect">
            <a:avLst/>
          </a:prstGeom>
          <a:noFill/>
          <a:ln w="9525">
            <a:noFill/>
            <a:miter lim="800000"/>
            <a:headEnd/>
            <a:tailEnd/>
          </a:ln>
        </p:spPr>
        <p:txBody>
          <a:bodyPr>
            <a:prstTxWarp prst="textNoShape">
              <a:avLst/>
            </a:prstTxWarp>
            <a:spAutoFit/>
          </a:bodyPr>
          <a:lstStyle/>
          <a:p>
            <a:pPr algn="ctr" defTabSz="457200"/>
            <a:r>
              <a:rPr lang="en-US" b="1">
                <a:solidFill>
                  <a:srgbClr val="FFFFFF"/>
                </a:solidFill>
                <a:latin typeface="Arial"/>
                <a:ea typeface="ＭＳ Ｐゴシック"/>
                <a:cs typeface="Arial"/>
              </a:rPr>
              <a:t>Months from randomisation</a:t>
            </a:r>
          </a:p>
        </p:txBody>
      </p:sp>
      <p:sp>
        <p:nvSpPr>
          <p:cNvPr id="2081" name="Text Box 74"/>
          <p:cNvSpPr txBox="1">
            <a:spLocks noChangeArrowheads="1"/>
          </p:cNvSpPr>
          <p:nvPr/>
        </p:nvSpPr>
        <p:spPr bwMode="auto">
          <a:xfrm>
            <a:off x="1176338" y="5799138"/>
            <a:ext cx="7029450" cy="336550"/>
          </a:xfrm>
          <a:prstGeom prst="rect">
            <a:avLst/>
          </a:prstGeom>
          <a:noFill/>
          <a:ln w="9525">
            <a:noFill/>
            <a:miter lim="800000"/>
            <a:headEnd/>
            <a:tailEnd/>
          </a:ln>
        </p:spPr>
        <p:txBody>
          <a:bodyPr>
            <a:prstTxWarp prst="textNoShape">
              <a:avLst/>
            </a:prstTxWarp>
            <a:spAutoFit/>
          </a:bodyPr>
          <a:lstStyle/>
          <a:p>
            <a:pPr defTabSz="457200">
              <a:tabLst>
                <a:tab pos="2209800" algn="ctr"/>
                <a:tab pos="4371975" algn="ctr"/>
                <a:tab pos="6534150" algn="ctr"/>
              </a:tabLst>
            </a:pPr>
            <a:r>
              <a:rPr lang="en-GB" b="1">
                <a:solidFill>
                  <a:srgbClr val="FFFFFF"/>
                </a:solidFill>
                <a:latin typeface="Arial"/>
                <a:ea typeface="ＭＳ Ｐゴシック"/>
                <a:cs typeface="Arial"/>
              </a:rPr>
              <a:t>0	12	24	36</a:t>
            </a:r>
          </a:p>
        </p:txBody>
      </p:sp>
      <p:sp>
        <p:nvSpPr>
          <p:cNvPr id="2082" name="Line 1099"/>
          <p:cNvSpPr>
            <a:spLocks noChangeShapeType="1"/>
          </p:cNvSpPr>
          <p:nvPr/>
        </p:nvSpPr>
        <p:spPr bwMode="auto">
          <a:xfrm flipV="1">
            <a:off x="1325563" y="5356225"/>
            <a:ext cx="892175" cy="0"/>
          </a:xfrm>
          <a:prstGeom prst="line">
            <a:avLst/>
          </a:prstGeom>
          <a:noFill/>
          <a:ln w="28575">
            <a:solidFill>
              <a:schemeClr val="tx1"/>
            </a:solidFill>
            <a:round/>
            <a:headEnd/>
            <a:tailEnd type="triangle" w="med" len="med"/>
          </a:ln>
        </p:spPr>
        <p:txBody>
          <a:bodyPr>
            <a:prstTxWarp prst="textNoShape">
              <a:avLst/>
            </a:prstTxWarp>
          </a:bodyPr>
          <a:lstStyle/>
          <a:p>
            <a:pPr defTabSz="457200"/>
            <a:endParaRPr lang="en-US">
              <a:solidFill>
                <a:srgbClr val="FFFFFF"/>
              </a:solidFill>
              <a:latin typeface="Arial"/>
              <a:ea typeface="ＭＳ Ｐゴシック"/>
              <a:cs typeface="Arial"/>
            </a:endParaRPr>
          </a:p>
        </p:txBody>
      </p:sp>
      <p:sp>
        <p:nvSpPr>
          <p:cNvPr id="2083" name="Line 1101"/>
          <p:cNvSpPr>
            <a:spLocks noChangeShapeType="1"/>
          </p:cNvSpPr>
          <p:nvPr/>
        </p:nvSpPr>
        <p:spPr bwMode="auto">
          <a:xfrm>
            <a:off x="1460500" y="5627688"/>
            <a:ext cx="2538413" cy="0"/>
          </a:xfrm>
          <a:prstGeom prst="line">
            <a:avLst/>
          </a:prstGeom>
          <a:noFill/>
          <a:ln w="28575">
            <a:solidFill>
              <a:srgbClr val="FFFF00"/>
            </a:solidFill>
            <a:round/>
            <a:headEnd/>
            <a:tailEnd type="triangle" w="med" len="med"/>
          </a:ln>
        </p:spPr>
        <p:txBody>
          <a:bodyPr>
            <a:prstTxWarp prst="textNoShape">
              <a:avLst/>
            </a:prstTxWarp>
          </a:bodyPr>
          <a:lstStyle/>
          <a:p>
            <a:pPr defTabSz="457200"/>
            <a:endParaRPr lang="en-US">
              <a:solidFill>
                <a:srgbClr val="FFFFFF"/>
              </a:solidFill>
              <a:latin typeface="Arial"/>
              <a:ea typeface="ＭＳ Ｐゴシック"/>
              <a:cs typeface="Arial"/>
            </a:endParaRPr>
          </a:p>
        </p:txBody>
      </p:sp>
      <p:sp>
        <p:nvSpPr>
          <p:cNvPr id="2084" name="Text Box 1103"/>
          <p:cNvSpPr txBox="1">
            <a:spLocks noChangeArrowheads="1"/>
          </p:cNvSpPr>
          <p:nvPr/>
        </p:nvSpPr>
        <p:spPr bwMode="auto">
          <a:xfrm>
            <a:off x="2193925" y="5222875"/>
            <a:ext cx="1485900" cy="244475"/>
          </a:xfrm>
          <a:prstGeom prst="rect">
            <a:avLst/>
          </a:prstGeom>
          <a:noFill/>
          <a:ln w="9525">
            <a:noFill/>
            <a:miter lim="800000"/>
            <a:headEnd/>
            <a:tailEnd/>
          </a:ln>
        </p:spPr>
        <p:txBody>
          <a:bodyPr>
            <a:prstTxWarp prst="textNoShape">
              <a:avLst/>
            </a:prstTxWarp>
            <a:spAutoFit/>
          </a:bodyPr>
          <a:lstStyle/>
          <a:p>
            <a:pPr defTabSz="457200"/>
            <a:r>
              <a:rPr lang="en-US" sz="1000" b="1">
                <a:solidFill>
                  <a:srgbClr val="FFFFFF"/>
                </a:solidFill>
                <a:latin typeface="Arial"/>
                <a:ea typeface="ＭＳ Ｐゴシック"/>
                <a:cs typeface="Arial"/>
              </a:rPr>
              <a:t>Chemo (Arm I)</a:t>
            </a:r>
          </a:p>
        </p:txBody>
      </p:sp>
      <p:sp>
        <p:nvSpPr>
          <p:cNvPr id="2085" name="Text Box 1104"/>
          <p:cNvSpPr txBox="1">
            <a:spLocks noChangeArrowheads="1"/>
          </p:cNvSpPr>
          <p:nvPr/>
        </p:nvSpPr>
        <p:spPr bwMode="auto">
          <a:xfrm>
            <a:off x="4003675" y="5497513"/>
            <a:ext cx="2814638" cy="244475"/>
          </a:xfrm>
          <a:prstGeom prst="rect">
            <a:avLst/>
          </a:prstGeom>
          <a:noFill/>
          <a:ln w="9525">
            <a:noFill/>
            <a:miter lim="800000"/>
            <a:headEnd/>
            <a:tailEnd/>
          </a:ln>
        </p:spPr>
        <p:txBody>
          <a:bodyPr>
            <a:prstTxWarp prst="textNoShape">
              <a:avLst/>
            </a:prstTxWarp>
            <a:spAutoFit/>
          </a:bodyPr>
          <a:lstStyle/>
          <a:p>
            <a:pPr defTabSz="457200"/>
            <a:r>
              <a:rPr lang="en-US" sz="1000" b="1">
                <a:solidFill>
                  <a:srgbClr val="FFFF00"/>
                </a:solidFill>
                <a:latin typeface="Arial"/>
                <a:ea typeface="ＭＳ Ｐゴシック"/>
                <a:cs typeface="Arial"/>
              </a:rPr>
              <a:t>+ Bev </a:t>
            </a:r>
            <a:r>
              <a:rPr lang="en-US" sz="1000" b="1">
                <a:solidFill>
                  <a:srgbClr val="FFFF00"/>
                </a:solidFill>
                <a:latin typeface="Arial"/>
                <a:ea typeface="ＭＳ Ｐゴシック"/>
                <a:cs typeface="Arial"/>
                <a:sym typeface="Wingdings 3" charset="2"/>
              </a:rPr>
              <a:t></a:t>
            </a:r>
            <a:r>
              <a:rPr lang="en-US" sz="1000" b="1">
                <a:solidFill>
                  <a:srgbClr val="FFFF00"/>
                </a:solidFill>
                <a:latin typeface="Arial"/>
                <a:ea typeface="ＭＳ Ｐゴシック"/>
                <a:cs typeface="Arial"/>
              </a:rPr>
              <a:t> Bev maintenance (Arm III)</a:t>
            </a:r>
          </a:p>
        </p:txBody>
      </p:sp>
    </p:spTree>
    <p:extLst>
      <p:ext uri="{BB962C8B-B14F-4D97-AF65-F5344CB8AC3E}">
        <p14:creationId xmlns:p14="http://schemas.microsoft.com/office/powerpoint/2010/main" val="240289800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74638"/>
            <a:ext cx="7236296" cy="1143000"/>
          </a:xfrm>
        </p:spPr>
        <p:txBody>
          <a:bodyPr>
            <a:normAutofit fontScale="90000"/>
          </a:bodyPr>
          <a:lstStyle/>
          <a:p>
            <a:r>
              <a:rPr lang="es-ES" b="1" dirty="0"/>
              <a:t>VIGILANCIA POSTRATAMIENTO</a:t>
            </a:r>
          </a:p>
        </p:txBody>
      </p:sp>
      <p:sp>
        <p:nvSpPr>
          <p:cNvPr id="3" name="2 Marcador de contenido"/>
          <p:cNvSpPr>
            <a:spLocks noGrp="1"/>
          </p:cNvSpPr>
          <p:nvPr>
            <p:ph idx="1"/>
          </p:nvPr>
        </p:nvSpPr>
        <p:spPr/>
        <p:txBody>
          <a:bodyPr>
            <a:normAutofit fontScale="77500" lnSpcReduction="20000"/>
          </a:bodyPr>
          <a:lstStyle/>
          <a:p>
            <a:pPr marL="0" indent="0">
              <a:buNone/>
            </a:pPr>
            <a:r>
              <a:rPr lang="es-ES" sz="4100" b="1" dirty="0"/>
              <a:t>CLÍNICA: </a:t>
            </a:r>
          </a:p>
          <a:p>
            <a:pPr marL="400050" lvl="1" indent="0">
              <a:buNone/>
            </a:pPr>
            <a:r>
              <a:rPr lang="es-ES" dirty="0" smtClean="0"/>
              <a:t>Examen físico completo </a:t>
            </a:r>
            <a:r>
              <a:rPr lang="es-ES" dirty="0"/>
              <a:t>cada 2-4 m x 2 años</a:t>
            </a:r>
            <a:r>
              <a:rPr lang="es-ES" dirty="0" smtClean="0">
                <a:sym typeface="Wingdings" pitchFamily="2" charset="2"/>
              </a:rPr>
              <a:t>   3-6 </a:t>
            </a:r>
            <a:r>
              <a:rPr lang="es-ES" dirty="0">
                <a:sym typeface="Wingdings" pitchFamily="2" charset="2"/>
              </a:rPr>
              <a:t>m x 3 </a:t>
            </a:r>
            <a:r>
              <a:rPr lang="es-ES" dirty="0" smtClean="0">
                <a:sym typeface="Wingdings" pitchFamily="2" charset="2"/>
              </a:rPr>
              <a:t>años 12 </a:t>
            </a:r>
            <a:r>
              <a:rPr lang="es-ES" dirty="0">
                <a:sym typeface="Wingdings" pitchFamily="2" charset="2"/>
              </a:rPr>
              <a:t>m</a:t>
            </a:r>
          </a:p>
          <a:p>
            <a:pPr marL="0" lvl="1" indent="0">
              <a:buNone/>
            </a:pPr>
            <a:r>
              <a:rPr lang="es-ES" sz="4100" b="1" dirty="0">
                <a:sym typeface="Wingdings" pitchFamily="2" charset="2"/>
              </a:rPr>
              <a:t>BIOQUÍMICA: </a:t>
            </a:r>
            <a:endParaRPr lang="es-ES" sz="4100" b="1" dirty="0" smtClean="0">
              <a:sym typeface="Wingdings" pitchFamily="2" charset="2"/>
            </a:endParaRPr>
          </a:p>
          <a:p>
            <a:pPr marL="400050" lvl="2" indent="0">
              <a:buNone/>
            </a:pPr>
            <a:r>
              <a:rPr lang="es-ES" sz="2900" dirty="0" smtClean="0">
                <a:ea typeface="ＭＳ Ｐゴシック" pitchFamily="34" charset="-128"/>
              </a:rPr>
              <a:t>Evaluación </a:t>
            </a:r>
            <a:r>
              <a:rPr lang="es-ES" sz="2900" dirty="0">
                <a:ea typeface="ＭＳ Ｐゴシック" pitchFamily="34" charset="-128"/>
              </a:rPr>
              <a:t>cada 12 semanas con Ca 125.</a:t>
            </a:r>
          </a:p>
          <a:p>
            <a:endParaRPr lang="es-ES" dirty="0">
              <a:sym typeface="Wingdings" pitchFamily="2" charset="2"/>
            </a:endParaRPr>
          </a:p>
          <a:p>
            <a:pPr marL="0" indent="0">
              <a:buNone/>
            </a:pPr>
            <a:r>
              <a:rPr lang="es-ES" sz="4100" b="1" dirty="0">
                <a:sym typeface="Wingdings" pitchFamily="2" charset="2"/>
              </a:rPr>
              <a:t>RADIOLÓGICA: </a:t>
            </a:r>
            <a:endParaRPr lang="es-ES" b="1" dirty="0"/>
          </a:p>
          <a:p>
            <a:pPr marL="457200" lvl="1" indent="0">
              <a:buNone/>
            </a:pPr>
            <a:r>
              <a:rPr lang="es-ES" dirty="0" smtClean="0">
                <a:ea typeface="ＭＳ Ｐゴシック" pitchFamily="34" charset="-128"/>
              </a:rPr>
              <a:t>Imágenes </a:t>
            </a:r>
            <a:r>
              <a:rPr lang="es-ES" dirty="0">
                <a:ea typeface="ＭＳ Ｐゴシック" pitchFamily="34" charset="-128"/>
              </a:rPr>
              <a:t>(ecografía o TAC </a:t>
            </a:r>
            <a:r>
              <a:rPr lang="es-ES" dirty="0" err="1">
                <a:ea typeface="ＭＳ Ｐゴシック" pitchFamily="34" charset="-128"/>
              </a:rPr>
              <a:t>abdomino</a:t>
            </a:r>
            <a:r>
              <a:rPr lang="es-ES" dirty="0">
                <a:ea typeface="ＭＳ Ｐゴシック" pitchFamily="34" charset="-128"/>
              </a:rPr>
              <a:t> pélvico) cada 26 semanas por 2 años</a:t>
            </a:r>
          </a:p>
          <a:p>
            <a:pPr marL="457200" lvl="1" indent="0">
              <a:buNone/>
            </a:pPr>
            <a:endParaRPr lang="es-ES" dirty="0" smtClean="0">
              <a:ea typeface="ＭＳ Ｐゴシック" pitchFamily="34" charset="-128"/>
            </a:endParaRPr>
          </a:p>
          <a:p>
            <a:pPr marL="457200" lvl="1" indent="0">
              <a:buNone/>
            </a:pPr>
            <a:r>
              <a:rPr lang="es-ES" dirty="0" smtClean="0">
                <a:ea typeface="ＭＳ Ｐゴシック" pitchFamily="34" charset="-128"/>
              </a:rPr>
              <a:t>Posteriormente </a:t>
            </a:r>
            <a:r>
              <a:rPr lang="es-ES" dirty="0">
                <a:ea typeface="ＭＳ Ｐゴシック" pitchFamily="34" charset="-128"/>
              </a:rPr>
              <a:t>se duplican los intervalos respectivos hasta los 5 años</a:t>
            </a:r>
            <a:r>
              <a:rPr lang="es-ES" b="1" dirty="0">
                <a:ea typeface="ＭＳ Ｐゴシック" pitchFamily="34" charset="-128"/>
              </a:rPr>
              <a:t>.</a:t>
            </a:r>
            <a:r>
              <a:rPr lang="es-ES" dirty="0">
                <a:ea typeface="ＭＳ Ｐゴシック" pitchFamily="34" charset="-128"/>
              </a:rPr>
              <a:t> </a:t>
            </a:r>
          </a:p>
          <a:p>
            <a:endParaRPr lang="es-ES" dirty="0"/>
          </a:p>
          <a:p>
            <a:endParaRPr lang="es-ES"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8304" y="188641"/>
            <a:ext cx="1296144"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0901269"/>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Picture 7" descr="migrana-destc3A56-4F9C-9870-2ABAFCD2DE1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67544" y="332656"/>
            <a:ext cx="8208912" cy="5112568"/>
          </a:xfrm>
          <a:noFill/>
        </p:spPr>
      </p:pic>
      <p:sp>
        <p:nvSpPr>
          <p:cNvPr id="5" name="4 Rectángulo"/>
          <p:cNvSpPr/>
          <p:nvPr/>
        </p:nvSpPr>
        <p:spPr>
          <a:xfrm rot="10800000" flipV="1">
            <a:off x="2987824" y="5699284"/>
            <a:ext cx="6336704" cy="861774"/>
          </a:xfrm>
          <a:prstGeom prst="rect">
            <a:avLst/>
          </a:prstGeom>
        </p:spPr>
        <p:txBody>
          <a:bodyPr wrap="square">
            <a:spAutoFit/>
          </a:bodyPr>
          <a:lstStyle/>
          <a:p>
            <a:r>
              <a:rPr lang="es-ES" sz="3200" b="1" dirty="0" smtClean="0">
                <a:effectLst>
                  <a:outerShdw blurRad="38100" dist="38100" dir="2700000" algn="tl">
                    <a:srgbClr val="FFFFFF"/>
                  </a:outerShdw>
                </a:effectLst>
                <a:sym typeface="Wingdings" pitchFamily="2" charset="2"/>
              </a:rPr>
              <a:t>RC  </a:t>
            </a:r>
            <a:r>
              <a:rPr lang="es-ES" sz="3200" b="1" dirty="0">
                <a:effectLst>
                  <a:outerShdw blurRad="38100" dist="38100" dir="2700000" algn="tl">
                    <a:srgbClr val="FFFFFF"/>
                  </a:outerShdw>
                </a:effectLst>
                <a:sym typeface="Wingdings" pitchFamily="2" charset="2"/>
              </a:rPr>
              <a:t>80% </a:t>
            </a:r>
            <a:r>
              <a:rPr lang="es-ES" sz="3200" dirty="0">
                <a:sym typeface="Wingdings" pitchFamily="2" charset="2"/>
              </a:rPr>
              <a:t>  </a:t>
            </a:r>
            <a:r>
              <a:rPr lang="es-ES" sz="3200" dirty="0"/>
              <a:t>¾  RECAEN</a:t>
            </a:r>
            <a:r>
              <a:rPr lang="es-ES" sz="3200" dirty="0" smtClean="0">
                <a:sym typeface="Wingdings" pitchFamily="2" charset="2"/>
              </a:rPr>
              <a:t> </a:t>
            </a:r>
            <a:r>
              <a:rPr lang="es-ES" dirty="0">
                <a:sym typeface="Wingdings" pitchFamily="2" charset="2"/>
              </a:rPr>
              <a:t/>
            </a:r>
            <a:br>
              <a:rPr lang="es-ES" dirty="0">
                <a:sym typeface="Wingdings" pitchFamily="2" charset="2"/>
              </a:rPr>
            </a:br>
            <a:endParaRPr lang="es-ES" dirty="0" smtClean="0"/>
          </a:p>
        </p:txBody>
      </p:sp>
    </p:spTree>
    <p:extLst>
      <p:ext uri="{BB962C8B-B14F-4D97-AF65-F5344CB8AC3E}">
        <p14:creationId xmlns:p14="http://schemas.microsoft.com/office/powerpoint/2010/main" val="2754605334"/>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AutoShape 2"/>
          <p:cNvSpPr>
            <a:spLocks noChangeArrowheads="1"/>
          </p:cNvSpPr>
          <p:nvPr/>
        </p:nvSpPr>
        <p:spPr bwMode="auto">
          <a:xfrm rot="18431579" flipV="1">
            <a:off x="4306094" y="1864519"/>
            <a:ext cx="971550" cy="1284288"/>
          </a:xfrm>
          <a:prstGeom prst="rightArrow">
            <a:avLst>
              <a:gd name="adj1" fmla="val 50000"/>
              <a:gd name="adj2" fmla="val 81407"/>
            </a:avLst>
          </a:prstGeom>
          <a:solidFill>
            <a:schemeClr val="tx1"/>
          </a:solidFill>
          <a:ln>
            <a:noFill/>
          </a:ln>
          <a:extLst>
            <a:ext uri="{91240B29-F687-4f45-9708-019B960494DF}">
              <a14:hiddenLine xmlns:a14="http://schemas.microsoft.com/office/drawing/2010/main" w="12700" cap="sq">
                <a:solidFill>
                  <a:srgbClr val="000000"/>
                </a:solidFill>
                <a:miter lim="800000"/>
                <a:headEnd/>
                <a:tailEnd/>
              </a14:hiddenLine>
            </a:ext>
          </a:extLst>
        </p:spPr>
        <p:txBody>
          <a:bodyPr anchor="ctr">
            <a:spAutoFit/>
          </a:bodyPr>
          <a:lstStyle/>
          <a:p>
            <a:pPr algn="ctr" defTabSz="457200" eaLnBrk="0" fontAlgn="base" hangingPunct="0">
              <a:spcBef>
                <a:spcPct val="0"/>
              </a:spcBef>
              <a:spcAft>
                <a:spcPct val="0"/>
              </a:spcAft>
            </a:pPr>
            <a:endParaRPr lang="es-ES" sz="3600" smtClean="0">
              <a:solidFill>
                <a:srgbClr val="000000"/>
              </a:solidFill>
              <a:latin typeface="Times" charset="0"/>
              <a:ea typeface="ＭＳ Ｐゴシック" charset="0"/>
              <a:cs typeface="Arial Unicode MS" charset="0"/>
            </a:endParaRPr>
          </a:p>
        </p:txBody>
      </p:sp>
      <p:sp>
        <p:nvSpPr>
          <p:cNvPr id="276483" name="AutoShape 2"/>
          <p:cNvSpPr>
            <a:spLocks noChangeArrowheads="1"/>
          </p:cNvSpPr>
          <p:nvPr/>
        </p:nvSpPr>
        <p:spPr bwMode="auto">
          <a:xfrm rot="3168421">
            <a:off x="4304506" y="3280569"/>
            <a:ext cx="828675" cy="1284288"/>
          </a:xfrm>
          <a:prstGeom prst="rightArrow">
            <a:avLst>
              <a:gd name="adj1" fmla="val 50000"/>
              <a:gd name="adj2" fmla="val 81407"/>
            </a:avLst>
          </a:prstGeom>
          <a:solidFill>
            <a:schemeClr val="tx1"/>
          </a:solidFill>
          <a:ln>
            <a:noFill/>
          </a:ln>
          <a:extLst>
            <a:ext uri="{91240B29-F687-4f45-9708-019B960494DF}">
              <a14:hiddenLine xmlns:a14="http://schemas.microsoft.com/office/drawing/2010/main" w="12700" cap="sq">
                <a:solidFill>
                  <a:srgbClr val="000000"/>
                </a:solidFill>
                <a:miter lim="800000"/>
                <a:headEnd/>
                <a:tailEnd/>
              </a14:hiddenLine>
            </a:ext>
          </a:extLst>
        </p:spPr>
        <p:txBody>
          <a:bodyPr anchor="ctr">
            <a:spAutoFit/>
          </a:bodyPr>
          <a:lstStyle/>
          <a:p>
            <a:pPr algn="ctr" defTabSz="457200" eaLnBrk="0" fontAlgn="base" hangingPunct="0">
              <a:spcBef>
                <a:spcPct val="0"/>
              </a:spcBef>
              <a:spcAft>
                <a:spcPct val="0"/>
              </a:spcAft>
            </a:pPr>
            <a:endParaRPr lang="es-ES" sz="3600" smtClean="0">
              <a:solidFill>
                <a:srgbClr val="000000"/>
              </a:solidFill>
              <a:latin typeface="Times" charset="0"/>
              <a:ea typeface="ＭＳ Ｐゴシック" charset="0"/>
              <a:cs typeface="Arial Unicode MS" charset="0"/>
            </a:endParaRPr>
          </a:p>
        </p:txBody>
      </p:sp>
      <p:sp>
        <p:nvSpPr>
          <p:cNvPr id="276484" name="Rectangle 3"/>
          <p:cNvSpPr>
            <a:spLocks noGrp="1" noChangeArrowheads="1"/>
          </p:cNvSpPr>
          <p:nvPr>
            <p:ph type="title"/>
          </p:nvPr>
        </p:nvSpPr>
        <p:spPr>
          <a:xfrm>
            <a:off x="1403350" y="87313"/>
            <a:ext cx="7469188" cy="598487"/>
          </a:xfrm>
        </p:spPr>
        <p:txBody>
          <a:bodyPr>
            <a:normAutofit fontScale="90000"/>
          </a:bodyPr>
          <a:lstStyle/>
          <a:p>
            <a:pPr eaLnBrk="1" hangingPunct="1"/>
            <a:r>
              <a:rPr lang="en-US">
                <a:latin typeface="Arial" charset="0"/>
                <a:cs typeface="ＭＳ Ｐゴシック" charset="0"/>
              </a:rPr>
              <a:t>EORTC 55955: Schema</a:t>
            </a:r>
          </a:p>
        </p:txBody>
      </p:sp>
      <p:sp>
        <p:nvSpPr>
          <p:cNvPr id="151556" name="Rectangle 4"/>
          <p:cNvSpPr>
            <a:spLocks noChangeArrowheads="1"/>
          </p:cNvSpPr>
          <p:nvPr/>
        </p:nvSpPr>
        <p:spPr bwMode="auto">
          <a:xfrm>
            <a:off x="439738" y="1901825"/>
            <a:ext cx="184150" cy="304800"/>
          </a:xfrm>
          <a:prstGeom prst="rect">
            <a:avLst/>
          </a:prstGeom>
          <a:noFill/>
          <a:ln w="12700" cap="sq">
            <a:noFill/>
            <a:miter lim="800000"/>
            <a:headEnd/>
            <a:tailEnd/>
          </a:ln>
          <a:effectLst/>
        </p:spPr>
        <p:txBody>
          <a:bodyPr wrap="none">
            <a:spAutoFit/>
          </a:bodyPr>
          <a:lstStyle/>
          <a:p>
            <a:pPr algn="ctr" defTabSz="457200" eaLnBrk="0" fontAlgn="base" hangingPunct="0">
              <a:spcBef>
                <a:spcPct val="0"/>
              </a:spcBef>
              <a:spcAft>
                <a:spcPct val="0"/>
              </a:spcAft>
            </a:pPr>
            <a:endParaRPr lang="es-ES" sz="1400" smtClean="0">
              <a:solidFill>
                <a:srgbClr val="000000"/>
              </a:solidFill>
              <a:effectLst>
                <a:outerShdw blurRad="38100" dist="38100" dir="2700000" algn="tl">
                  <a:srgbClr val="DDDDDD"/>
                </a:outerShdw>
              </a:effectLst>
              <a:latin typeface="Arial Narrow" charset="0"/>
              <a:ea typeface="ＭＳ Ｐゴシック" charset="0"/>
              <a:cs typeface="Arial Unicode MS" charset="0"/>
            </a:endParaRPr>
          </a:p>
        </p:txBody>
      </p:sp>
      <p:sp>
        <p:nvSpPr>
          <p:cNvPr id="54278" name="Rectangle 5"/>
          <p:cNvSpPr>
            <a:spLocks noChangeArrowheads="1"/>
          </p:cNvSpPr>
          <p:nvPr/>
        </p:nvSpPr>
        <p:spPr bwMode="auto">
          <a:xfrm>
            <a:off x="152400" y="2511757"/>
            <a:ext cx="3101975" cy="1477963"/>
          </a:xfrm>
          <a:prstGeom prst="rect">
            <a:avLst/>
          </a:prstGeom>
          <a:gradFill flip="none" rotWithShape="1">
            <a:gsLst>
              <a:gs pos="5000">
                <a:schemeClr val="accent2">
                  <a:lumMod val="60000"/>
                  <a:lumOff val="40000"/>
                </a:schemeClr>
              </a:gs>
              <a:gs pos="64000">
                <a:schemeClr val="accent4">
                  <a:lumMod val="65000"/>
                  <a:lumOff val="35000"/>
                </a:schemeClr>
              </a:gs>
            </a:gsLst>
            <a:path path="circle">
              <a:fillToRect l="100000" t="100000"/>
            </a:path>
            <a:tileRect r="-100000" b="-100000"/>
          </a:gradFill>
          <a:ln w="12700" cap="sq">
            <a:solidFill>
              <a:schemeClr val="tx1"/>
            </a:solidFill>
            <a:miter lim="800000"/>
            <a:headEnd/>
            <a:tailEnd/>
          </a:ln>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fontAlgn="base">
              <a:spcBef>
                <a:spcPct val="0"/>
              </a:spcBef>
              <a:spcAft>
                <a:spcPct val="0"/>
              </a:spcAft>
            </a:pPr>
            <a:r>
              <a:rPr lang="en-US" sz="1800" smtClean="0">
                <a:solidFill>
                  <a:srgbClr val="FFFFFF"/>
                </a:solidFill>
                <a:cs typeface="Arial" charset="0"/>
              </a:rPr>
              <a:t>Previous ovarian, PP, </a:t>
            </a:r>
            <a:br>
              <a:rPr lang="en-US" sz="1800" smtClean="0">
                <a:solidFill>
                  <a:srgbClr val="FFFFFF"/>
                </a:solidFill>
                <a:cs typeface="Arial" charset="0"/>
              </a:rPr>
            </a:br>
            <a:r>
              <a:rPr lang="en-US" sz="1800" smtClean="0">
                <a:solidFill>
                  <a:srgbClr val="FFFFFF"/>
                </a:solidFill>
                <a:cs typeface="Arial" charset="0"/>
              </a:rPr>
              <a:t>tubal cancer</a:t>
            </a:r>
          </a:p>
          <a:p>
            <a:pPr algn="ctr" fontAlgn="base">
              <a:spcBef>
                <a:spcPct val="0"/>
              </a:spcBef>
              <a:spcAft>
                <a:spcPct val="0"/>
              </a:spcAft>
            </a:pPr>
            <a:r>
              <a:rPr lang="en-US" sz="1800" smtClean="0">
                <a:solidFill>
                  <a:srgbClr val="FFFFFF"/>
                </a:solidFill>
                <a:cs typeface="Arial" charset="0"/>
              </a:rPr>
              <a:t>Previous platinum chemo</a:t>
            </a:r>
          </a:p>
          <a:p>
            <a:pPr algn="ctr" fontAlgn="base">
              <a:spcBef>
                <a:spcPct val="0"/>
              </a:spcBef>
              <a:spcAft>
                <a:spcPct val="0"/>
              </a:spcAft>
            </a:pPr>
            <a:r>
              <a:rPr lang="en-US" sz="1800" smtClean="0">
                <a:solidFill>
                  <a:srgbClr val="FFFFFF"/>
                </a:solidFill>
                <a:cs typeface="Arial" charset="0"/>
              </a:rPr>
              <a:t>Normal CA-125 following first treatment</a:t>
            </a:r>
          </a:p>
        </p:txBody>
      </p:sp>
      <p:sp>
        <p:nvSpPr>
          <p:cNvPr id="276489" name="Rectangle 6"/>
          <p:cNvSpPr>
            <a:spLocks noChangeArrowheads="1"/>
          </p:cNvSpPr>
          <p:nvPr/>
        </p:nvSpPr>
        <p:spPr bwMode="auto">
          <a:xfrm>
            <a:off x="5192713" y="1830388"/>
            <a:ext cx="3657600" cy="923925"/>
          </a:xfrm>
          <a:prstGeom prst="rect">
            <a:avLst/>
          </a:prstGeom>
          <a:solidFill>
            <a:schemeClr val="accent1"/>
          </a:solidFill>
          <a:ln w="12700" cap="sq">
            <a:solidFill>
              <a:schemeClr val="tx1"/>
            </a:solidFill>
            <a:miter lim="800000"/>
            <a:headEnd/>
            <a:tailEnd/>
          </a:ln>
        </p:spPr>
        <p:txBody>
          <a:bodyPr anchor="ctr">
            <a:spAutoFit/>
          </a:bodyPr>
          <a:lstStyle/>
          <a:p>
            <a:pPr algn="ctr" defTabSz="457200" eaLnBrk="0" fontAlgn="base" hangingPunct="0">
              <a:spcBef>
                <a:spcPct val="0"/>
              </a:spcBef>
              <a:spcAft>
                <a:spcPct val="0"/>
              </a:spcAft>
            </a:pPr>
            <a:r>
              <a:rPr lang="en-US" smtClean="0">
                <a:solidFill>
                  <a:srgbClr val="FFFFFF"/>
                </a:solidFill>
                <a:latin typeface="Arial" charset="0"/>
                <a:ea typeface="ＭＳ Ｐゴシック" charset="0"/>
                <a:cs typeface="Arial" charset="0"/>
              </a:rPr>
              <a:t>Conventional Surveillance (</a:t>
            </a:r>
            <a:r>
              <a:rPr lang="ja-JP" altLang="en-US" smtClean="0">
                <a:solidFill>
                  <a:srgbClr val="FFFFFF"/>
                </a:solidFill>
                <a:latin typeface="Arial" charset="0"/>
                <a:ea typeface="ＭＳ Ｐゴシック" charset="0"/>
                <a:cs typeface="Arial" charset="0"/>
              </a:rPr>
              <a:t>“</a:t>
            </a:r>
            <a:r>
              <a:rPr lang="en-US" smtClean="0">
                <a:solidFill>
                  <a:srgbClr val="FFFFFF"/>
                </a:solidFill>
                <a:latin typeface="Arial" charset="0"/>
                <a:ea typeface="ＭＳ Ｐゴシック" charset="0"/>
                <a:cs typeface="Arial" charset="0"/>
              </a:rPr>
              <a:t>Early</a:t>
            </a:r>
            <a:r>
              <a:rPr lang="ja-JP" altLang="en-US" smtClean="0">
                <a:solidFill>
                  <a:srgbClr val="FFFFFF"/>
                </a:solidFill>
                <a:latin typeface="Arial" charset="0"/>
                <a:ea typeface="ＭＳ Ｐゴシック" charset="0"/>
                <a:cs typeface="Arial" charset="0"/>
              </a:rPr>
              <a:t>”</a:t>
            </a:r>
            <a:r>
              <a:rPr lang="en-US" smtClean="0">
                <a:solidFill>
                  <a:srgbClr val="FFFFFF"/>
                </a:solidFill>
                <a:latin typeface="Arial" charset="0"/>
                <a:ea typeface="ＭＳ Ｐゴシック" charset="0"/>
                <a:cs typeface="Arial" charset="0"/>
              </a:rPr>
              <a:t>)</a:t>
            </a:r>
          </a:p>
          <a:p>
            <a:pPr algn="ctr" defTabSz="457200" eaLnBrk="0" fontAlgn="base" hangingPunct="0">
              <a:spcBef>
                <a:spcPct val="0"/>
              </a:spcBef>
              <a:spcAft>
                <a:spcPct val="0"/>
              </a:spcAft>
            </a:pPr>
            <a:r>
              <a:rPr lang="en-US" smtClean="0">
                <a:solidFill>
                  <a:srgbClr val="FFFFFF"/>
                </a:solidFill>
                <a:latin typeface="Arial" charset="0"/>
                <a:ea typeface="ＭＳ Ｐゴシック" charset="0"/>
                <a:cs typeface="Arial" charset="0"/>
              </a:rPr>
              <a:t>Blinded CA-125 q3mos</a:t>
            </a:r>
          </a:p>
        </p:txBody>
      </p:sp>
      <p:sp>
        <p:nvSpPr>
          <p:cNvPr id="276490" name="Rectangle 7"/>
          <p:cNvSpPr>
            <a:spLocks noChangeArrowheads="1"/>
          </p:cNvSpPr>
          <p:nvPr/>
        </p:nvSpPr>
        <p:spPr bwMode="auto">
          <a:xfrm>
            <a:off x="5192713" y="3362325"/>
            <a:ext cx="3657600" cy="1200150"/>
          </a:xfrm>
          <a:prstGeom prst="rect">
            <a:avLst/>
          </a:prstGeom>
          <a:solidFill>
            <a:schemeClr val="bg1"/>
          </a:solidFill>
          <a:ln w="12700" cap="sq">
            <a:solidFill>
              <a:schemeClr val="tx1"/>
            </a:solidFill>
            <a:miter lim="800000"/>
            <a:headEnd/>
            <a:tailEnd/>
          </a:ln>
        </p:spPr>
        <p:txBody>
          <a:bodyPr>
            <a:spAutoFit/>
          </a:bodyPr>
          <a:lstStyle/>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charset="0"/>
              </a:rPr>
              <a:t>Monitored CA-125 (</a:t>
            </a:r>
            <a:r>
              <a:rPr lang="ja-JP" altLang="en-US" smtClean="0">
                <a:solidFill>
                  <a:srgbClr val="000000"/>
                </a:solidFill>
                <a:latin typeface="Arial" charset="0"/>
                <a:ea typeface="ＭＳ Ｐゴシック" charset="0"/>
                <a:cs typeface="Arial" charset="0"/>
              </a:rPr>
              <a:t>“</a:t>
            </a:r>
            <a:r>
              <a:rPr lang="en-US" smtClean="0">
                <a:solidFill>
                  <a:srgbClr val="000000"/>
                </a:solidFill>
                <a:latin typeface="Arial" charset="0"/>
                <a:ea typeface="ＭＳ Ｐゴシック" charset="0"/>
                <a:cs typeface="Arial" charset="0"/>
              </a:rPr>
              <a:t>Delayed</a:t>
            </a:r>
            <a:r>
              <a:rPr lang="ja-JP" altLang="en-US" smtClean="0">
                <a:solidFill>
                  <a:srgbClr val="000000"/>
                </a:solidFill>
                <a:latin typeface="Arial" charset="0"/>
                <a:ea typeface="ＭＳ Ｐゴシック" charset="0"/>
                <a:cs typeface="Arial" charset="0"/>
              </a:rPr>
              <a:t>”</a:t>
            </a:r>
            <a:r>
              <a:rPr lang="en-US" smtClean="0">
                <a:solidFill>
                  <a:srgbClr val="000000"/>
                </a:solidFill>
                <a:latin typeface="Arial" charset="0"/>
                <a:ea typeface="ＭＳ Ｐゴシック" charset="0"/>
                <a:cs typeface="Arial" charset="0"/>
              </a:rPr>
              <a:t>)</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charset="0"/>
              </a:rPr>
              <a:t>If elevated, repeat in 4 wks</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charset="0"/>
              </a:rPr>
              <a:t>Confirmed elevation prompts</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charset="0"/>
              </a:rPr>
              <a:t>Chemotherapy</a:t>
            </a:r>
          </a:p>
        </p:txBody>
      </p:sp>
      <p:sp>
        <p:nvSpPr>
          <p:cNvPr id="50185" name="Rectangle 9"/>
          <p:cNvSpPr>
            <a:spLocks noChangeArrowheads="1"/>
          </p:cNvSpPr>
          <p:nvPr/>
        </p:nvSpPr>
        <p:spPr bwMode="auto">
          <a:xfrm>
            <a:off x="3600450" y="1989138"/>
            <a:ext cx="376238" cy="2586037"/>
          </a:xfrm>
          <a:prstGeom prst="rect">
            <a:avLst/>
          </a:prstGeom>
          <a:solidFill>
            <a:schemeClr val="accent3"/>
          </a:solidFill>
          <a:ln w="12700" cap="sq">
            <a:noFill/>
            <a:miter lim="800000"/>
            <a:headEnd/>
            <a:tailEnd/>
          </a:ln>
        </p:spPr>
        <p:txBody>
          <a:bodyPr wrap="none">
            <a:spAutoFit/>
          </a:bodyPr>
          <a:lstStyle/>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Unicode MS" charset="0"/>
              </a:rPr>
              <a:t>R</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Unicode MS" charset="0"/>
              </a:rPr>
              <a:t>A</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Unicode MS" charset="0"/>
              </a:rPr>
              <a:t>N</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Unicode MS" charset="0"/>
              </a:rPr>
              <a:t>D</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Unicode MS" charset="0"/>
              </a:rPr>
              <a:t>O</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Unicode MS" charset="0"/>
              </a:rPr>
              <a:t>M</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Unicode MS" charset="0"/>
              </a:rPr>
              <a:t>I</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Unicode MS" charset="0"/>
              </a:rPr>
              <a:t>Z</a:t>
            </a:r>
          </a:p>
          <a:p>
            <a:pPr algn="ctr" defTabSz="457200" eaLnBrk="0" fontAlgn="base" hangingPunct="0">
              <a:spcBef>
                <a:spcPct val="0"/>
              </a:spcBef>
              <a:spcAft>
                <a:spcPct val="0"/>
              </a:spcAft>
            </a:pPr>
            <a:r>
              <a:rPr lang="en-US" smtClean="0">
                <a:solidFill>
                  <a:srgbClr val="000000"/>
                </a:solidFill>
                <a:latin typeface="Arial" charset="0"/>
                <a:ea typeface="ＭＳ Ｐゴシック" charset="0"/>
                <a:cs typeface="Arial Unicode MS" charset="0"/>
              </a:rPr>
              <a:t>E</a:t>
            </a:r>
          </a:p>
        </p:txBody>
      </p:sp>
      <p:sp>
        <p:nvSpPr>
          <p:cNvPr id="276492" name="AutoShape 11"/>
          <p:cNvSpPr>
            <a:spLocks noChangeArrowheads="1"/>
          </p:cNvSpPr>
          <p:nvPr/>
        </p:nvSpPr>
        <p:spPr bwMode="auto">
          <a:xfrm>
            <a:off x="3300413" y="2640013"/>
            <a:ext cx="241300" cy="1284287"/>
          </a:xfrm>
          <a:prstGeom prst="rightArrow">
            <a:avLst>
              <a:gd name="adj1" fmla="val 50000"/>
              <a:gd name="adj2" fmla="val 47838"/>
            </a:avLst>
          </a:prstGeom>
          <a:solidFill>
            <a:schemeClr val="tx1"/>
          </a:solidFill>
          <a:ln>
            <a:noFill/>
          </a:ln>
          <a:extLst>
            <a:ext uri="{91240B29-F687-4f45-9708-019B960494DF}">
              <a14:hiddenLine xmlns:a14="http://schemas.microsoft.com/office/drawing/2010/main" w="12700" cap="sq">
                <a:solidFill>
                  <a:srgbClr val="000000"/>
                </a:solidFill>
                <a:miter lim="800000"/>
                <a:headEnd/>
                <a:tailEnd/>
              </a14:hiddenLine>
            </a:ext>
          </a:extLst>
        </p:spPr>
        <p:txBody>
          <a:bodyPr wrap="none" anchor="ctr">
            <a:spAutoFit/>
          </a:bodyPr>
          <a:lstStyle/>
          <a:p>
            <a:pPr algn="ctr" defTabSz="457200" eaLnBrk="0" fontAlgn="base" hangingPunct="0">
              <a:spcBef>
                <a:spcPct val="0"/>
              </a:spcBef>
              <a:spcAft>
                <a:spcPct val="0"/>
              </a:spcAft>
            </a:pPr>
            <a:endParaRPr lang="es-ES" sz="3600" smtClean="0">
              <a:solidFill>
                <a:srgbClr val="000000"/>
              </a:solidFill>
              <a:latin typeface="Times" charset="0"/>
              <a:ea typeface="ＭＳ Ｐゴシック" charset="0"/>
              <a:cs typeface="Arial Unicode MS" charset="0"/>
            </a:endParaRPr>
          </a:p>
        </p:txBody>
      </p:sp>
      <p:sp>
        <p:nvSpPr>
          <p:cNvPr id="276493" name="Rectangle 12"/>
          <p:cNvSpPr>
            <a:spLocks noChangeArrowheads="1"/>
          </p:cNvSpPr>
          <p:nvPr/>
        </p:nvSpPr>
        <p:spPr bwMode="auto">
          <a:xfrm>
            <a:off x="381000" y="4665663"/>
            <a:ext cx="4006850"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none">
            <a:spAutoFit/>
          </a:bodyPr>
          <a:lstStyle/>
          <a:p>
            <a:pPr marL="287338" indent="-287338" defTabSz="457200" eaLnBrk="0" fontAlgn="base" hangingPunct="0">
              <a:spcBef>
                <a:spcPts val="1000"/>
              </a:spcBef>
              <a:spcAft>
                <a:spcPts val="700"/>
              </a:spcAft>
              <a:buClr>
                <a:srgbClr val="8B3D9A"/>
              </a:buClr>
              <a:buFont typeface="Wingdings" charset="0"/>
              <a:buChar char="§"/>
            </a:pPr>
            <a:r>
              <a:rPr lang="en-US" sz="2400" smtClean="0">
                <a:solidFill>
                  <a:srgbClr val="000000"/>
                </a:solidFill>
                <a:latin typeface="Arial" charset="0"/>
                <a:ea typeface="ＭＳ Ｐゴシック" charset="0"/>
                <a:cs typeface="Arial" charset="0"/>
              </a:rPr>
              <a:t>Accrual goal: 1400</a:t>
            </a:r>
          </a:p>
          <a:p>
            <a:pPr marL="287338" indent="-287338" defTabSz="457200" eaLnBrk="0" fontAlgn="base" hangingPunct="0">
              <a:spcBef>
                <a:spcPts val="1000"/>
              </a:spcBef>
              <a:spcAft>
                <a:spcPts val="700"/>
              </a:spcAft>
              <a:buClr>
                <a:srgbClr val="8B3D9A"/>
              </a:buClr>
              <a:buFont typeface="Wingdings" charset="0"/>
              <a:buChar char="§"/>
            </a:pPr>
            <a:r>
              <a:rPr lang="en-US" sz="2400" smtClean="0">
                <a:solidFill>
                  <a:srgbClr val="000000"/>
                </a:solidFill>
                <a:latin typeface="Arial" charset="0"/>
                <a:ea typeface="ＭＳ Ｐゴシック" charset="0"/>
                <a:cs typeface="Arial" charset="0"/>
              </a:rPr>
              <a:t>Objectives: OS, TFS, QoL</a:t>
            </a:r>
          </a:p>
        </p:txBody>
      </p:sp>
      <p:sp>
        <p:nvSpPr>
          <p:cNvPr id="276494" name="TextBox 73"/>
          <p:cNvSpPr txBox="1">
            <a:spLocks noChangeArrowheads="1"/>
          </p:cNvSpPr>
          <p:nvPr/>
        </p:nvSpPr>
        <p:spPr bwMode="auto">
          <a:xfrm>
            <a:off x="284163" y="6348413"/>
            <a:ext cx="7726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pPr>
            <a:r>
              <a:rPr lang="en-US" sz="1400" smtClean="0">
                <a:solidFill>
                  <a:srgbClr val="000000"/>
                </a:solidFill>
                <a:cs typeface="Arial Unicode MS" charset="0"/>
              </a:rPr>
              <a:t>Rustin G, et al. ASCO 2009. Abstract 1. Reprinted with permission from the author.</a:t>
            </a:r>
          </a:p>
        </p:txBody>
      </p:sp>
    </p:spTree>
    <p:custDataLst>
      <p:tags r:id="rId1"/>
    </p:custDataLst>
    <p:extLst>
      <p:ext uri="{BB962C8B-B14F-4D97-AF65-F5344CB8AC3E}">
        <p14:creationId xmlns:p14="http://schemas.microsoft.com/office/powerpoint/2010/main" val="38671661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60648"/>
            <a:ext cx="6228184" cy="1714202"/>
          </a:xfrm>
        </p:spPr>
        <p:txBody>
          <a:bodyPr>
            <a:normAutofit/>
          </a:bodyPr>
          <a:lstStyle/>
          <a:p>
            <a:r>
              <a:rPr lang="es-ES" sz="3200" b="1" dirty="0" smtClean="0"/>
              <a:t>NEOPLASIA CERVICAL INTRAEPITELIAL  </a:t>
            </a:r>
            <a:endParaRPr lang="es-ES" sz="3200" dirty="0"/>
          </a:p>
        </p:txBody>
      </p:sp>
      <p:sp>
        <p:nvSpPr>
          <p:cNvPr id="3" name="2 Marcador de contenido"/>
          <p:cNvSpPr>
            <a:spLocks noGrp="1"/>
          </p:cNvSpPr>
          <p:nvPr>
            <p:ph idx="1"/>
          </p:nvPr>
        </p:nvSpPr>
        <p:spPr>
          <a:xfrm>
            <a:off x="457200" y="1916832"/>
            <a:ext cx="8229600" cy="4941168"/>
          </a:xfrm>
        </p:spPr>
        <p:txBody>
          <a:bodyPr>
            <a:normAutofit fontScale="70000" lnSpcReduction="20000"/>
          </a:bodyPr>
          <a:lstStyle/>
          <a:p>
            <a:r>
              <a:rPr lang="es-ES" dirty="0"/>
              <a:t>El cérvix uterino presenta lesiones asintomáticas mucho antes de la aparición del </a:t>
            </a:r>
            <a:r>
              <a:rPr lang="es-ES" dirty="0" smtClean="0"/>
              <a:t>cáncer</a:t>
            </a:r>
            <a:r>
              <a:rPr lang="es-ES" dirty="0"/>
              <a:t> </a:t>
            </a:r>
            <a:r>
              <a:rPr lang="es-ES" dirty="0" smtClean="0"/>
              <a:t>: </a:t>
            </a:r>
            <a:r>
              <a:rPr lang="es-ES" b="1" u="sng" dirty="0" smtClean="0">
                <a:solidFill>
                  <a:schemeClr val="accent6">
                    <a:lumMod val="75000"/>
                  </a:schemeClr>
                </a:solidFill>
              </a:rPr>
              <a:t>Neoplasia </a:t>
            </a:r>
            <a:r>
              <a:rPr lang="es-ES" b="1" u="sng" dirty="0">
                <a:solidFill>
                  <a:schemeClr val="accent6">
                    <a:lumMod val="75000"/>
                  </a:schemeClr>
                </a:solidFill>
              </a:rPr>
              <a:t>cervical </a:t>
            </a:r>
            <a:r>
              <a:rPr lang="es-ES" b="1" u="sng" dirty="0" err="1" smtClean="0">
                <a:solidFill>
                  <a:schemeClr val="accent6">
                    <a:lumMod val="75000"/>
                  </a:schemeClr>
                </a:solidFill>
              </a:rPr>
              <a:t>intraepitelial</a:t>
            </a:r>
            <a:r>
              <a:rPr lang="es-ES" b="1" u="sng" dirty="0" smtClean="0">
                <a:solidFill>
                  <a:schemeClr val="accent6">
                    <a:lumMod val="75000"/>
                  </a:schemeClr>
                </a:solidFill>
              </a:rPr>
              <a:t>  (NIC). </a:t>
            </a:r>
          </a:p>
          <a:p>
            <a:r>
              <a:rPr lang="es-ES" dirty="0" smtClean="0"/>
              <a:t>Con </a:t>
            </a:r>
            <a:r>
              <a:rPr lang="es-ES" dirty="0"/>
              <a:t>los años, evolucionan hasta transformarse en carcinoma, aunque también pueden regresar </a:t>
            </a:r>
            <a:r>
              <a:rPr lang="es-ES" dirty="0" smtClean="0"/>
              <a:t>espontáneamente.</a:t>
            </a:r>
            <a:endParaRPr lang="es-ES" dirty="0"/>
          </a:p>
          <a:p>
            <a:r>
              <a:rPr lang="es-ES" b="1" dirty="0" smtClean="0"/>
              <a:t>NIC </a:t>
            </a:r>
            <a:r>
              <a:rPr lang="es-ES" b="1" dirty="0"/>
              <a:t>I:</a:t>
            </a:r>
            <a:r>
              <a:rPr lang="es-ES" dirty="0"/>
              <a:t> </a:t>
            </a:r>
            <a:endParaRPr lang="es-ES" dirty="0" smtClean="0"/>
          </a:p>
          <a:p>
            <a:pPr lvl="1"/>
            <a:r>
              <a:rPr lang="es-ES" sz="2600" dirty="0" smtClean="0"/>
              <a:t>Displasia </a:t>
            </a:r>
            <a:r>
              <a:rPr lang="es-ES" sz="2600" dirty="0"/>
              <a:t>en el tercio inferior del epitelio. </a:t>
            </a:r>
            <a:endParaRPr lang="es-ES" sz="2600" dirty="0" smtClean="0"/>
          </a:p>
          <a:p>
            <a:pPr lvl="1"/>
            <a:r>
              <a:rPr lang="es-ES" sz="2600" dirty="0" smtClean="0"/>
              <a:t>La </a:t>
            </a:r>
            <a:r>
              <a:rPr lang="es-ES" sz="2600" dirty="0"/>
              <a:t>mayoría regresan espontáneamente a los 2 años, pero el 10% progresa a </a:t>
            </a:r>
            <a:r>
              <a:rPr lang="es-ES" sz="2600" dirty="0" smtClean="0"/>
              <a:t>NIC </a:t>
            </a:r>
            <a:r>
              <a:rPr lang="es-ES" sz="2600" dirty="0"/>
              <a:t>de mayor grado</a:t>
            </a:r>
            <a:r>
              <a:rPr lang="es-ES" dirty="0"/>
              <a:t>.</a:t>
            </a:r>
          </a:p>
          <a:p>
            <a:r>
              <a:rPr lang="es-ES" b="1" dirty="0" smtClean="0"/>
              <a:t>NIC II:</a:t>
            </a:r>
            <a:r>
              <a:rPr lang="es-ES" dirty="0" smtClean="0"/>
              <a:t> </a:t>
            </a:r>
          </a:p>
          <a:p>
            <a:pPr lvl="1"/>
            <a:r>
              <a:rPr lang="es-ES" sz="2600" dirty="0" smtClean="0"/>
              <a:t>Displasia </a:t>
            </a:r>
            <a:r>
              <a:rPr lang="es-ES" sz="2600" dirty="0"/>
              <a:t>en los dos tercios inferiores del epitelio</a:t>
            </a:r>
            <a:r>
              <a:rPr lang="es-ES" sz="2600" dirty="0" smtClean="0"/>
              <a:t>.</a:t>
            </a:r>
          </a:p>
          <a:p>
            <a:pPr lvl="1"/>
            <a:r>
              <a:rPr lang="es-ES" sz="2600" dirty="0" smtClean="0"/>
              <a:t>El 20% progresan a NIC III.</a:t>
            </a:r>
            <a:endParaRPr lang="es-ES" sz="2600" dirty="0"/>
          </a:p>
          <a:p>
            <a:r>
              <a:rPr lang="es-ES" b="1" dirty="0" smtClean="0"/>
              <a:t>NIC </a:t>
            </a:r>
            <a:r>
              <a:rPr lang="es-ES" b="1" dirty="0"/>
              <a:t>III:</a:t>
            </a:r>
            <a:r>
              <a:rPr lang="es-ES" dirty="0"/>
              <a:t> </a:t>
            </a:r>
            <a:endParaRPr lang="es-ES" dirty="0" smtClean="0"/>
          </a:p>
          <a:p>
            <a:pPr lvl="1"/>
            <a:r>
              <a:rPr lang="es-ES" sz="2600" dirty="0" smtClean="0"/>
              <a:t>El </a:t>
            </a:r>
            <a:r>
              <a:rPr lang="es-ES" sz="2600" dirty="0"/>
              <a:t>epitelio es </a:t>
            </a:r>
            <a:r>
              <a:rPr lang="es-ES" sz="2600" dirty="0" err="1"/>
              <a:t>displásico</a:t>
            </a:r>
            <a:r>
              <a:rPr lang="es-ES" sz="2600" dirty="0"/>
              <a:t> en su totalidad. </a:t>
            </a:r>
            <a:endParaRPr lang="es-ES" sz="2600" dirty="0" smtClean="0"/>
          </a:p>
          <a:p>
            <a:pPr lvl="1"/>
            <a:r>
              <a:rPr lang="es-ES" sz="2600" dirty="0"/>
              <a:t>C</a:t>
            </a:r>
            <a:r>
              <a:rPr lang="es-ES" sz="2600" dirty="0" smtClean="0"/>
              <a:t>arcinoma </a:t>
            </a:r>
            <a:r>
              <a:rPr lang="es-ES" sz="2600" i="1" dirty="0"/>
              <a:t>in situ</a:t>
            </a:r>
            <a:r>
              <a:rPr lang="es-ES" sz="2600" dirty="0"/>
              <a:t>. </a:t>
            </a:r>
            <a:endParaRPr lang="es-ES" sz="2600" dirty="0" smtClean="0"/>
          </a:p>
          <a:p>
            <a:pPr lvl="1"/>
            <a:r>
              <a:rPr lang="es-ES" sz="2600" dirty="0" smtClean="0"/>
              <a:t>La </a:t>
            </a:r>
            <a:r>
              <a:rPr lang="es-ES" sz="2600" dirty="0"/>
              <a:t>mayoría no regresan espontáneamente, y a los 2 años el </a:t>
            </a:r>
            <a:r>
              <a:rPr lang="es-ES" sz="2600" dirty="0" smtClean="0"/>
              <a:t>20-30 % </a:t>
            </a:r>
            <a:r>
              <a:rPr lang="es-ES" sz="2600" dirty="0"/>
              <a:t>se ha transformado en un carcinoma </a:t>
            </a:r>
            <a:r>
              <a:rPr lang="es-ES" sz="2600" dirty="0" smtClean="0"/>
              <a:t>invasor.</a:t>
            </a:r>
            <a:endParaRPr lang="es-ES" sz="2600" dirty="0"/>
          </a:p>
          <a:p>
            <a:pPr lvl="1"/>
            <a:endParaRPr lang="es-E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6256" y="116632"/>
            <a:ext cx="2014736"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9459557"/>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Line 89"/>
          <p:cNvSpPr>
            <a:spLocks noChangeShapeType="1"/>
          </p:cNvSpPr>
          <p:nvPr/>
        </p:nvSpPr>
        <p:spPr bwMode="auto">
          <a:xfrm>
            <a:off x="2255838" y="4105275"/>
            <a:ext cx="5780087"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5875">
                <a:solidFill>
                  <a:srgbClr val="000000"/>
                </a:solidFill>
                <a:round/>
                <a:headEnd/>
                <a:tailEnd/>
              </a14:hiddenLine>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31" name="Line 90"/>
          <p:cNvSpPr>
            <a:spLocks noChangeShapeType="1"/>
          </p:cNvSpPr>
          <p:nvPr/>
        </p:nvSpPr>
        <p:spPr bwMode="auto">
          <a:xfrm>
            <a:off x="2255838" y="3525838"/>
            <a:ext cx="5780087"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5875">
                <a:solidFill>
                  <a:srgbClr val="000000"/>
                </a:solidFill>
                <a:round/>
                <a:headEnd/>
                <a:tailEnd/>
              </a14:hiddenLine>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32" name="Line 91"/>
          <p:cNvSpPr>
            <a:spLocks noChangeShapeType="1"/>
          </p:cNvSpPr>
          <p:nvPr/>
        </p:nvSpPr>
        <p:spPr bwMode="auto">
          <a:xfrm>
            <a:off x="2255838" y="2946400"/>
            <a:ext cx="5780087"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5875">
                <a:solidFill>
                  <a:srgbClr val="000000"/>
                </a:solidFill>
                <a:round/>
                <a:headEnd/>
                <a:tailEnd/>
              </a14:hiddenLine>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33" name="Line 92"/>
          <p:cNvSpPr>
            <a:spLocks noChangeShapeType="1"/>
          </p:cNvSpPr>
          <p:nvPr/>
        </p:nvSpPr>
        <p:spPr bwMode="auto">
          <a:xfrm>
            <a:off x="2255838" y="2370138"/>
            <a:ext cx="5780087"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5875">
                <a:solidFill>
                  <a:srgbClr val="000000"/>
                </a:solidFill>
                <a:round/>
                <a:headEnd/>
                <a:tailEnd/>
              </a14:hiddenLine>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34" name="Freeform 93"/>
          <p:cNvSpPr>
            <a:spLocks/>
          </p:cNvSpPr>
          <p:nvPr/>
        </p:nvSpPr>
        <p:spPr bwMode="auto">
          <a:xfrm>
            <a:off x="2384425" y="2370138"/>
            <a:ext cx="5519738" cy="2198687"/>
          </a:xfrm>
          <a:custGeom>
            <a:avLst/>
            <a:gdLst>
              <a:gd name="T0" fmla="*/ 0 w 256"/>
              <a:gd name="T1" fmla="*/ 0 h 114"/>
              <a:gd name="T2" fmla="*/ 0 w 256"/>
              <a:gd name="T3" fmla="*/ 2147483647 h 114"/>
              <a:gd name="T4" fmla="*/ 2147483647 w 256"/>
              <a:gd name="T5" fmla="*/ 2147483647 h 114"/>
              <a:gd name="T6" fmla="*/ 2147483647 w 256"/>
              <a:gd name="T7" fmla="*/ 2147483647 h 114"/>
              <a:gd name="T8" fmla="*/ 2147483647 w 256"/>
              <a:gd name="T9" fmla="*/ 2147483647 h 114"/>
              <a:gd name="T10" fmla="*/ 2147483647 w 256"/>
              <a:gd name="T11" fmla="*/ 2147483647 h 114"/>
              <a:gd name="T12" fmla="*/ 2147483647 w 256"/>
              <a:gd name="T13" fmla="*/ 2147483647 h 114"/>
              <a:gd name="T14" fmla="*/ 2147483647 w 256"/>
              <a:gd name="T15" fmla="*/ 2147483647 h 114"/>
              <a:gd name="T16" fmla="*/ 2147483647 w 256"/>
              <a:gd name="T17" fmla="*/ 2147483647 h 114"/>
              <a:gd name="T18" fmla="*/ 2147483647 w 256"/>
              <a:gd name="T19" fmla="*/ 2147483647 h 114"/>
              <a:gd name="T20" fmla="*/ 2147483647 w 256"/>
              <a:gd name="T21" fmla="*/ 2147483647 h 114"/>
              <a:gd name="T22" fmla="*/ 2147483647 w 256"/>
              <a:gd name="T23" fmla="*/ 2147483647 h 114"/>
              <a:gd name="T24" fmla="*/ 2147483647 w 256"/>
              <a:gd name="T25" fmla="*/ 2147483647 h 114"/>
              <a:gd name="T26" fmla="*/ 2147483647 w 256"/>
              <a:gd name="T27" fmla="*/ 2147483647 h 114"/>
              <a:gd name="T28" fmla="*/ 2147483647 w 256"/>
              <a:gd name="T29" fmla="*/ 2147483647 h 114"/>
              <a:gd name="T30" fmla="*/ 2147483647 w 256"/>
              <a:gd name="T31" fmla="*/ 2147483647 h 114"/>
              <a:gd name="T32" fmla="*/ 2147483647 w 256"/>
              <a:gd name="T33" fmla="*/ 2147483647 h 114"/>
              <a:gd name="T34" fmla="*/ 2147483647 w 256"/>
              <a:gd name="T35" fmla="*/ 2147483647 h 114"/>
              <a:gd name="T36" fmla="*/ 2147483647 w 256"/>
              <a:gd name="T37" fmla="*/ 2147483647 h 114"/>
              <a:gd name="T38" fmla="*/ 2147483647 w 256"/>
              <a:gd name="T39" fmla="*/ 2147483647 h 114"/>
              <a:gd name="T40" fmla="*/ 2147483647 w 256"/>
              <a:gd name="T41" fmla="*/ 2147483647 h 114"/>
              <a:gd name="T42" fmla="*/ 2147483647 w 256"/>
              <a:gd name="T43" fmla="*/ 2147483647 h 114"/>
              <a:gd name="T44" fmla="*/ 2147483647 w 256"/>
              <a:gd name="T45" fmla="*/ 2147483647 h 114"/>
              <a:gd name="T46" fmla="*/ 2147483647 w 256"/>
              <a:gd name="T47" fmla="*/ 2147483647 h 114"/>
              <a:gd name="T48" fmla="*/ 2147483647 w 256"/>
              <a:gd name="T49" fmla="*/ 2147483647 h 114"/>
              <a:gd name="T50" fmla="*/ 2147483647 w 256"/>
              <a:gd name="T51" fmla="*/ 2147483647 h 114"/>
              <a:gd name="T52" fmla="*/ 2147483647 w 256"/>
              <a:gd name="T53" fmla="*/ 2147483647 h 114"/>
              <a:gd name="T54" fmla="*/ 2147483647 w 256"/>
              <a:gd name="T55" fmla="*/ 2147483647 h 114"/>
              <a:gd name="T56" fmla="*/ 2147483647 w 256"/>
              <a:gd name="T57" fmla="*/ 2147483647 h 114"/>
              <a:gd name="T58" fmla="*/ 2147483647 w 256"/>
              <a:gd name="T59" fmla="*/ 2147483647 h 114"/>
              <a:gd name="T60" fmla="*/ 2147483647 w 256"/>
              <a:gd name="T61" fmla="*/ 2147483647 h 114"/>
              <a:gd name="T62" fmla="*/ 2147483647 w 256"/>
              <a:gd name="T63" fmla="*/ 2147483647 h 114"/>
              <a:gd name="T64" fmla="*/ 2147483647 w 256"/>
              <a:gd name="T65" fmla="*/ 2147483647 h 114"/>
              <a:gd name="T66" fmla="*/ 2147483647 w 256"/>
              <a:gd name="T67" fmla="*/ 2147483647 h 114"/>
              <a:gd name="T68" fmla="*/ 2147483647 w 256"/>
              <a:gd name="T69" fmla="*/ 2147483647 h 114"/>
              <a:gd name="T70" fmla="*/ 2147483647 w 256"/>
              <a:gd name="T71" fmla="*/ 2147483647 h 114"/>
              <a:gd name="T72" fmla="*/ 2147483647 w 256"/>
              <a:gd name="T73" fmla="*/ 2147483647 h 114"/>
              <a:gd name="T74" fmla="*/ 2147483647 w 256"/>
              <a:gd name="T75" fmla="*/ 2147483647 h 114"/>
              <a:gd name="T76" fmla="*/ 2147483647 w 256"/>
              <a:gd name="T77" fmla="*/ 2147483647 h 114"/>
              <a:gd name="T78" fmla="*/ 2147483647 w 256"/>
              <a:gd name="T79" fmla="*/ 2147483647 h 114"/>
              <a:gd name="T80" fmla="*/ 2147483647 w 256"/>
              <a:gd name="T81" fmla="*/ 2147483647 h 114"/>
              <a:gd name="T82" fmla="*/ 2147483647 w 256"/>
              <a:gd name="T83" fmla="*/ 2147483647 h 114"/>
              <a:gd name="T84" fmla="*/ 2147483647 w 256"/>
              <a:gd name="T85" fmla="*/ 2147483647 h 114"/>
              <a:gd name="T86" fmla="*/ 2147483647 w 256"/>
              <a:gd name="T87" fmla="*/ 2147483647 h 114"/>
              <a:gd name="T88" fmla="*/ 2147483647 w 256"/>
              <a:gd name="T89" fmla="*/ 2147483647 h 114"/>
              <a:gd name="T90" fmla="*/ 2147483647 w 256"/>
              <a:gd name="T91" fmla="*/ 2147483647 h 114"/>
              <a:gd name="T92" fmla="*/ 2147483647 w 256"/>
              <a:gd name="T93" fmla="*/ 2147483647 h 114"/>
              <a:gd name="T94" fmla="*/ 2147483647 w 256"/>
              <a:gd name="T95" fmla="*/ 2147483647 h 114"/>
              <a:gd name="T96" fmla="*/ 2147483647 w 256"/>
              <a:gd name="T97" fmla="*/ 2147483647 h 114"/>
              <a:gd name="T98" fmla="*/ 2147483647 w 256"/>
              <a:gd name="T99" fmla="*/ 2147483647 h 1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6"/>
              <a:gd name="T151" fmla="*/ 0 h 114"/>
              <a:gd name="T152" fmla="*/ 256 w 256"/>
              <a:gd name="T153" fmla="*/ 114 h 11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6" h="114">
                <a:moveTo>
                  <a:pt x="0" y="0"/>
                </a:moveTo>
                <a:lnTo>
                  <a:pt x="0" y="0"/>
                </a:lnTo>
                <a:lnTo>
                  <a:pt x="0" y="2"/>
                </a:lnTo>
                <a:lnTo>
                  <a:pt x="0" y="3"/>
                </a:lnTo>
                <a:lnTo>
                  <a:pt x="2" y="3"/>
                </a:lnTo>
                <a:lnTo>
                  <a:pt x="2" y="4"/>
                </a:lnTo>
                <a:lnTo>
                  <a:pt x="2" y="6"/>
                </a:lnTo>
                <a:lnTo>
                  <a:pt x="3" y="6"/>
                </a:lnTo>
                <a:lnTo>
                  <a:pt x="3" y="8"/>
                </a:lnTo>
                <a:lnTo>
                  <a:pt x="3" y="9"/>
                </a:lnTo>
                <a:lnTo>
                  <a:pt x="3" y="11"/>
                </a:lnTo>
                <a:lnTo>
                  <a:pt x="4" y="11"/>
                </a:lnTo>
                <a:lnTo>
                  <a:pt x="4" y="13"/>
                </a:lnTo>
                <a:lnTo>
                  <a:pt x="4" y="15"/>
                </a:lnTo>
                <a:lnTo>
                  <a:pt x="4" y="19"/>
                </a:lnTo>
                <a:lnTo>
                  <a:pt x="5" y="19"/>
                </a:lnTo>
                <a:lnTo>
                  <a:pt x="5" y="23"/>
                </a:lnTo>
                <a:lnTo>
                  <a:pt x="5" y="28"/>
                </a:lnTo>
                <a:lnTo>
                  <a:pt x="5" y="31"/>
                </a:lnTo>
                <a:lnTo>
                  <a:pt x="6" y="31"/>
                </a:lnTo>
                <a:lnTo>
                  <a:pt x="6" y="35"/>
                </a:lnTo>
                <a:lnTo>
                  <a:pt x="6" y="36"/>
                </a:lnTo>
                <a:lnTo>
                  <a:pt x="6" y="41"/>
                </a:lnTo>
                <a:lnTo>
                  <a:pt x="7" y="41"/>
                </a:lnTo>
                <a:lnTo>
                  <a:pt x="7" y="46"/>
                </a:lnTo>
                <a:lnTo>
                  <a:pt x="7" y="52"/>
                </a:lnTo>
                <a:lnTo>
                  <a:pt x="8" y="52"/>
                </a:lnTo>
                <a:lnTo>
                  <a:pt x="8" y="58"/>
                </a:lnTo>
                <a:lnTo>
                  <a:pt x="8" y="62"/>
                </a:lnTo>
                <a:lnTo>
                  <a:pt x="8" y="65"/>
                </a:lnTo>
                <a:lnTo>
                  <a:pt x="9" y="65"/>
                </a:lnTo>
                <a:lnTo>
                  <a:pt x="9" y="67"/>
                </a:lnTo>
                <a:lnTo>
                  <a:pt x="9" y="69"/>
                </a:lnTo>
                <a:lnTo>
                  <a:pt x="9" y="74"/>
                </a:lnTo>
                <a:lnTo>
                  <a:pt x="10" y="74"/>
                </a:lnTo>
                <a:lnTo>
                  <a:pt x="10" y="78"/>
                </a:lnTo>
                <a:lnTo>
                  <a:pt x="10" y="79"/>
                </a:lnTo>
                <a:lnTo>
                  <a:pt x="11" y="79"/>
                </a:lnTo>
                <a:lnTo>
                  <a:pt x="11" y="81"/>
                </a:lnTo>
                <a:lnTo>
                  <a:pt x="11" y="83"/>
                </a:lnTo>
                <a:lnTo>
                  <a:pt x="11" y="85"/>
                </a:lnTo>
                <a:lnTo>
                  <a:pt x="12" y="85"/>
                </a:lnTo>
                <a:lnTo>
                  <a:pt x="12" y="87"/>
                </a:lnTo>
                <a:lnTo>
                  <a:pt x="12" y="88"/>
                </a:lnTo>
                <a:lnTo>
                  <a:pt x="12" y="90"/>
                </a:lnTo>
                <a:lnTo>
                  <a:pt x="13" y="90"/>
                </a:lnTo>
                <a:lnTo>
                  <a:pt x="13" y="91"/>
                </a:lnTo>
                <a:lnTo>
                  <a:pt x="13" y="93"/>
                </a:lnTo>
                <a:lnTo>
                  <a:pt x="14" y="93"/>
                </a:lnTo>
                <a:lnTo>
                  <a:pt x="14" y="96"/>
                </a:lnTo>
                <a:lnTo>
                  <a:pt x="14" y="98"/>
                </a:lnTo>
                <a:lnTo>
                  <a:pt x="15" y="98"/>
                </a:lnTo>
                <a:lnTo>
                  <a:pt x="15" y="99"/>
                </a:lnTo>
                <a:lnTo>
                  <a:pt x="16" y="99"/>
                </a:lnTo>
                <a:lnTo>
                  <a:pt x="16" y="100"/>
                </a:lnTo>
                <a:lnTo>
                  <a:pt x="16" y="101"/>
                </a:lnTo>
                <a:lnTo>
                  <a:pt x="17" y="101"/>
                </a:lnTo>
                <a:lnTo>
                  <a:pt x="17" y="102"/>
                </a:lnTo>
                <a:lnTo>
                  <a:pt x="17" y="103"/>
                </a:lnTo>
                <a:lnTo>
                  <a:pt x="19" y="103"/>
                </a:lnTo>
                <a:lnTo>
                  <a:pt x="19" y="104"/>
                </a:lnTo>
                <a:lnTo>
                  <a:pt x="20" y="104"/>
                </a:lnTo>
                <a:lnTo>
                  <a:pt x="24" y="104"/>
                </a:lnTo>
                <a:lnTo>
                  <a:pt x="24" y="105"/>
                </a:lnTo>
                <a:lnTo>
                  <a:pt x="25" y="105"/>
                </a:lnTo>
                <a:lnTo>
                  <a:pt x="25" y="106"/>
                </a:lnTo>
                <a:lnTo>
                  <a:pt x="26" y="106"/>
                </a:lnTo>
                <a:lnTo>
                  <a:pt x="26" y="107"/>
                </a:lnTo>
                <a:lnTo>
                  <a:pt x="27" y="107"/>
                </a:lnTo>
                <a:lnTo>
                  <a:pt x="27" y="109"/>
                </a:lnTo>
                <a:lnTo>
                  <a:pt x="28" y="109"/>
                </a:lnTo>
                <a:lnTo>
                  <a:pt x="30" y="109"/>
                </a:lnTo>
                <a:lnTo>
                  <a:pt x="32" y="109"/>
                </a:lnTo>
                <a:lnTo>
                  <a:pt x="33" y="109"/>
                </a:lnTo>
                <a:lnTo>
                  <a:pt x="33" y="110"/>
                </a:lnTo>
                <a:lnTo>
                  <a:pt x="36" y="110"/>
                </a:lnTo>
                <a:lnTo>
                  <a:pt x="42" y="110"/>
                </a:lnTo>
                <a:lnTo>
                  <a:pt x="42" y="111"/>
                </a:lnTo>
                <a:lnTo>
                  <a:pt x="48" y="111"/>
                </a:lnTo>
                <a:lnTo>
                  <a:pt x="60" y="111"/>
                </a:lnTo>
                <a:lnTo>
                  <a:pt x="63" y="111"/>
                </a:lnTo>
                <a:lnTo>
                  <a:pt x="63" y="112"/>
                </a:lnTo>
                <a:lnTo>
                  <a:pt x="71" y="112"/>
                </a:lnTo>
                <a:lnTo>
                  <a:pt x="72" y="112"/>
                </a:lnTo>
                <a:lnTo>
                  <a:pt x="105" y="112"/>
                </a:lnTo>
                <a:lnTo>
                  <a:pt x="117" y="112"/>
                </a:lnTo>
                <a:lnTo>
                  <a:pt x="117" y="114"/>
                </a:lnTo>
                <a:lnTo>
                  <a:pt x="164" y="114"/>
                </a:lnTo>
                <a:lnTo>
                  <a:pt x="227" y="114"/>
                </a:lnTo>
                <a:lnTo>
                  <a:pt x="256" y="114"/>
                </a:ln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35" name="Freeform 94"/>
          <p:cNvSpPr>
            <a:spLocks/>
          </p:cNvSpPr>
          <p:nvPr/>
        </p:nvSpPr>
        <p:spPr bwMode="auto">
          <a:xfrm>
            <a:off x="2384425" y="2370138"/>
            <a:ext cx="5541963" cy="1984375"/>
          </a:xfrm>
          <a:custGeom>
            <a:avLst/>
            <a:gdLst>
              <a:gd name="T0" fmla="*/ 0 w 257"/>
              <a:gd name="T1" fmla="*/ 2147483647 h 103"/>
              <a:gd name="T2" fmla="*/ 2147483647 w 257"/>
              <a:gd name="T3" fmla="*/ 2147483647 h 103"/>
              <a:gd name="T4" fmla="*/ 2147483647 w 257"/>
              <a:gd name="T5" fmla="*/ 2147483647 h 103"/>
              <a:gd name="T6" fmla="*/ 2147483647 w 257"/>
              <a:gd name="T7" fmla="*/ 2147483647 h 103"/>
              <a:gd name="T8" fmla="*/ 2147483647 w 257"/>
              <a:gd name="T9" fmla="*/ 2147483647 h 103"/>
              <a:gd name="T10" fmla="*/ 2147483647 w 257"/>
              <a:gd name="T11" fmla="*/ 2147483647 h 103"/>
              <a:gd name="T12" fmla="*/ 2147483647 w 257"/>
              <a:gd name="T13" fmla="*/ 2147483647 h 103"/>
              <a:gd name="T14" fmla="*/ 2147483647 w 257"/>
              <a:gd name="T15" fmla="*/ 2147483647 h 103"/>
              <a:gd name="T16" fmla="*/ 2147483647 w 257"/>
              <a:gd name="T17" fmla="*/ 2147483647 h 103"/>
              <a:gd name="T18" fmla="*/ 2147483647 w 257"/>
              <a:gd name="T19" fmla="*/ 2147483647 h 103"/>
              <a:gd name="T20" fmla="*/ 2147483647 w 257"/>
              <a:gd name="T21" fmla="*/ 2147483647 h 103"/>
              <a:gd name="T22" fmla="*/ 2147483647 w 257"/>
              <a:gd name="T23" fmla="*/ 2147483647 h 103"/>
              <a:gd name="T24" fmla="*/ 2147483647 w 257"/>
              <a:gd name="T25" fmla="*/ 2147483647 h 103"/>
              <a:gd name="T26" fmla="*/ 2147483647 w 257"/>
              <a:gd name="T27" fmla="*/ 2147483647 h 103"/>
              <a:gd name="T28" fmla="*/ 2147483647 w 257"/>
              <a:gd name="T29" fmla="*/ 2147483647 h 103"/>
              <a:gd name="T30" fmla="*/ 2147483647 w 257"/>
              <a:gd name="T31" fmla="*/ 2147483647 h 103"/>
              <a:gd name="T32" fmla="*/ 2147483647 w 257"/>
              <a:gd name="T33" fmla="*/ 2147483647 h 103"/>
              <a:gd name="T34" fmla="*/ 2147483647 w 257"/>
              <a:gd name="T35" fmla="*/ 2147483647 h 103"/>
              <a:gd name="T36" fmla="*/ 2147483647 w 257"/>
              <a:gd name="T37" fmla="*/ 2147483647 h 103"/>
              <a:gd name="T38" fmla="*/ 2147483647 w 257"/>
              <a:gd name="T39" fmla="*/ 2147483647 h 103"/>
              <a:gd name="T40" fmla="*/ 2147483647 w 257"/>
              <a:gd name="T41" fmla="*/ 2147483647 h 103"/>
              <a:gd name="T42" fmla="*/ 2147483647 w 257"/>
              <a:gd name="T43" fmla="*/ 2147483647 h 103"/>
              <a:gd name="T44" fmla="*/ 2147483647 w 257"/>
              <a:gd name="T45" fmla="*/ 2147483647 h 103"/>
              <a:gd name="T46" fmla="*/ 2147483647 w 257"/>
              <a:gd name="T47" fmla="*/ 2147483647 h 103"/>
              <a:gd name="T48" fmla="*/ 2147483647 w 257"/>
              <a:gd name="T49" fmla="*/ 2147483647 h 103"/>
              <a:gd name="T50" fmla="*/ 2147483647 w 257"/>
              <a:gd name="T51" fmla="*/ 2147483647 h 103"/>
              <a:gd name="T52" fmla="*/ 2147483647 w 257"/>
              <a:gd name="T53" fmla="*/ 2147483647 h 103"/>
              <a:gd name="T54" fmla="*/ 2147483647 w 257"/>
              <a:gd name="T55" fmla="*/ 2147483647 h 103"/>
              <a:gd name="T56" fmla="*/ 2147483647 w 257"/>
              <a:gd name="T57" fmla="*/ 2147483647 h 103"/>
              <a:gd name="T58" fmla="*/ 2147483647 w 257"/>
              <a:gd name="T59" fmla="*/ 2147483647 h 103"/>
              <a:gd name="T60" fmla="*/ 2147483647 w 257"/>
              <a:gd name="T61" fmla="*/ 2147483647 h 103"/>
              <a:gd name="T62" fmla="*/ 2147483647 w 257"/>
              <a:gd name="T63" fmla="*/ 2147483647 h 103"/>
              <a:gd name="T64" fmla="*/ 2147483647 w 257"/>
              <a:gd name="T65" fmla="*/ 2147483647 h 103"/>
              <a:gd name="T66" fmla="*/ 2147483647 w 257"/>
              <a:gd name="T67" fmla="*/ 2147483647 h 103"/>
              <a:gd name="T68" fmla="*/ 2147483647 w 257"/>
              <a:gd name="T69" fmla="*/ 2147483647 h 103"/>
              <a:gd name="T70" fmla="*/ 2147483647 w 257"/>
              <a:gd name="T71" fmla="*/ 2147483647 h 103"/>
              <a:gd name="T72" fmla="*/ 2147483647 w 257"/>
              <a:gd name="T73" fmla="*/ 2147483647 h 103"/>
              <a:gd name="T74" fmla="*/ 2147483647 w 257"/>
              <a:gd name="T75" fmla="*/ 2147483647 h 103"/>
              <a:gd name="T76" fmla="*/ 2147483647 w 257"/>
              <a:gd name="T77" fmla="*/ 2147483647 h 103"/>
              <a:gd name="T78" fmla="*/ 2147483647 w 257"/>
              <a:gd name="T79" fmla="*/ 2147483647 h 103"/>
              <a:gd name="T80" fmla="*/ 2147483647 w 257"/>
              <a:gd name="T81" fmla="*/ 2147483647 h 103"/>
              <a:gd name="T82" fmla="*/ 2147483647 w 257"/>
              <a:gd name="T83" fmla="*/ 2147483647 h 103"/>
              <a:gd name="T84" fmla="*/ 2147483647 w 257"/>
              <a:gd name="T85" fmla="*/ 2147483647 h 103"/>
              <a:gd name="T86" fmla="*/ 2147483647 w 257"/>
              <a:gd name="T87" fmla="*/ 2147483647 h 103"/>
              <a:gd name="T88" fmla="*/ 2147483647 w 257"/>
              <a:gd name="T89" fmla="*/ 2147483647 h 103"/>
              <a:gd name="T90" fmla="*/ 2147483647 w 257"/>
              <a:gd name="T91" fmla="*/ 2147483647 h 103"/>
              <a:gd name="T92" fmla="*/ 2147483647 w 257"/>
              <a:gd name="T93" fmla="*/ 2147483647 h 103"/>
              <a:gd name="T94" fmla="*/ 2147483647 w 257"/>
              <a:gd name="T95" fmla="*/ 2147483647 h 103"/>
              <a:gd name="T96" fmla="*/ 2147483647 w 257"/>
              <a:gd name="T97" fmla="*/ 2147483647 h 103"/>
              <a:gd name="T98" fmla="*/ 2147483647 w 257"/>
              <a:gd name="T99" fmla="*/ 2147483647 h 103"/>
              <a:gd name="T100" fmla="*/ 2147483647 w 257"/>
              <a:gd name="T101" fmla="*/ 2147483647 h 103"/>
              <a:gd name="T102" fmla="*/ 2147483647 w 257"/>
              <a:gd name="T103" fmla="*/ 2147483647 h 103"/>
              <a:gd name="T104" fmla="*/ 2147483647 w 257"/>
              <a:gd name="T105" fmla="*/ 2147483647 h 103"/>
              <a:gd name="T106" fmla="*/ 2147483647 w 257"/>
              <a:gd name="T107" fmla="*/ 2147483647 h 103"/>
              <a:gd name="T108" fmla="*/ 2147483647 w 257"/>
              <a:gd name="T109" fmla="*/ 2147483647 h 103"/>
              <a:gd name="T110" fmla="*/ 2147483647 w 257"/>
              <a:gd name="T111" fmla="*/ 2147483647 h 103"/>
              <a:gd name="T112" fmla="*/ 2147483647 w 257"/>
              <a:gd name="T113" fmla="*/ 2147483647 h 103"/>
              <a:gd name="T114" fmla="*/ 2147483647 w 257"/>
              <a:gd name="T115" fmla="*/ 2147483647 h 103"/>
              <a:gd name="T116" fmla="*/ 2147483647 w 257"/>
              <a:gd name="T117" fmla="*/ 2147483647 h 103"/>
              <a:gd name="T118" fmla="*/ 2147483647 w 257"/>
              <a:gd name="T119" fmla="*/ 2147483647 h 103"/>
              <a:gd name="T120" fmla="*/ 2147483647 w 257"/>
              <a:gd name="T121" fmla="*/ 2147483647 h 103"/>
              <a:gd name="T122" fmla="*/ 2147483647 w 257"/>
              <a:gd name="T123" fmla="*/ 2147483647 h 10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7"/>
              <a:gd name="T187" fmla="*/ 0 h 103"/>
              <a:gd name="T188" fmla="*/ 257 w 257"/>
              <a:gd name="T189" fmla="*/ 103 h 10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7" h="103">
                <a:moveTo>
                  <a:pt x="0" y="0"/>
                </a:moveTo>
                <a:lnTo>
                  <a:pt x="0" y="0"/>
                </a:lnTo>
                <a:lnTo>
                  <a:pt x="0" y="1"/>
                </a:lnTo>
                <a:lnTo>
                  <a:pt x="0" y="2"/>
                </a:lnTo>
                <a:lnTo>
                  <a:pt x="1" y="2"/>
                </a:lnTo>
                <a:lnTo>
                  <a:pt x="1" y="3"/>
                </a:lnTo>
                <a:lnTo>
                  <a:pt x="2" y="3"/>
                </a:lnTo>
                <a:lnTo>
                  <a:pt x="3" y="3"/>
                </a:lnTo>
                <a:lnTo>
                  <a:pt x="3" y="4"/>
                </a:lnTo>
                <a:lnTo>
                  <a:pt x="4" y="4"/>
                </a:lnTo>
                <a:lnTo>
                  <a:pt x="4" y="5"/>
                </a:lnTo>
                <a:lnTo>
                  <a:pt x="4" y="6"/>
                </a:lnTo>
                <a:lnTo>
                  <a:pt x="5" y="6"/>
                </a:lnTo>
                <a:lnTo>
                  <a:pt x="5" y="7"/>
                </a:lnTo>
                <a:lnTo>
                  <a:pt x="5" y="8"/>
                </a:lnTo>
                <a:lnTo>
                  <a:pt x="6" y="8"/>
                </a:lnTo>
                <a:lnTo>
                  <a:pt x="7" y="8"/>
                </a:lnTo>
                <a:lnTo>
                  <a:pt x="8" y="8"/>
                </a:lnTo>
                <a:lnTo>
                  <a:pt x="8" y="9"/>
                </a:lnTo>
                <a:lnTo>
                  <a:pt x="9" y="9"/>
                </a:lnTo>
                <a:lnTo>
                  <a:pt x="9" y="10"/>
                </a:lnTo>
                <a:lnTo>
                  <a:pt x="9" y="11"/>
                </a:lnTo>
                <a:lnTo>
                  <a:pt x="10" y="11"/>
                </a:lnTo>
                <a:lnTo>
                  <a:pt x="10" y="12"/>
                </a:lnTo>
                <a:lnTo>
                  <a:pt x="10" y="13"/>
                </a:lnTo>
                <a:lnTo>
                  <a:pt x="11" y="13"/>
                </a:lnTo>
                <a:lnTo>
                  <a:pt x="11" y="14"/>
                </a:lnTo>
                <a:lnTo>
                  <a:pt x="11" y="15"/>
                </a:lnTo>
                <a:lnTo>
                  <a:pt x="12" y="15"/>
                </a:lnTo>
                <a:lnTo>
                  <a:pt x="12" y="16"/>
                </a:lnTo>
                <a:lnTo>
                  <a:pt x="13" y="16"/>
                </a:lnTo>
                <a:lnTo>
                  <a:pt x="13" y="17"/>
                </a:lnTo>
                <a:lnTo>
                  <a:pt x="14" y="17"/>
                </a:lnTo>
                <a:lnTo>
                  <a:pt x="14" y="18"/>
                </a:lnTo>
                <a:lnTo>
                  <a:pt x="15" y="18"/>
                </a:lnTo>
                <a:lnTo>
                  <a:pt x="17" y="18"/>
                </a:lnTo>
                <a:lnTo>
                  <a:pt x="17" y="19"/>
                </a:lnTo>
                <a:lnTo>
                  <a:pt x="18" y="19"/>
                </a:lnTo>
                <a:lnTo>
                  <a:pt x="18" y="20"/>
                </a:lnTo>
                <a:lnTo>
                  <a:pt x="19" y="20"/>
                </a:lnTo>
                <a:lnTo>
                  <a:pt x="19" y="21"/>
                </a:lnTo>
                <a:lnTo>
                  <a:pt x="19" y="23"/>
                </a:lnTo>
                <a:lnTo>
                  <a:pt x="20" y="23"/>
                </a:lnTo>
                <a:lnTo>
                  <a:pt x="20" y="24"/>
                </a:lnTo>
                <a:lnTo>
                  <a:pt x="21" y="24"/>
                </a:lnTo>
                <a:lnTo>
                  <a:pt x="21" y="25"/>
                </a:lnTo>
                <a:lnTo>
                  <a:pt x="22" y="25"/>
                </a:lnTo>
                <a:lnTo>
                  <a:pt x="23" y="25"/>
                </a:lnTo>
                <a:lnTo>
                  <a:pt x="23" y="26"/>
                </a:lnTo>
                <a:lnTo>
                  <a:pt x="24" y="26"/>
                </a:lnTo>
                <a:lnTo>
                  <a:pt x="24" y="27"/>
                </a:lnTo>
                <a:lnTo>
                  <a:pt x="24" y="28"/>
                </a:lnTo>
                <a:lnTo>
                  <a:pt x="25" y="28"/>
                </a:lnTo>
                <a:lnTo>
                  <a:pt x="25" y="29"/>
                </a:lnTo>
                <a:lnTo>
                  <a:pt x="26" y="29"/>
                </a:lnTo>
                <a:lnTo>
                  <a:pt x="26" y="31"/>
                </a:lnTo>
                <a:lnTo>
                  <a:pt x="26" y="32"/>
                </a:lnTo>
                <a:lnTo>
                  <a:pt x="27" y="32"/>
                </a:lnTo>
                <a:lnTo>
                  <a:pt x="27" y="33"/>
                </a:lnTo>
                <a:lnTo>
                  <a:pt x="28" y="33"/>
                </a:lnTo>
                <a:lnTo>
                  <a:pt x="28" y="34"/>
                </a:lnTo>
                <a:lnTo>
                  <a:pt x="28" y="35"/>
                </a:lnTo>
                <a:lnTo>
                  <a:pt x="29" y="35"/>
                </a:lnTo>
                <a:lnTo>
                  <a:pt x="29" y="36"/>
                </a:lnTo>
                <a:lnTo>
                  <a:pt x="30" y="36"/>
                </a:lnTo>
                <a:lnTo>
                  <a:pt x="30" y="38"/>
                </a:lnTo>
                <a:lnTo>
                  <a:pt x="31" y="38"/>
                </a:lnTo>
                <a:lnTo>
                  <a:pt x="32" y="38"/>
                </a:lnTo>
                <a:lnTo>
                  <a:pt x="32" y="40"/>
                </a:lnTo>
                <a:lnTo>
                  <a:pt x="33" y="40"/>
                </a:lnTo>
                <a:lnTo>
                  <a:pt x="34" y="40"/>
                </a:lnTo>
                <a:lnTo>
                  <a:pt x="34" y="41"/>
                </a:lnTo>
                <a:lnTo>
                  <a:pt x="34" y="42"/>
                </a:lnTo>
                <a:lnTo>
                  <a:pt x="35" y="42"/>
                </a:lnTo>
                <a:lnTo>
                  <a:pt x="35" y="43"/>
                </a:lnTo>
                <a:lnTo>
                  <a:pt x="36" y="43"/>
                </a:lnTo>
                <a:lnTo>
                  <a:pt x="36" y="44"/>
                </a:lnTo>
                <a:lnTo>
                  <a:pt x="37" y="44"/>
                </a:lnTo>
                <a:lnTo>
                  <a:pt x="37" y="45"/>
                </a:lnTo>
                <a:lnTo>
                  <a:pt x="38" y="45"/>
                </a:lnTo>
                <a:lnTo>
                  <a:pt x="38" y="46"/>
                </a:lnTo>
                <a:lnTo>
                  <a:pt x="39" y="46"/>
                </a:lnTo>
                <a:lnTo>
                  <a:pt x="39" y="47"/>
                </a:lnTo>
                <a:lnTo>
                  <a:pt x="40" y="47"/>
                </a:lnTo>
                <a:lnTo>
                  <a:pt x="40" y="48"/>
                </a:lnTo>
                <a:lnTo>
                  <a:pt x="41" y="48"/>
                </a:lnTo>
                <a:lnTo>
                  <a:pt x="41" y="49"/>
                </a:lnTo>
                <a:lnTo>
                  <a:pt x="42" y="49"/>
                </a:lnTo>
                <a:lnTo>
                  <a:pt x="42" y="50"/>
                </a:lnTo>
                <a:lnTo>
                  <a:pt x="44" y="50"/>
                </a:lnTo>
                <a:lnTo>
                  <a:pt x="44" y="51"/>
                </a:lnTo>
                <a:lnTo>
                  <a:pt x="45" y="51"/>
                </a:lnTo>
                <a:lnTo>
                  <a:pt x="45" y="52"/>
                </a:lnTo>
                <a:lnTo>
                  <a:pt x="46" y="52"/>
                </a:lnTo>
                <a:lnTo>
                  <a:pt x="47" y="52"/>
                </a:lnTo>
                <a:lnTo>
                  <a:pt x="47" y="53"/>
                </a:lnTo>
                <a:lnTo>
                  <a:pt x="48" y="53"/>
                </a:lnTo>
                <a:lnTo>
                  <a:pt x="48" y="54"/>
                </a:lnTo>
                <a:lnTo>
                  <a:pt x="50" y="54"/>
                </a:lnTo>
                <a:lnTo>
                  <a:pt x="50" y="55"/>
                </a:lnTo>
                <a:lnTo>
                  <a:pt x="51" y="55"/>
                </a:lnTo>
                <a:lnTo>
                  <a:pt x="52" y="55"/>
                </a:lnTo>
                <a:lnTo>
                  <a:pt x="52" y="56"/>
                </a:lnTo>
                <a:lnTo>
                  <a:pt x="53" y="56"/>
                </a:lnTo>
                <a:lnTo>
                  <a:pt x="54" y="56"/>
                </a:lnTo>
                <a:lnTo>
                  <a:pt x="54" y="57"/>
                </a:lnTo>
                <a:lnTo>
                  <a:pt x="56" y="57"/>
                </a:lnTo>
                <a:lnTo>
                  <a:pt x="56" y="58"/>
                </a:lnTo>
                <a:lnTo>
                  <a:pt x="57" y="58"/>
                </a:lnTo>
                <a:lnTo>
                  <a:pt x="57" y="59"/>
                </a:lnTo>
                <a:lnTo>
                  <a:pt x="59" y="59"/>
                </a:lnTo>
                <a:lnTo>
                  <a:pt x="59" y="60"/>
                </a:lnTo>
                <a:lnTo>
                  <a:pt x="60" y="60"/>
                </a:lnTo>
                <a:lnTo>
                  <a:pt x="60" y="61"/>
                </a:lnTo>
                <a:lnTo>
                  <a:pt x="61" y="61"/>
                </a:lnTo>
                <a:lnTo>
                  <a:pt x="62" y="61"/>
                </a:lnTo>
                <a:lnTo>
                  <a:pt x="62" y="62"/>
                </a:lnTo>
                <a:lnTo>
                  <a:pt x="63" y="62"/>
                </a:lnTo>
                <a:lnTo>
                  <a:pt x="63" y="64"/>
                </a:lnTo>
                <a:lnTo>
                  <a:pt x="63" y="65"/>
                </a:lnTo>
                <a:lnTo>
                  <a:pt x="64" y="65"/>
                </a:lnTo>
                <a:lnTo>
                  <a:pt x="64" y="66"/>
                </a:lnTo>
                <a:lnTo>
                  <a:pt x="65" y="66"/>
                </a:lnTo>
                <a:lnTo>
                  <a:pt x="66" y="66"/>
                </a:lnTo>
                <a:lnTo>
                  <a:pt x="68" y="66"/>
                </a:lnTo>
                <a:lnTo>
                  <a:pt x="68" y="67"/>
                </a:lnTo>
                <a:lnTo>
                  <a:pt x="70" y="67"/>
                </a:lnTo>
                <a:lnTo>
                  <a:pt x="70" y="68"/>
                </a:lnTo>
                <a:lnTo>
                  <a:pt x="71" y="68"/>
                </a:lnTo>
                <a:lnTo>
                  <a:pt x="72" y="68"/>
                </a:lnTo>
                <a:lnTo>
                  <a:pt x="72" y="69"/>
                </a:lnTo>
                <a:lnTo>
                  <a:pt x="73" y="69"/>
                </a:lnTo>
                <a:lnTo>
                  <a:pt x="74" y="69"/>
                </a:lnTo>
                <a:lnTo>
                  <a:pt x="74" y="70"/>
                </a:lnTo>
                <a:lnTo>
                  <a:pt x="77" y="70"/>
                </a:lnTo>
                <a:lnTo>
                  <a:pt x="78" y="70"/>
                </a:lnTo>
                <a:lnTo>
                  <a:pt x="78" y="71"/>
                </a:lnTo>
                <a:lnTo>
                  <a:pt x="79" y="71"/>
                </a:lnTo>
                <a:lnTo>
                  <a:pt x="79" y="72"/>
                </a:lnTo>
                <a:lnTo>
                  <a:pt x="80" y="72"/>
                </a:lnTo>
                <a:lnTo>
                  <a:pt x="80" y="73"/>
                </a:lnTo>
                <a:lnTo>
                  <a:pt x="81" y="73"/>
                </a:lnTo>
                <a:lnTo>
                  <a:pt x="82" y="73"/>
                </a:lnTo>
                <a:lnTo>
                  <a:pt x="82" y="74"/>
                </a:lnTo>
                <a:lnTo>
                  <a:pt x="83" y="74"/>
                </a:lnTo>
                <a:lnTo>
                  <a:pt x="87" y="74"/>
                </a:lnTo>
                <a:lnTo>
                  <a:pt x="89" y="74"/>
                </a:lnTo>
                <a:lnTo>
                  <a:pt x="89" y="75"/>
                </a:lnTo>
                <a:lnTo>
                  <a:pt x="91" y="75"/>
                </a:lnTo>
                <a:lnTo>
                  <a:pt x="91" y="76"/>
                </a:lnTo>
                <a:lnTo>
                  <a:pt x="94" y="76"/>
                </a:lnTo>
                <a:lnTo>
                  <a:pt x="96" y="76"/>
                </a:lnTo>
                <a:lnTo>
                  <a:pt x="96" y="77"/>
                </a:lnTo>
                <a:lnTo>
                  <a:pt x="97" y="77"/>
                </a:lnTo>
                <a:lnTo>
                  <a:pt x="99" y="77"/>
                </a:lnTo>
                <a:lnTo>
                  <a:pt x="99" y="78"/>
                </a:lnTo>
                <a:lnTo>
                  <a:pt x="100" y="78"/>
                </a:lnTo>
                <a:lnTo>
                  <a:pt x="102" y="78"/>
                </a:lnTo>
                <a:lnTo>
                  <a:pt x="102" y="79"/>
                </a:lnTo>
                <a:lnTo>
                  <a:pt x="104" y="79"/>
                </a:lnTo>
                <a:lnTo>
                  <a:pt x="104" y="80"/>
                </a:lnTo>
                <a:lnTo>
                  <a:pt x="105" y="80"/>
                </a:lnTo>
                <a:lnTo>
                  <a:pt x="107" y="80"/>
                </a:lnTo>
                <a:lnTo>
                  <a:pt x="107" y="81"/>
                </a:lnTo>
                <a:lnTo>
                  <a:pt x="108" y="81"/>
                </a:lnTo>
                <a:lnTo>
                  <a:pt x="109" y="81"/>
                </a:lnTo>
                <a:lnTo>
                  <a:pt x="109" y="82"/>
                </a:lnTo>
                <a:lnTo>
                  <a:pt x="111" y="82"/>
                </a:lnTo>
                <a:lnTo>
                  <a:pt x="111" y="83"/>
                </a:lnTo>
                <a:lnTo>
                  <a:pt x="115" y="83"/>
                </a:lnTo>
                <a:lnTo>
                  <a:pt x="115" y="84"/>
                </a:lnTo>
                <a:lnTo>
                  <a:pt x="119" y="84"/>
                </a:lnTo>
                <a:lnTo>
                  <a:pt x="120" y="84"/>
                </a:lnTo>
                <a:lnTo>
                  <a:pt x="120" y="85"/>
                </a:lnTo>
                <a:lnTo>
                  <a:pt x="121" y="85"/>
                </a:lnTo>
                <a:lnTo>
                  <a:pt x="122" y="85"/>
                </a:lnTo>
                <a:lnTo>
                  <a:pt x="122" y="86"/>
                </a:lnTo>
                <a:lnTo>
                  <a:pt x="123" y="86"/>
                </a:lnTo>
                <a:lnTo>
                  <a:pt x="127" y="86"/>
                </a:lnTo>
                <a:lnTo>
                  <a:pt x="127" y="87"/>
                </a:lnTo>
                <a:lnTo>
                  <a:pt x="129" y="87"/>
                </a:lnTo>
                <a:lnTo>
                  <a:pt x="130" y="87"/>
                </a:lnTo>
                <a:lnTo>
                  <a:pt x="130" y="88"/>
                </a:lnTo>
                <a:lnTo>
                  <a:pt x="130" y="89"/>
                </a:lnTo>
                <a:lnTo>
                  <a:pt x="132" y="89"/>
                </a:lnTo>
                <a:lnTo>
                  <a:pt x="135" y="89"/>
                </a:lnTo>
                <a:lnTo>
                  <a:pt x="135" y="90"/>
                </a:lnTo>
                <a:lnTo>
                  <a:pt x="138" y="90"/>
                </a:lnTo>
                <a:lnTo>
                  <a:pt x="138" y="91"/>
                </a:lnTo>
                <a:lnTo>
                  <a:pt x="143" y="91"/>
                </a:lnTo>
                <a:lnTo>
                  <a:pt x="152" y="91"/>
                </a:lnTo>
                <a:lnTo>
                  <a:pt x="152" y="92"/>
                </a:lnTo>
                <a:lnTo>
                  <a:pt x="153" y="92"/>
                </a:lnTo>
                <a:lnTo>
                  <a:pt x="156" y="92"/>
                </a:lnTo>
                <a:lnTo>
                  <a:pt x="156" y="93"/>
                </a:lnTo>
                <a:lnTo>
                  <a:pt x="160" y="93"/>
                </a:lnTo>
                <a:lnTo>
                  <a:pt x="164" y="93"/>
                </a:lnTo>
                <a:lnTo>
                  <a:pt x="164" y="94"/>
                </a:lnTo>
                <a:lnTo>
                  <a:pt x="166" y="94"/>
                </a:lnTo>
                <a:lnTo>
                  <a:pt x="168" y="94"/>
                </a:lnTo>
                <a:lnTo>
                  <a:pt x="170" y="94"/>
                </a:lnTo>
                <a:lnTo>
                  <a:pt x="176" y="94"/>
                </a:lnTo>
                <a:lnTo>
                  <a:pt x="179" y="94"/>
                </a:lnTo>
                <a:lnTo>
                  <a:pt x="179" y="95"/>
                </a:lnTo>
                <a:lnTo>
                  <a:pt x="191" y="95"/>
                </a:lnTo>
                <a:lnTo>
                  <a:pt x="191" y="96"/>
                </a:lnTo>
                <a:lnTo>
                  <a:pt x="193" y="96"/>
                </a:lnTo>
                <a:lnTo>
                  <a:pt x="196" y="96"/>
                </a:lnTo>
                <a:lnTo>
                  <a:pt x="196" y="97"/>
                </a:lnTo>
                <a:lnTo>
                  <a:pt x="201" y="97"/>
                </a:lnTo>
                <a:lnTo>
                  <a:pt x="202" y="97"/>
                </a:lnTo>
                <a:lnTo>
                  <a:pt x="202" y="98"/>
                </a:lnTo>
                <a:lnTo>
                  <a:pt x="203" y="98"/>
                </a:lnTo>
                <a:lnTo>
                  <a:pt x="210" y="98"/>
                </a:lnTo>
                <a:lnTo>
                  <a:pt x="224" y="98"/>
                </a:lnTo>
                <a:lnTo>
                  <a:pt x="224" y="99"/>
                </a:lnTo>
                <a:lnTo>
                  <a:pt x="226" y="99"/>
                </a:lnTo>
                <a:lnTo>
                  <a:pt x="226" y="100"/>
                </a:lnTo>
                <a:lnTo>
                  <a:pt x="229" y="100"/>
                </a:lnTo>
                <a:lnTo>
                  <a:pt x="233" y="100"/>
                </a:lnTo>
                <a:lnTo>
                  <a:pt x="233" y="101"/>
                </a:lnTo>
                <a:lnTo>
                  <a:pt x="236" y="101"/>
                </a:lnTo>
                <a:lnTo>
                  <a:pt x="241" y="101"/>
                </a:lnTo>
                <a:lnTo>
                  <a:pt x="241" y="102"/>
                </a:lnTo>
                <a:lnTo>
                  <a:pt x="246" y="102"/>
                </a:lnTo>
                <a:lnTo>
                  <a:pt x="247" y="102"/>
                </a:lnTo>
                <a:lnTo>
                  <a:pt x="247" y="103"/>
                </a:lnTo>
                <a:lnTo>
                  <a:pt x="257" y="103"/>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36" name="Line 95"/>
          <p:cNvSpPr>
            <a:spLocks noChangeShapeType="1"/>
          </p:cNvSpPr>
          <p:nvPr/>
        </p:nvSpPr>
        <p:spPr bwMode="auto">
          <a:xfrm flipV="1">
            <a:off x="2386013" y="2362200"/>
            <a:ext cx="0" cy="23447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37" name="Line 96"/>
          <p:cNvSpPr>
            <a:spLocks noChangeShapeType="1"/>
          </p:cNvSpPr>
          <p:nvPr/>
        </p:nvSpPr>
        <p:spPr bwMode="auto">
          <a:xfrm flipH="1">
            <a:off x="2301875" y="4683125"/>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38" name="Rectangle 97"/>
          <p:cNvSpPr>
            <a:spLocks noChangeArrowheads="1"/>
          </p:cNvSpPr>
          <p:nvPr/>
        </p:nvSpPr>
        <p:spPr bwMode="auto">
          <a:xfrm>
            <a:off x="2105025" y="4548188"/>
            <a:ext cx="128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0</a:t>
            </a:r>
          </a:p>
        </p:txBody>
      </p:sp>
      <p:sp>
        <p:nvSpPr>
          <p:cNvPr id="278539" name="Line 98"/>
          <p:cNvSpPr>
            <a:spLocks noChangeShapeType="1"/>
          </p:cNvSpPr>
          <p:nvPr/>
        </p:nvSpPr>
        <p:spPr bwMode="auto">
          <a:xfrm flipH="1">
            <a:off x="2301875" y="4105275"/>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40" name="Rectangle 99"/>
          <p:cNvSpPr>
            <a:spLocks noChangeArrowheads="1"/>
          </p:cNvSpPr>
          <p:nvPr/>
        </p:nvSpPr>
        <p:spPr bwMode="auto">
          <a:xfrm>
            <a:off x="1784350" y="3975100"/>
            <a:ext cx="4492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0.25</a:t>
            </a:r>
          </a:p>
        </p:txBody>
      </p:sp>
      <p:sp>
        <p:nvSpPr>
          <p:cNvPr id="278541" name="Line 100"/>
          <p:cNvSpPr>
            <a:spLocks noChangeShapeType="1"/>
          </p:cNvSpPr>
          <p:nvPr/>
        </p:nvSpPr>
        <p:spPr bwMode="auto">
          <a:xfrm flipH="1">
            <a:off x="2301875" y="3525838"/>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42" name="Rectangle 101"/>
          <p:cNvSpPr>
            <a:spLocks noChangeArrowheads="1"/>
          </p:cNvSpPr>
          <p:nvPr/>
        </p:nvSpPr>
        <p:spPr bwMode="auto">
          <a:xfrm>
            <a:off x="1784350" y="3395663"/>
            <a:ext cx="4492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0.50</a:t>
            </a:r>
          </a:p>
        </p:txBody>
      </p:sp>
      <p:sp>
        <p:nvSpPr>
          <p:cNvPr id="278543" name="Line 102"/>
          <p:cNvSpPr>
            <a:spLocks noChangeShapeType="1"/>
          </p:cNvSpPr>
          <p:nvPr/>
        </p:nvSpPr>
        <p:spPr bwMode="auto">
          <a:xfrm flipH="1">
            <a:off x="2301875" y="2946400"/>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44" name="Rectangle 103"/>
          <p:cNvSpPr>
            <a:spLocks noChangeArrowheads="1"/>
          </p:cNvSpPr>
          <p:nvPr/>
        </p:nvSpPr>
        <p:spPr bwMode="auto">
          <a:xfrm>
            <a:off x="1784350" y="2805113"/>
            <a:ext cx="4492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0.75</a:t>
            </a:r>
          </a:p>
        </p:txBody>
      </p:sp>
      <p:sp>
        <p:nvSpPr>
          <p:cNvPr id="278545" name="Line 104"/>
          <p:cNvSpPr>
            <a:spLocks noChangeShapeType="1"/>
          </p:cNvSpPr>
          <p:nvPr/>
        </p:nvSpPr>
        <p:spPr bwMode="auto">
          <a:xfrm flipH="1">
            <a:off x="2301875" y="2378075"/>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46" name="Rectangle 105"/>
          <p:cNvSpPr>
            <a:spLocks noChangeArrowheads="1"/>
          </p:cNvSpPr>
          <p:nvPr/>
        </p:nvSpPr>
        <p:spPr bwMode="auto">
          <a:xfrm>
            <a:off x="1784350" y="2244725"/>
            <a:ext cx="4492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1.00</a:t>
            </a:r>
          </a:p>
        </p:txBody>
      </p:sp>
      <p:sp>
        <p:nvSpPr>
          <p:cNvPr id="278547" name="Rectangle 106"/>
          <p:cNvSpPr>
            <a:spLocks noChangeArrowheads="1"/>
          </p:cNvSpPr>
          <p:nvPr/>
        </p:nvSpPr>
        <p:spPr bwMode="auto">
          <a:xfrm rot="-5400000">
            <a:off x="114300" y="3108326"/>
            <a:ext cx="2105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Proportion Alive Not </a:t>
            </a:r>
            <a:br>
              <a:rPr lang="en-GB" smtClean="0">
                <a:solidFill>
                  <a:srgbClr val="000000"/>
                </a:solidFill>
                <a:latin typeface="Arial" charset="0"/>
                <a:ea typeface="ＭＳ Ｐゴシック" charset="0"/>
                <a:cs typeface="Arial Unicode MS" charset="0"/>
              </a:rPr>
            </a:br>
            <a:r>
              <a:rPr lang="en-GB" smtClean="0">
                <a:solidFill>
                  <a:srgbClr val="000000"/>
                </a:solidFill>
                <a:latin typeface="Arial" charset="0"/>
                <a:ea typeface="ＭＳ Ｐゴシック" charset="0"/>
                <a:cs typeface="Arial Unicode MS" charset="0"/>
              </a:rPr>
              <a:t>Started Second-Line </a:t>
            </a:r>
            <a:br>
              <a:rPr lang="en-GB" smtClean="0">
                <a:solidFill>
                  <a:srgbClr val="000000"/>
                </a:solidFill>
                <a:latin typeface="Arial" charset="0"/>
                <a:ea typeface="ＭＳ Ｐゴシック" charset="0"/>
                <a:cs typeface="Arial Unicode MS" charset="0"/>
              </a:rPr>
            </a:br>
            <a:r>
              <a:rPr lang="en-GB" smtClean="0">
                <a:solidFill>
                  <a:srgbClr val="000000"/>
                </a:solidFill>
                <a:latin typeface="Arial" charset="0"/>
                <a:ea typeface="ＭＳ Ｐゴシック" charset="0"/>
                <a:cs typeface="Arial Unicode MS" charset="0"/>
              </a:rPr>
              <a:t>Chemotherapy</a:t>
            </a:r>
          </a:p>
        </p:txBody>
      </p:sp>
      <p:sp>
        <p:nvSpPr>
          <p:cNvPr id="278548" name="Line 128"/>
          <p:cNvSpPr>
            <a:spLocks noChangeShapeType="1"/>
          </p:cNvSpPr>
          <p:nvPr/>
        </p:nvSpPr>
        <p:spPr bwMode="auto">
          <a:xfrm>
            <a:off x="2370138" y="4683125"/>
            <a:ext cx="55102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49" name="Line 129"/>
          <p:cNvSpPr>
            <a:spLocks noChangeShapeType="1"/>
          </p:cNvSpPr>
          <p:nvPr/>
        </p:nvSpPr>
        <p:spPr bwMode="auto">
          <a:xfrm>
            <a:off x="2384425"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50" name="Rectangle 130"/>
          <p:cNvSpPr>
            <a:spLocks noChangeArrowheads="1"/>
          </p:cNvSpPr>
          <p:nvPr/>
        </p:nvSpPr>
        <p:spPr bwMode="auto">
          <a:xfrm>
            <a:off x="2322513" y="4800600"/>
            <a:ext cx="1285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0</a:t>
            </a:r>
          </a:p>
        </p:txBody>
      </p:sp>
      <p:sp>
        <p:nvSpPr>
          <p:cNvPr id="278551" name="Line 131"/>
          <p:cNvSpPr>
            <a:spLocks noChangeShapeType="1"/>
          </p:cNvSpPr>
          <p:nvPr/>
        </p:nvSpPr>
        <p:spPr bwMode="auto">
          <a:xfrm>
            <a:off x="3074988"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52" name="Rectangle 132"/>
          <p:cNvSpPr>
            <a:spLocks noChangeArrowheads="1"/>
          </p:cNvSpPr>
          <p:nvPr/>
        </p:nvSpPr>
        <p:spPr bwMode="auto">
          <a:xfrm>
            <a:off x="3011488" y="4800600"/>
            <a:ext cx="1285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3</a:t>
            </a:r>
          </a:p>
        </p:txBody>
      </p:sp>
      <p:sp>
        <p:nvSpPr>
          <p:cNvPr id="278553" name="Line 133"/>
          <p:cNvSpPr>
            <a:spLocks noChangeShapeType="1"/>
          </p:cNvSpPr>
          <p:nvPr/>
        </p:nvSpPr>
        <p:spPr bwMode="auto">
          <a:xfrm>
            <a:off x="3743325"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54" name="Rectangle 134"/>
          <p:cNvSpPr>
            <a:spLocks noChangeArrowheads="1"/>
          </p:cNvSpPr>
          <p:nvPr/>
        </p:nvSpPr>
        <p:spPr bwMode="auto">
          <a:xfrm>
            <a:off x="3687763" y="4800600"/>
            <a:ext cx="1285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6</a:t>
            </a:r>
          </a:p>
        </p:txBody>
      </p:sp>
      <p:sp>
        <p:nvSpPr>
          <p:cNvPr id="278555" name="Line 135"/>
          <p:cNvSpPr>
            <a:spLocks noChangeShapeType="1"/>
          </p:cNvSpPr>
          <p:nvPr/>
        </p:nvSpPr>
        <p:spPr bwMode="auto">
          <a:xfrm>
            <a:off x="4435475"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56" name="Rectangle 136"/>
          <p:cNvSpPr>
            <a:spLocks noChangeArrowheads="1"/>
          </p:cNvSpPr>
          <p:nvPr/>
        </p:nvSpPr>
        <p:spPr bwMode="auto">
          <a:xfrm>
            <a:off x="4376738" y="4800600"/>
            <a:ext cx="1285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9</a:t>
            </a:r>
          </a:p>
        </p:txBody>
      </p:sp>
      <p:sp>
        <p:nvSpPr>
          <p:cNvPr id="278557" name="Line 137"/>
          <p:cNvSpPr>
            <a:spLocks noChangeShapeType="1"/>
          </p:cNvSpPr>
          <p:nvPr/>
        </p:nvSpPr>
        <p:spPr bwMode="auto">
          <a:xfrm>
            <a:off x="5126038"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58" name="Rectangle 138"/>
          <p:cNvSpPr>
            <a:spLocks noChangeArrowheads="1"/>
          </p:cNvSpPr>
          <p:nvPr/>
        </p:nvSpPr>
        <p:spPr bwMode="auto">
          <a:xfrm>
            <a:off x="5003800" y="4800600"/>
            <a:ext cx="257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12</a:t>
            </a:r>
          </a:p>
        </p:txBody>
      </p:sp>
      <p:sp>
        <p:nvSpPr>
          <p:cNvPr id="278559" name="Line 139"/>
          <p:cNvSpPr>
            <a:spLocks noChangeShapeType="1"/>
          </p:cNvSpPr>
          <p:nvPr/>
        </p:nvSpPr>
        <p:spPr bwMode="auto">
          <a:xfrm>
            <a:off x="5815013"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60" name="Rectangle 140"/>
          <p:cNvSpPr>
            <a:spLocks noChangeArrowheads="1"/>
          </p:cNvSpPr>
          <p:nvPr/>
        </p:nvSpPr>
        <p:spPr bwMode="auto">
          <a:xfrm>
            <a:off x="5684838" y="4800600"/>
            <a:ext cx="2555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15</a:t>
            </a:r>
          </a:p>
        </p:txBody>
      </p:sp>
      <p:sp>
        <p:nvSpPr>
          <p:cNvPr id="278561" name="Line 141"/>
          <p:cNvSpPr>
            <a:spLocks noChangeShapeType="1"/>
          </p:cNvSpPr>
          <p:nvPr/>
        </p:nvSpPr>
        <p:spPr bwMode="auto">
          <a:xfrm>
            <a:off x="6483350"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62" name="Rectangle 142"/>
          <p:cNvSpPr>
            <a:spLocks noChangeArrowheads="1"/>
          </p:cNvSpPr>
          <p:nvPr/>
        </p:nvSpPr>
        <p:spPr bwMode="auto">
          <a:xfrm>
            <a:off x="6356350" y="4800600"/>
            <a:ext cx="257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18</a:t>
            </a:r>
          </a:p>
        </p:txBody>
      </p:sp>
      <p:sp>
        <p:nvSpPr>
          <p:cNvPr id="278563" name="Line 143"/>
          <p:cNvSpPr>
            <a:spLocks noChangeShapeType="1"/>
          </p:cNvSpPr>
          <p:nvPr/>
        </p:nvSpPr>
        <p:spPr bwMode="auto">
          <a:xfrm>
            <a:off x="7170738"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64" name="Rectangle 144"/>
          <p:cNvSpPr>
            <a:spLocks noChangeArrowheads="1"/>
          </p:cNvSpPr>
          <p:nvPr/>
        </p:nvSpPr>
        <p:spPr bwMode="auto">
          <a:xfrm>
            <a:off x="7046913" y="4800600"/>
            <a:ext cx="257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21</a:t>
            </a:r>
          </a:p>
        </p:txBody>
      </p:sp>
      <p:sp>
        <p:nvSpPr>
          <p:cNvPr id="278565" name="Line 145"/>
          <p:cNvSpPr>
            <a:spLocks noChangeShapeType="1"/>
          </p:cNvSpPr>
          <p:nvPr/>
        </p:nvSpPr>
        <p:spPr bwMode="auto">
          <a:xfrm>
            <a:off x="7861300"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66" name="Rectangle 146"/>
          <p:cNvSpPr>
            <a:spLocks noChangeArrowheads="1"/>
          </p:cNvSpPr>
          <p:nvPr/>
        </p:nvSpPr>
        <p:spPr bwMode="auto">
          <a:xfrm>
            <a:off x="7737475" y="4800600"/>
            <a:ext cx="257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24</a:t>
            </a:r>
          </a:p>
        </p:txBody>
      </p:sp>
      <p:sp>
        <p:nvSpPr>
          <p:cNvPr id="278567" name="Rectangle 147"/>
          <p:cNvSpPr>
            <a:spLocks noChangeArrowheads="1"/>
          </p:cNvSpPr>
          <p:nvPr/>
        </p:nvSpPr>
        <p:spPr bwMode="auto">
          <a:xfrm>
            <a:off x="3295650" y="5149850"/>
            <a:ext cx="3702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Mos Since Randomization</a:t>
            </a:r>
          </a:p>
        </p:txBody>
      </p:sp>
      <p:sp>
        <p:nvSpPr>
          <p:cNvPr id="278568" name="Rectangle 153"/>
          <p:cNvSpPr>
            <a:spLocks noChangeArrowheads="1"/>
          </p:cNvSpPr>
          <p:nvPr/>
        </p:nvSpPr>
        <p:spPr bwMode="auto">
          <a:xfrm>
            <a:off x="5118100" y="1477963"/>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endParaRPr lang="es-ES" smtClean="0">
              <a:solidFill>
                <a:srgbClr val="000000"/>
              </a:solidFill>
              <a:latin typeface="Arial" charset="0"/>
              <a:ea typeface="ＭＳ Ｐゴシック" charset="0"/>
              <a:cs typeface="Arial Unicode MS" charset="0"/>
            </a:endParaRPr>
          </a:p>
        </p:txBody>
      </p:sp>
      <p:sp>
        <p:nvSpPr>
          <p:cNvPr id="278569" name="Rectangle 2"/>
          <p:cNvSpPr>
            <a:spLocks noGrp="1" noChangeArrowheads="1"/>
          </p:cNvSpPr>
          <p:nvPr>
            <p:ph type="title"/>
          </p:nvPr>
        </p:nvSpPr>
        <p:spPr>
          <a:xfrm>
            <a:off x="1403350" y="228600"/>
            <a:ext cx="7469188" cy="525463"/>
          </a:xfrm>
        </p:spPr>
        <p:txBody>
          <a:bodyPr>
            <a:normAutofit fontScale="90000"/>
          </a:bodyPr>
          <a:lstStyle/>
          <a:p>
            <a:pPr eaLnBrk="1" hangingPunct="1"/>
            <a:r>
              <a:rPr lang="en-GB">
                <a:latin typeface="Arial" charset="0"/>
                <a:cs typeface="ＭＳ Ｐゴシック" charset="0"/>
              </a:rPr>
              <a:t>EORTC 55955: When to treat</a:t>
            </a:r>
          </a:p>
        </p:txBody>
      </p:sp>
      <p:sp>
        <p:nvSpPr>
          <p:cNvPr id="278570" name="Line 303"/>
          <p:cNvSpPr>
            <a:spLocks noChangeShapeType="1"/>
          </p:cNvSpPr>
          <p:nvPr/>
        </p:nvSpPr>
        <p:spPr bwMode="auto">
          <a:xfrm>
            <a:off x="3579813" y="2800350"/>
            <a:ext cx="479425"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71" name="Line 304"/>
          <p:cNvSpPr>
            <a:spLocks noChangeShapeType="1"/>
          </p:cNvSpPr>
          <p:nvPr/>
        </p:nvSpPr>
        <p:spPr bwMode="auto">
          <a:xfrm>
            <a:off x="3579813" y="3063875"/>
            <a:ext cx="479425"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78572" name="Text Box 311"/>
          <p:cNvSpPr txBox="1">
            <a:spLocks noChangeArrowheads="1"/>
          </p:cNvSpPr>
          <p:nvPr/>
        </p:nvSpPr>
        <p:spPr bwMode="auto">
          <a:xfrm>
            <a:off x="4090988" y="2328863"/>
            <a:ext cx="44021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pPr>
            <a:r>
              <a:rPr lang="en-GB" sz="1800" smtClean="0">
                <a:solidFill>
                  <a:srgbClr val="000000"/>
                </a:solidFill>
                <a:cs typeface="Arial Unicode MS" charset="0"/>
              </a:rPr>
              <a:t>  Median, Mos</a:t>
            </a:r>
          </a:p>
          <a:p>
            <a:pPr fontAlgn="base">
              <a:spcBef>
                <a:spcPct val="0"/>
              </a:spcBef>
              <a:spcAft>
                <a:spcPct val="0"/>
              </a:spcAft>
            </a:pPr>
            <a:r>
              <a:rPr lang="en-GB" sz="1800" smtClean="0">
                <a:solidFill>
                  <a:srgbClr val="000000"/>
                </a:solidFill>
                <a:cs typeface="Arial Unicode MS" charset="0"/>
              </a:rPr>
              <a:t>Early 	       0.8</a:t>
            </a:r>
          </a:p>
          <a:p>
            <a:pPr fontAlgn="base">
              <a:spcBef>
                <a:spcPct val="0"/>
              </a:spcBef>
              <a:spcAft>
                <a:spcPct val="0"/>
              </a:spcAft>
            </a:pPr>
            <a:r>
              <a:rPr lang="en-GB" sz="1800" smtClean="0">
                <a:solidFill>
                  <a:srgbClr val="000000"/>
                </a:solidFill>
                <a:cs typeface="Arial Unicode MS" charset="0"/>
              </a:rPr>
              <a:t>Delayed	       5.6</a:t>
            </a:r>
          </a:p>
          <a:p>
            <a:pPr fontAlgn="base">
              <a:spcBef>
                <a:spcPct val="0"/>
              </a:spcBef>
              <a:spcAft>
                <a:spcPct val="0"/>
              </a:spcAft>
            </a:pPr>
            <a:r>
              <a:rPr lang="en-GB" sz="1800" smtClean="0">
                <a:solidFill>
                  <a:srgbClr val="000000"/>
                </a:solidFill>
                <a:cs typeface="Arial Unicode MS" charset="0"/>
              </a:rPr>
              <a:t>HR: 0.29 (95% CI: 0.24-0.35; </a:t>
            </a:r>
            <a:r>
              <a:rPr lang="en-GB" sz="1800" i="1" smtClean="0">
                <a:solidFill>
                  <a:srgbClr val="000000"/>
                </a:solidFill>
                <a:cs typeface="Arial Unicode MS" charset="0"/>
              </a:rPr>
              <a:t>P </a:t>
            </a:r>
            <a:r>
              <a:rPr lang="en-GB" sz="1800" smtClean="0">
                <a:solidFill>
                  <a:srgbClr val="000000"/>
                </a:solidFill>
                <a:cs typeface="Arial Unicode MS" charset="0"/>
              </a:rPr>
              <a:t>&lt; .00001)</a:t>
            </a:r>
          </a:p>
        </p:txBody>
      </p:sp>
      <p:sp>
        <p:nvSpPr>
          <p:cNvPr id="278573" name="TextBox 73"/>
          <p:cNvSpPr txBox="1">
            <a:spLocks noChangeArrowheads="1"/>
          </p:cNvSpPr>
          <p:nvPr/>
        </p:nvSpPr>
        <p:spPr bwMode="auto">
          <a:xfrm>
            <a:off x="284163" y="6348413"/>
            <a:ext cx="7726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pPr>
            <a:r>
              <a:rPr lang="en-US" sz="1400" smtClean="0">
                <a:solidFill>
                  <a:srgbClr val="000000"/>
                </a:solidFill>
                <a:cs typeface="Arial Unicode MS" charset="0"/>
              </a:rPr>
              <a:t>Rustin G, et al. ASCO 2009. Abstract 1. Reprinted with permission from the author.</a:t>
            </a:r>
          </a:p>
        </p:txBody>
      </p:sp>
      <p:sp>
        <p:nvSpPr>
          <p:cNvPr id="278574" name="TextBox 74"/>
          <p:cNvSpPr txBox="1">
            <a:spLocks noChangeArrowheads="1"/>
          </p:cNvSpPr>
          <p:nvPr/>
        </p:nvSpPr>
        <p:spPr bwMode="auto">
          <a:xfrm>
            <a:off x="1319213" y="1812925"/>
            <a:ext cx="6096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fontAlgn="base">
              <a:spcBef>
                <a:spcPct val="0"/>
              </a:spcBef>
              <a:spcAft>
                <a:spcPct val="0"/>
              </a:spcAft>
            </a:pPr>
            <a:r>
              <a:rPr lang="en-GB" sz="1800" smtClean="0">
                <a:solidFill>
                  <a:srgbClr val="000000"/>
                </a:solidFill>
                <a:cs typeface="Arial Unicode MS" charset="0"/>
              </a:rPr>
              <a:t>Time From Randomization to Second-Line Chemotherapy</a:t>
            </a:r>
            <a:endParaRPr lang="en-US" sz="1800" smtClean="0">
              <a:solidFill>
                <a:srgbClr val="000000"/>
              </a:solidFill>
              <a:cs typeface="Arial Unicode MS" charset="0"/>
            </a:endParaRPr>
          </a:p>
        </p:txBody>
      </p:sp>
    </p:spTree>
    <p:extLst>
      <p:ext uri="{BB962C8B-B14F-4D97-AF65-F5344CB8AC3E}">
        <p14:creationId xmlns:p14="http://schemas.microsoft.com/office/powerpoint/2010/main" val="40030928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AutoShape 7"/>
          <p:cNvSpPr>
            <a:spLocks noChangeAspect="1" noChangeArrowheads="1" noTextEdit="1"/>
          </p:cNvSpPr>
          <p:nvPr/>
        </p:nvSpPr>
        <p:spPr bwMode="auto">
          <a:xfrm>
            <a:off x="217488" y="1268413"/>
            <a:ext cx="8428037" cy="513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579" name="TextBox 73"/>
          <p:cNvSpPr txBox="1">
            <a:spLocks noChangeArrowheads="1"/>
          </p:cNvSpPr>
          <p:nvPr/>
        </p:nvSpPr>
        <p:spPr bwMode="auto">
          <a:xfrm>
            <a:off x="284163" y="6348413"/>
            <a:ext cx="7726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buFont typeface="Arial" charset="0"/>
              <a:buNone/>
            </a:pPr>
            <a:r>
              <a:rPr lang="en-US" sz="1400" smtClean="0">
                <a:solidFill>
                  <a:srgbClr val="000000"/>
                </a:solidFill>
                <a:cs typeface="Arial Unicode MS" charset="0"/>
              </a:rPr>
              <a:t>Rustin G, et al. ASCO 2009. Abstract 1. Reprinted with permission from the author.</a:t>
            </a:r>
          </a:p>
        </p:txBody>
      </p:sp>
      <p:sp>
        <p:nvSpPr>
          <p:cNvPr id="280580" name="Rectangle 147"/>
          <p:cNvSpPr>
            <a:spLocks noChangeArrowheads="1"/>
          </p:cNvSpPr>
          <p:nvPr/>
        </p:nvSpPr>
        <p:spPr bwMode="auto">
          <a:xfrm>
            <a:off x="3519488" y="5149850"/>
            <a:ext cx="37004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Mos Since Randomization</a:t>
            </a:r>
          </a:p>
        </p:txBody>
      </p:sp>
      <p:sp>
        <p:nvSpPr>
          <p:cNvPr id="280581" name="Line 13"/>
          <p:cNvSpPr>
            <a:spLocks noChangeShapeType="1"/>
          </p:cNvSpPr>
          <p:nvPr/>
        </p:nvSpPr>
        <p:spPr bwMode="auto">
          <a:xfrm>
            <a:off x="2386013" y="4105275"/>
            <a:ext cx="621982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5875">
                <a:solidFill>
                  <a:srgbClr val="000000"/>
                </a:solidFill>
                <a:round/>
                <a:headEnd/>
                <a:tailEnd/>
              </a14:hiddenLine>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582" name="Line 14"/>
          <p:cNvSpPr>
            <a:spLocks noChangeShapeType="1"/>
          </p:cNvSpPr>
          <p:nvPr/>
        </p:nvSpPr>
        <p:spPr bwMode="auto">
          <a:xfrm>
            <a:off x="2386013" y="3522663"/>
            <a:ext cx="621982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5875">
                <a:solidFill>
                  <a:srgbClr val="000000"/>
                </a:solidFill>
                <a:round/>
                <a:headEnd/>
                <a:tailEnd/>
              </a14:hiddenLine>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583" name="Line 16"/>
          <p:cNvSpPr>
            <a:spLocks noChangeShapeType="1"/>
          </p:cNvSpPr>
          <p:nvPr/>
        </p:nvSpPr>
        <p:spPr bwMode="auto">
          <a:xfrm>
            <a:off x="2386013" y="2371725"/>
            <a:ext cx="621982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5875">
                <a:solidFill>
                  <a:srgbClr val="000000"/>
                </a:solidFill>
                <a:round/>
                <a:headEnd/>
                <a:tailEnd/>
              </a14:hiddenLine>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584" name="Freeform 17"/>
          <p:cNvSpPr>
            <a:spLocks/>
          </p:cNvSpPr>
          <p:nvPr/>
        </p:nvSpPr>
        <p:spPr bwMode="auto">
          <a:xfrm>
            <a:off x="2389188" y="2371725"/>
            <a:ext cx="5942012" cy="1870075"/>
          </a:xfrm>
          <a:custGeom>
            <a:avLst/>
            <a:gdLst>
              <a:gd name="T0" fmla="*/ 0 w 256"/>
              <a:gd name="T1" fmla="*/ 0 h 109"/>
              <a:gd name="T2" fmla="*/ 2147483647 w 256"/>
              <a:gd name="T3" fmla="*/ 2147483647 h 109"/>
              <a:gd name="T4" fmla="*/ 2147483647 w 256"/>
              <a:gd name="T5" fmla="*/ 2147483647 h 109"/>
              <a:gd name="T6" fmla="*/ 2147483647 w 256"/>
              <a:gd name="T7" fmla="*/ 2147483647 h 109"/>
              <a:gd name="T8" fmla="*/ 2147483647 w 256"/>
              <a:gd name="T9" fmla="*/ 2147483647 h 109"/>
              <a:gd name="T10" fmla="*/ 2147483647 w 256"/>
              <a:gd name="T11" fmla="*/ 2147483647 h 109"/>
              <a:gd name="T12" fmla="*/ 2147483647 w 256"/>
              <a:gd name="T13" fmla="*/ 2147483647 h 109"/>
              <a:gd name="T14" fmla="*/ 2147483647 w 256"/>
              <a:gd name="T15" fmla="*/ 2147483647 h 109"/>
              <a:gd name="T16" fmla="*/ 2147483647 w 256"/>
              <a:gd name="T17" fmla="*/ 2147483647 h 109"/>
              <a:gd name="T18" fmla="*/ 2147483647 w 256"/>
              <a:gd name="T19" fmla="*/ 2147483647 h 109"/>
              <a:gd name="T20" fmla="*/ 2147483647 w 256"/>
              <a:gd name="T21" fmla="*/ 2147483647 h 109"/>
              <a:gd name="T22" fmla="*/ 2147483647 w 256"/>
              <a:gd name="T23" fmla="*/ 2147483647 h 109"/>
              <a:gd name="T24" fmla="*/ 2147483647 w 256"/>
              <a:gd name="T25" fmla="*/ 2147483647 h 109"/>
              <a:gd name="T26" fmla="*/ 2147483647 w 256"/>
              <a:gd name="T27" fmla="*/ 2147483647 h 109"/>
              <a:gd name="T28" fmla="*/ 2147483647 w 256"/>
              <a:gd name="T29" fmla="*/ 2147483647 h 109"/>
              <a:gd name="T30" fmla="*/ 2147483647 w 256"/>
              <a:gd name="T31" fmla="*/ 2147483647 h 109"/>
              <a:gd name="T32" fmla="*/ 2147483647 w 256"/>
              <a:gd name="T33" fmla="*/ 2147483647 h 109"/>
              <a:gd name="T34" fmla="*/ 2147483647 w 256"/>
              <a:gd name="T35" fmla="*/ 2147483647 h 109"/>
              <a:gd name="T36" fmla="*/ 2147483647 w 256"/>
              <a:gd name="T37" fmla="*/ 2147483647 h 109"/>
              <a:gd name="T38" fmla="*/ 2147483647 w 256"/>
              <a:gd name="T39" fmla="*/ 2147483647 h 109"/>
              <a:gd name="T40" fmla="*/ 2147483647 w 256"/>
              <a:gd name="T41" fmla="*/ 2147483647 h 109"/>
              <a:gd name="T42" fmla="*/ 2147483647 w 256"/>
              <a:gd name="T43" fmla="*/ 2147483647 h 109"/>
              <a:gd name="T44" fmla="*/ 2147483647 w 256"/>
              <a:gd name="T45" fmla="*/ 2147483647 h 109"/>
              <a:gd name="T46" fmla="*/ 2147483647 w 256"/>
              <a:gd name="T47" fmla="*/ 2147483647 h 109"/>
              <a:gd name="T48" fmla="*/ 2147483647 w 256"/>
              <a:gd name="T49" fmla="*/ 2147483647 h 109"/>
              <a:gd name="T50" fmla="*/ 2147483647 w 256"/>
              <a:gd name="T51" fmla="*/ 2147483647 h 109"/>
              <a:gd name="T52" fmla="*/ 2147483647 w 256"/>
              <a:gd name="T53" fmla="*/ 2147483647 h 109"/>
              <a:gd name="T54" fmla="*/ 2147483647 w 256"/>
              <a:gd name="T55" fmla="*/ 2147483647 h 109"/>
              <a:gd name="T56" fmla="*/ 2147483647 w 256"/>
              <a:gd name="T57" fmla="*/ 2147483647 h 109"/>
              <a:gd name="T58" fmla="*/ 2147483647 w 256"/>
              <a:gd name="T59" fmla="*/ 2147483647 h 109"/>
              <a:gd name="T60" fmla="*/ 2147483647 w 256"/>
              <a:gd name="T61" fmla="*/ 2147483647 h 109"/>
              <a:gd name="T62" fmla="*/ 2147483647 w 256"/>
              <a:gd name="T63" fmla="*/ 2147483647 h 109"/>
              <a:gd name="T64" fmla="*/ 2147483647 w 256"/>
              <a:gd name="T65" fmla="*/ 2147483647 h 109"/>
              <a:gd name="T66" fmla="*/ 2147483647 w 256"/>
              <a:gd name="T67" fmla="*/ 2147483647 h 109"/>
              <a:gd name="T68" fmla="*/ 2147483647 w 256"/>
              <a:gd name="T69" fmla="*/ 2147483647 h 109"/>
              <a:gd name="T70" fmla="*/ 2147483647 w 256"/>
              <a:gd name="T71" fmla="*/ 2147483647 h 109"/>
              <a:gd name="T72" fmla="*/ 2147483647 w 256"/>
              <a:gd name="T73" fmla="*/ 2147483647 h 109"/>
              <a:gd name="T74" fmla="*/ 2147483647 w 256"/>
              <a:gd name="T75" fmla="*/ 2147483647 h 109"/>
              <a:gd name="T76" fmla="*/ 2147483647 w 256"/>
              <a:gd name="T77" fmla="*/ 2147483647 h 109"/>
              <a:gd name="T78" fmla="*/ 2147483647 w 256"/>
              <a:gd name="T79" fmla="*/ 2147483647 h 109"/>
              <a:gd name="T80" fmla="*/ 2147483647 w 256"/>
              <a:gd name="T81" fmla="*/ 2147483647 h 109"/>
              <a:gd name="T82" fmla="*/ 2147483647 w 256"/>
              <a:gd name="T83" fmla="*/ 2147483647 h 109"/>
              <a:gd name="T84" fmla="*/ 2147483647 w 256"/>
              <a:gd name="T85" fmla="*/ 2147483647 h 109"/>
              <a:gd name="T86" fmla="*/ 2147483647 w 256"/>
              <a:gd name="T87" fmla="*/ 2147483647 h 109"/>
              <a:gd name="T88" fmla="*/ 2147483647 w 256"/>
              <a:gd name="T89" fmla="*/ 2147483647 h 109"/>
              <a:gd name="T90" fmla="*/ 2147483647 w 256"/>
              <a:gd name="T91" fmla="*/ 2147483647 h 109"/>
              <a:gd name="T92" fmla="*/ 2147483647 w 256"/>
              <a:gd name="T93" fmla="*/ 2147483647 h 109"/>
              <a:gd name="T94" fmla="*/ 2147483647 w 256"/>
              <a:gd name="T95" fmla="*/ 2147483647 h 109"/>
              <a:gd name="T96" fmla="*/ 2147483647 w 256"/>
              <a:gd name="T97" fmla="*/ 2147483647 h 109"/>
              <a:gd name="T98" fmla="*/ 2147483647 w 256"/>
              <a:gd name="T99" fmla="*/ 2147483647 h 109"/>
              <a:gd name="T100" fmla="*/ 2147483647 w 256"/>
              <a:gd name="T101" fmla="*/ 2147483647 h 109"/>
              <a:gd name="T102" fmla="*/ 2147483647 w 256"/>
              <a:gd name="T103" fmla="*/ 2147483647 h 109"/>
              <a:gd name="T104" fmla="*/ 2147483647 w 256"/>
              <a:gd name="T105" fmla="*/ 2147483647 h 109"/>
              <a:gd name="T106" fmla="*/ 2147483647 w 256"/>
              <a:gd name="T107" fmla="*/ 2147483647 h 109"/>
              <a:gd name="T108" fmla="*/ 2147483647 w 256"/>
              <a:gd name="T109" fmla="*/ 2147483647 h 109"/>
              <a:gd name="T110" fmla="*/ 2147483647 w 256"/>
              <a:gd name="T111" fmla="*/ 2147483647 h 109"/>
              <a:gd name="T112" fmla="*/ 2147483647 w 256"/>
              <a:gd name="T113" fmla="*/ 2147483647 h 109"/>
              <a:gd name="T114" fmla="*/ 2147483647 w 256"/>
              <a:gd name="T115" fmla="*/ 2147483647 h 109"/>
              <a:gd name="T116" fmla="*/ 2147483647 w 256"/>
              <a:gd name="T117" fmla="*/ 2147483647 h 109"/>
              <a:gd name="T118" fmla="*/ 2147483647 w 256"/>
              <a:gd name="T119" fmla="*/ 2147483647 h 109"/>
              <a:gd name="T120" fmla="*/ 2147483647 w 256"/>
              <a:gd name="T121" fmla="*/ 2147483647 h 109"/>
              <a:gd name="T122" fmla="*/ 2147483647 w 256"/>
              <a:gd name="T123" fmla="*/ 2147483647 h 1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6"/>
              <a:gd name="T187" fmla="*/ 0 h 109"/>
              <a:gd name="T188" fmla="*/ 256 w 256"/>
              <a:gd name="T189" fmla="*/ 109 h 10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6" h="109">
                <a:moveTo>
                  <a:pt x="0" y="0"/>
                </a:moveTo>
                <a:lnTo>
                  <a:pt x="0" y="0"/>
                </a:lnTo>
                <a:lnTo>
                  <a:pt x="2" y="0"/>
                </a:lnTo>
                <a:lnTo>
                  <a:pt x="6" y="0"/>
                </a:lnTo>
                <a:lnTo>
                  <a:pt x="6" y="1"/>
                </a:lnTo>
                <a:lnTo>
                  <a:pt x="6" y="2"/>
                </a:lnTo>
                <a:lnTo>
                  <a:pt x="9" y="2"/>
                </a:lnTo>
                <a:lnTo>
                  <a:pt x="9" y="3"/>
                </a:lnTo>
                <a:lnTo>
                  <a:pt x="11" y="3"/>
                </a:lnTo>
                <a:lnTo>
                  <a:pt x="13" y="3"/>
                </a:lnTo>
                <a:lnTo>
                  <a:pt x="15" y="3"/>
                </a:lnTo>
                <a:lnTo>
                  <a:pt x="18" y="3"/>
                </a:lnTo>
                <a:lnTo>
                  <a:pt x="18" y="4"/>
                </a:lnTo>
                <a:lnTo>
                  <a:pt x="18" y="5"/>
                </a:lnTo>
                <a:lnTo>
                  <a:pt x="19" y="5"/>
                </a:lnTo>
                <a:lnTo>
                  <a:pt x="22" y="5"/>
                </a:lnTo>
                <a:lnTo>
                  <a:pt x="22" y="6"/>
                </a:lnTo>
                <a:lnTo>
                  <a:pt x="23" y="6"/>
                </a:lnTo>
                <a:lnTo>
                  <a:pt x="24" y="6"/>
                </a:lnTo>
                <a:lnTo>
                  <a:pt x="25" y="6"/>
                </a:lnTo>
                <a:lnTo>
                  <a:pt x="25" y="7"/>
                </a:lnTo>
                <a:lnTo>
                  <a:pt x="26" y="7"/>
                </a:lnTo>
                <a:lnTo>
                  <a:pt x="27" y="7"/>
                </a:lnTo>
                <a:lnTo>
                  <a:pt x="27" y="8"/>
                </a:lnTo>
                <a:lnTo>
                  <a:pt x="28" y="8"/>
                </a:lnTo>
                <a:lnTo>
                  <a:pt x="28" y="9"/>
                </a:lnTo>
                <a:lnTo>
                  <a:pt x="29" y="9"/>
                </a:lnTo>
                <a:lnTo>
                  <a:pt x="29" y="10"/>
                </a:lnTo>
                <a:lnTo>
                  <a:pt x="31" y="10"/>
                </a:lnTo>
                <a:lnTo>
                  <a:pt x="32" y="10"/>
                </a:lnTo>
                <a:lnTo>
                  <a:pt x="32" y="11"/>
                </a:lnTo>
                <a:lnTo>
                  <a:pt x="33" y="11"/>
                </a:lnTo>
                <a:lnTo>
                  <a:pt x="33" y="12"/>
                </a:lnTo>
                <a:lnTo>
                  <a:pt x="35" y="12"/>
                </a:lnTo>
                <a:lnTo>
                  <a:pt x="37" y="12"/>
                </a:lnTo>
                <a:lnTo>
                  <a:pt x="37" y="13"/>
                </a:lnTo>
                <a:lnTo>
                  <a:pt x="38" y="13"/>
                </a:lnTo>
                <a:lnTo>
                  <a:pt x="38" y="14"/>
                </a:lnTo>
                <a:lnTo>
                  <a:pt x="40" y="14"/>
                </a:lnTo>
                <a:lnTo>
                  <a:pt x="40" y="15"/>
                </a:lnTo>
                <a:lnTo>
                  <a:pt x="41" y="15"/>
                </a:lnTo>
                <a:lnTo>
                  <a:pt x="42" y="15"/>
                </a:lnTo>
                <a:lnTo>
                  <a:pt x="42" y="16"/>
                </a:lnTo>
                <a:lnTo>
                  <a:pt x="42" y="17"/>
                </a:lnTo>
                <a:lnTo>
                  <a:pt x="44" y="17"/>
                </a:lnTo>
                <a:lnTo>
                  <a:pt x="44" y="18"/>
                </a:lnTo>
                <a:lnTo>
                  <a:pt x="46" y="18"/>
                </a:lnTo>
                <a:lnTo>
                  <a:pt x="47" y="18"/>
                </a:lnTo>
                <a:lnTo>
                  <a:pt x="47" y="19"/>
                </a:lnTo>
                <a:lnTo>
                  <a:pt x="47" y="20"/>
                </a:lnTo>
                <a:lnTo>
                  <a:pt x="48" y="20"/>
                </a:lnTo>
                <a:lnTo>
                  <a:pt x="48" y="21"/>
                </a:lnTo>
                <a:lnTo>
                  <a:pt x="49" y="21"/>
                </a:lnTo>
                <a:lnTo>
                  <a:pt x="50" y="21"/>
                </a:lnTo>
                <a:lnTo>
                  <a:pt x="50" y="22"/>
                </a:lnTo>
                <a:lnTo>
                  <a:pt x="50" y="23"/>
                </a:lnTo>
                <a:lnTo>
                  <a:pt x="51" y="23"/>
                </a:lnTo>
                <a:lnTo>
                  <a:pt x="52" y="23"/>
                </a:lnTo>
                <a:lnTo>
                  <a:pt x="52" y="24"/>
                </a:lnTo>
                <a:lnTo>
                  <a:pt x="52" y="25"/>
                </a:lnTo>
                <a:lnTo>
                  <a:pt x="53" y="25"/>
                </a:lnTo>
                <a:lnTo>
                  <a:pt x="53" y="26"/>
                </a:lnTo>
                <a:lnTo>
                  <a:pt x="54" y="26"/>
                </a:lnTo>
                <a:lnTo>
                  <a:pt x="55" y="26"/>
                </a:lnTo>
                <a:lnTo>
                  <a:pt x="55" y="27"/>
                </a:lnTo>
                <a:lnTo>
                  <a:pt x="56" y="27"/>
                </a:lnTo>
                <a:lnTo>
                  <a:pt x="56" y="28"/>
                </a:lnTo>
                <a:lnTo>
                  <a:pt x="56" y="29"/>
                </a:lnTo>
                <a:lnTo>
                  <a:pt x="57" y="29"/>
                </a:lnTo>
                <a:lnTo>
                  <a:pt x="58" y="29"/>
                </a:lnTo>
                <a:lnTo>
                  <a:pt x="58" y="30"/>
                </a:lnTo>
                <a:lnTo>
                  <a:pt x="58" y="31"/>
                </a:lnTo>
                <a:lnTo>
                  <a:pt x="61" y="31"/>
                </a:lnTo>
                <a:lnTo>
                  <a:pt x="61" y="32"/>
                </a:lnTo>
                <a:lnTo>
                  <a:pt x="62" y="32"/>
                </a:lnTo>
                <a:lnTo>
                  <a:pt x="62" y="33"/>
                </a:lnTo>
                <a:lnTo>
                  <a:pt x="63" y="33"/>
                </a:lnTo>
                <a:lnTo>
                  <a:pt x="63" y="34"/>
                </a:lnTo>
                <a:lnTo>
                  <a:pt x="65" y="34"/>
                </a:lnTo>
                <a:lnTo>
                  <a:pt x="65" y="36"/>
                </a:lnTo>
                <a:lnTo>
                  <a:pt x="66" y="36"/>
                </a:lnTo>
                <a:lnTo>
                  <a:pt x="66" y="37"/>
                </a:lnTo>
                <a:lnTo>
                  <a:pt x="66" y="36"/>
                </a:lnTo>
                <a:lnTo>
                  <a:pt x="67" y="36"/>
                </a:lnTo>
                <a:lnTo>
                  <a:pt x="67" y="38"/>
                </a:lnTo>
                <a:lnTo>
                  <a:pt x="68" y="38"/>
                </a:lnTo>
                <a:lnTo>
                  <a:pt x="68" y="39"/>
                </a:lnTo>
                <a:lnTo>
                  <a:pt x="69" y="39"/>
                </a:lnTo>
                <a:lnTo>
                  <a:pt x="70" y="39"/>
                </a:lnTo>
                <a:lnTo>
                  <a:pt x="70" y="40"/>
                </a:lnTo>
                <a:lnTo>
                  <a:pt x="71" y="40"/>
                </a:lnTo>
                <a:lnTo>
                  <a:pt x="72" y="40"/>
                </a:lnTo>
                <a:lnTo>
                  <a:pt x="72" y="41"/>
                </a:lnTo>
                <a:lnTo>
                  <a:pt x="72" y="42"/>
                </a:lnTo>
                <a:lnTo>
                  <a:pt x="72" y="43"/>
                </a:lnTo>
                <a:lnTo>
                  <a:pt x="73" y="43"/>
                </a:lnTo>
                <a:lnTo>
                  <a:pt x="73" y="44"/>
                </a:lnTo>
                <a:lnTo>
                  <a:pt x="74" y="44"/>
                </a:lnTo>
                <a:lnTo>
                  <a:pt x="75" y="44"/>
                </a:lnTo>
                <a:lnTo>
                  <a:pt x="76" y="44"/>
                </a:lnTo>
                <a:lnTo>
                  <a:pt x="76" y="45"/>
                </a:lnTo>
                <a:lnTo>
                  <a:pt x="77" y="45"/>
                </a:lnTo>
                <a:lnTo>
                  <a:pt x="77" y="46"/>
                </a:lnTo>
                <a:lnTo>
                  <a:pt x="78" y="46"/>
                </a:lnTo>
                <a:lnTo>
                  <a:pt x="79" y="46"/>
                </a:lnTo>
                <a:lnTo>
                  <a:pt x="79" y="47"/>
                </a:lnTo>
                <a:lnTo>
                  <a:pt x="79" y="48"/>
                </a:lnTo>
                <a:lnTo>
                  <a:pt x="79" y="49"/>
                </a:lnTo>
                <a:lnTo>
                  <a:pt x="80" y="49"/>
                </a:lnTo>
                <a:lnTo>
                  <a:pt x="81" y="49"/>
                </a:lnTo>
                <a:lnTo>
                  <a:pt x="81" y="50"/>
                </a:lnTo>
                <a:lnTo>
                  <a:pt x="81" y="51"/>
                </a:lnTo>
                <a:lnTo>
                  <a:pt x="82" y="51"/>
                </a:lnTo>
                <a:lnTo>
                  <a:pt x="82" y="52"/>
                </a:lnTo>
                <a:lnTo>
                  <a:pt x="83" y="52"/>
                </a:lnTo>
                <a:lnTo>
                  <a:pt x="84" y="52"/>
                </a:lnTo>
                <a:lnTo>
                  <a:pt x="85" y="52"/>
                </a:lnTo>
                <a:lnTo>
                  <a:pt x="85" y="53"/>
                </a:lnTo>
                <a:lnTo>
                  <a:pt x="88" y="53"/>
                </a:lnTo>
                <a:lnTo>
                  <a:pt x="88" y="54"/>
                </a:lnTo>
                <a:lnTo>
                  <a:pt x="89" y="54"/>
                </a:lnTo>
                <a:lnTo>
                  <a:pt x="89" y="55"/>
                </a:lnTo>
                <a:lnTo>
                  <a:pt x="89" y="56"/>
                </a:lnTo>
                <a:lnTo>
                  <a:pt x="92" y="56"/>
                </a:lnTo>
                <a:lnTo>
                  <a:pt x="93" y="56"/>
                </a:lnTo>
                <a:lnTo>
                  <a:pt x="94" y="56"/>
                </a:lnTo>
                <a:lnTo>
                  <a:pt x="95" y="56"/>
                </a:lnTo>
                <a:lnTo>
                  <a:pt x="95" y="57"/>
                </a:lnTo>
                <a:lnTo>
                  <a:pt x="97" y="57"/>
                </a:lnTo>
                <a:lnTo>
                  <a:pt x="97" y="58"/>
                </a:lnTo>
                <a:lnTo>
                  <a:pt x="98" y="58"/>
                </a:lnTo>
                <a:lnTo>
                  <a:pt x="98" y="59"/>
                </a:lnTo>
                <a:lnTo>
                  <a:pt x="99" y="59"/>
                </a:lnTo>
                <a:lnTo>
                  <a:pt x="99" y="60"/>
                </a:lnTo>
                <a:lnTo>
                  <a:pt x="99" y="61"/>
                </a:lnTo>
                <a:lnTo>
                  <a:pt x="100" y="61"/>
                </a:lnTo>
                <a:lnTo>
                  <a:pt x="100" y="62"/>
                </a:lnTo>
                <a:lnTo>
                  <a:pt x="101" y="62"/>
                </a:lnTo>
                <a:lnTo>
                  <a:pt x="102" y="62"/>
                </a:lnTo>
                <a:lnTo>
                  <a:pt x="103" y="62"/>
                </a:lnTo>
                <a:lnTo>
                  <a:pt x="103" y="63"/>
                </a:lnTo>
                <a:lnTo>
                  <a:pt x="103" y="64"/>
                </a:lnTo>
                <a:lnTo>
                  <a:pt x="104" y="64"/>
                </a:lnTo>
                <a:lnTo>
                  <a:pt x="108" y="64"/>
                </a:lnTo>
                <a:lnTo>
                  <a:pt x="109" y="64"/>
                </a:lnTo>
                <a:lnTo>
                  <a:pt x="109" y="65"/>
                </a:lnTo>
                <a:lnTo>
                  <a:pt x="110" y="65"/>
                </a:lnTo>
                <a:lnTo>
                  <a:pt x="110" y="67"/>
                </a:lnTo>
                <a:lnTo>
                  <a:pt x="110" y="68"/>
                </a:lnTo>
                <a:lnTo>
                  <a:pt x="111" y="68"/>
                </a:lnTo>
                <a:lnTo>
                  <a:pt x="111" y="69"/>
                </a:lnTo>
                <a:lnTo>
                  <a:pt x="112" y="69"/>
                </a:lnTo>
                <a:lnTo>
                  <a:pt x="112" y="70"/>
                </a:lnTo>
                <a:lnTo>
                  <a:pt x="113" y="70"/>
                </a:lnTo>
                <a:lnTo>
                  <a:pt x="113" y="71"/>
                </a:lnTo>
                <a:lnTo>
                  <a:pt x="114" y="71"/>
                </a:lnTo>
                <a:lnTo>
                  <a:pt x="114" y="72"/>
                </a:lnTo>
                <a:lnTo>
                  <a:pt x="115" y="72"/>
                </a:lnTo>
                <a:lnTo>
                  <a:pt x="115" y="74"/>
                </a:lnTo>
                <a:lnTo>
                  <a:pt x="117" y="74"/>
                </a:lnTo>
                <a:lnTo>
                  <a:pt x="117" y="75"/>
                </a:lnTo>
                <a:lnTo>
                  <a:pt x="118" y="75"/>
                </a:lnTo>
                <a:lnTo>
                  <a:pt x="119" y="75"/>
                </a:lnTo>
                <a:lnTo>
                  <a:pt x="119" y="76"/>
                </a:lnTo>
                <a:lnTo>
                  <a:pt x="121" y="76"/>
                </a:lnTo>
                <a:lnTo>
                  <a:pt x="122" y="76"/>
                </a:lnTo>
                <a:lnTo>
                  <a:pt x="122" y="77"/>
                </a:lnTo>
                <a:lnTo>
                  <a:pt x="123" y="77"/>
                </a:lnTo>
                <a:lnTo>
                  <a:pt x="123" y="78"/>
                </a:lnTo>
                <a:lnTo>
                  <a:pt x="124" y="78"/>
                </a:lnTo>
                <a:lnTo>
                  <a:pt x="124" y="79"/>
                </a:lnTo>
                <a:lnTo>
                  <a:pt x="126" y="79"/>
                </a:lnTo>
                <a:lnTo>
                  <a:pt x="127" y="79"/>
                </a:lnTo>
                <a:lnTo>
                  <a:pt x="127" y="80"/>
                </a:lnTo>
                <a:lnTo>
                  <a:pt x="128" y="80"/>
                </a:lnTo>
                <a:lnTo>
                  <a:pt x="128" y="81"/>
                </a:lnTo>
                <a:lnTo>
                  <a:pt x="128" y="82"/>
                </a:lnTo>
                <a:lnTo>
                  <a:pt x="129" y="82"/>
                </a:lnTo>
                <a:lnTo>
                  <a:pt x="130" y="82"/>
                </a:lnTo>
                <a:lnTo>
                  <a:pt x="130" y="83"/>
                </a:lnTo>
                <a:lnTo>
                  <a:pt x="131" y="83"/>
                </a:lnTo>
                <a:lnTo>
                  <a:pt x="131" y="84"/>
                </a:lnTo>
                <a:lnTo>
                  <a:pt x="131" y="83"/>
                </a:lnTo>
                <a:lnTo>
                  <a:pt x="131" y="84"/>
                </a:lnTo>
                <a:lnTo>
                  <a:pt x="133" y="84"/>
                </a:lnTo>
                <a:lnTo>
                  <a:pt x="134" y="84"/>
                </a:lnTo>
                <a:lnTo>
                  <a:pt x="135" y="84"/>
                </a:lnTo>
                <a:lnTo>
                  <a:pt x="135" y="85"/>
                </a:lnTo>
                <a:lnTo>
                  <a:pt x="136" y="85"/>
                </a:lnTo>
                <a:lnTo>
                  <a:pt x="136" y="86"/>
                </a:lnTo>
                <a:lnTo>
                  <a:pt x="137" y="86"/>
                </a:lnTo>
                <a:lnTo>
                  <a:pt x="137" y="85"/>
                </a:lnTo>
                <a:lnTo>
                  <a:pt x="140" y="85"/>
                </a:lnTo>
                <a:lnTo>
                  <a:pt x="140" y="86"/>
                </a:lnTo>
                <a:lnTo>
                  <a:pt x="141" y="86"/>
                </a:lnTo>
                <a:lnTo>
                  <a:pt x="143" y="86"/>
                </a:lnTo>
                <a:lnTo>
                  <a:pt x="144" y="86"/>
                </a:lnTo>
                <a:lnTo>
                  <a:pt x="145" y="86"/>
                </a:lnTo>
                <a:lnTo>
                  <a:pt x="146" y="86"/>
                </a:lnTo>
                <a:lnTo>
                  <a:pt x="148" y="86"/>
                </a:lnTo>
                <a:lnTo>
                  <a:pt x="148" y="87"/>
                </a:lnTo>
                <a:lnTo>
                  <a:pt x="148" y="88"/>
                </a:lnTo>
                <a:lnTo>
                  <a:pt x="149" y="88"/>
                </a:lnTo>
                <a:lnTo>
                  <a:pt x="154" y="88"/>
                </a:lnTo>
                <a:lnTo>
                  <a:pt x="154" y="89"/>
                </a:lnTo>
                <a:lnTo>
                  <a:pt x="155" y="89"/>
                </a:lnTo>
                <a:lnTo>
                  <a:pt x="155" y="90"/>
                </a:lnTo>
                <a:lnTo>
                  <a:pt x="156" y="90"/>
                </a:lnTo>
                <a:lnTo>
                  <a:pt x="157" y="90"/>
                </a:lnTo>
                <a:lnTo>
                  <a:pt x="158" y="90"/>
                </a:lnTo>
                <a:lnTo>
                  <a:pt x="158" y="91"/>
                </a:lnTo>
                <a:lnTo>
                  <a:pt x="159" y="91"/>
                </a:lnTo>
                <a:lnTo>
                  <a:pt x="160" y="91"/>
                </a:lnTo>
                <a:lnTo>
                  <a:pt x="160" y="92"/>
                </a:lnTo>
                <a:lnTo>
                  <a:pt x="160" y="91"/>
                </a:lnTo>
                <a:lnTo>
                  <a:pt x="161" y="91"/>
                </a:lnTo>
                <a:lnTo>
                  <a:pt x="161" y="93"/>
                </a:lnTo>
                <a:lnTo>
                  <a:pt x="162" y="93"/>
                </a:lnTo>
                <a:lnTo>
                  <a:pt x="165" y="93"/>
                </a:lnTo>
                <a:lnTo>
                  <a:pt x="165" y="94"/>
                </a:lnTo>
                <a:lnTo>
                  <a:pt x="166" y="94"/>
                </a:lnTo>
                <a:lnTo>
                  <a:pt x="166" y="95"/>
                </a:lnTo>
                <a:lnTo>
                  <a:pt x="167" y="95"/>
                </a:lnTo>
                <a:lnTo>
                  <a:pt x="168" y="95"/>
                </a:lnTo>
                <a:lnTo>
                  <a:pt x="168" y="96"/>
                </a:lnTo>
                <a:lnTo>
                  <a:pt x="169" y="96"/>
                </a:lnTo>
                <a:lnTo>
                  <a:pt x="173" y="96"/>
                </a:lnTo>
                <a:lnTo>
                  <a:pt x="173" y="98"/>
                </a:lnTo>
                <a:lnTo>
                  <a:pt x="174" y="98"/>
                </a:lnTo>
                <a:lnTo>
                  <a:pt x="177" y="98"/>
                </a:lnTo>
                <a:lnTo>
                  <a:pt x="178" y="98"/>
                </a:lnTo>
                <a:lnTo>
                  <a:pt x="181" y="98"/>
                </a:lnTo>
                <a:lnTo>
                  <a:pt x="182" y="98"/>
                </a:lnTo>
                <a:lnTo>
                  <a:pt x="184" y="98"/>
                </a:lnTo>
                <a:lnTo>
                  <a:pt x="186" y="98"/>
                </a:lnTo>
                <a:lnTo>
                  <a:pt x="187" y="98"/>
                </a:lnTo>
                <a:lnTo>
                  <a:pt x="187" y="99"/>
                </a:lnTo>
                <a:lnTo>
                  <a:pt x="189" y="99"/>
                </a:lnTo>
                <a:lnTo>
                  <a:pt x="189" y="100"/>
                </a:lnTo>
                <a:lnTo>
                  <a:pt x="191" y="100"/>
                </a:lnTo>
                <a:lnTo>
                  <a:pt x="195" y="100"/>
                </a:lnTo>
                <a:lnTo>
                  <a:pt x="195" y="101"/>
                </a:lnTo>
                <a:lnTo>
                  <a:pt x="196" y="101"/>
                </a:lnTo>
                <a:lnTo>
                  <a:pt x="197" y="101"/>
                </a:lnTo>
                <a:lnTo>
                  <a:pt x="197" y="102"/>
                </a:lnTo>
                <a:lnTo>
                  <a:pt x="197" y="101"/>
                </a:lnTo>
                <a:lnTo>
                  <a:pt x="197" y="102"/>
                </a:lnTo>
                <a:lnTo>
                  <a:pt x="198" y="102"/>
                </a:lnTo>
                <a:lnTo>
                  <a:pt x="201" y="102"/>
                </a:lnTo>
                <a:lnTo>
                  <a:pt x="202" y="102"/>
                </a:lnTo>
                <a:lnTo>
                  <a:pt x="202" y="103"/>
                </a:lnTo>
                <a:lnTo>
                  <a:pt x="202" y="102"/>
                </a:lnTo>
                <a:lnTo>
                  <a:pt x="213" y="102"/>
                </a:lnTo>
                <a:lnTo>
                  <a:pt x="213" y="103"/>
                </a:lnTo>
                <a:lnTo>
                  <a:pt x="215" y="103"/>
                </a:lnTo>
                <a:lnTo>
                  <a:pt x="215" y="104"/>
                </a:lnTo>
                <a:lnTo>
                  <a:pt x="216" y="104"/>
                </a:lnTo>
                <a:lnTo>
                  <a:pt x="217" y="104"/>
                </a:lnTo>
                <a:lnTo>
                  <a:pt x="218" y="104"/>
                </a:lnTo>
                <a:lnTo>
                  <a:pt x="227" y="104"/>
                </a:lnTo>
                <a:lnTo>
                  <a:pt x="229" y="104"/>
                </a:lnTo>
                <a:lnTo>
                  <a:pt x="229" y="105"/>
                </a:lnTo>
                <a:lnTo>
                  <a:pt x="232" y="105"/>
                </a:lnTo>
                <a:lnTo>
                  <a:pt x="239" y="105"/>
                </a:lnTo>
                <a:lnTo>
                  <a:pt x="239" y="106"/>
                </a:lnTo>
                <a:lnTo>
                  <a:pt x="242" y="106"/>
                </a:lnTo>
                <a:lnTo>
                  <a:pt x="243" y="106"/>
                </a:lnTo>
                <a:lnTo>
                  <a:pt x="246" y="106"/>
                </a:lnTo>
                <a:lnTo>
                  <a:pt x="246" y="107"/>
                </a:lnTo>
                <a:lnTo>
                  <a:pt x="248" y="107"/>
                </a:lnTo>
                <a:lnTo>
                  <a:pt x="248" y="108"/>
                </a:lnTo>
                <a:lnTo>
                  <a:pt x="251" y="108"/>
                </a:lnTo>
                <a:lnTo>
                  <a:pt x="251" y="109"/>
                </a:lnTo>
                <a:lnTo>
                  <a:pt x="252" y="109"/>
                </a:lnTo>
                <a:lnTo>
                  <a:pt x="254" y="109"/>
                </a:lnTo>
                <a:lnTo>
                  <a:pt x="256" y="109"/>
                </a:ln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585" name="Freeform 18"/>
          <p:cNvSpPr>
            <a:spLocks/>
          </p:cNvSpPr>
          <p:nvPr/>
        </p:nvSpPr>
        <p:spPr bwMode="auto">
          <a:xfrm>
            <a:off x="2389188" y="2371725"/>
            <a:ext cx="5967412" cy="1973263"/>
          </a:xfrm>
          <a:custGeom>
            <a:avLst/>
            <a:gdLst>
              <a:gd name="T0" fmla="*/ 0 w 257"/>
              <a:gd name="T1" fmla="*/ 0 h 115"/>
              <a:gd name="T2" fmla="*/ 2147483647 w 257"/>
              <a:gd name="T3" fmla="*/ 2147483647 h 115"/>
              <a:gd name="T4" fmla="*/ 2147483647 w 257"/>
              <a:gd name="T5" fmla="*/ 2147483647 h 115"/>
              <a:gd name="T6" fmla="*/ 2147483647 w 257"/>
              <a:gd name="T7" fmla="*/ 2147483647 h 115"/>
              <a:gd name="T8" fmla="*/ 2147483647 w 257"/>
              <a:gd name="T9" fmla="*/ 2147483647 h 115"/>
              <a:gd name="T10" fmla="*/ 2147483647 w 257"/>
              <a:gd name="T11" fmla="*/ 2147483647 h 115"/>
              <a:gd name="T12" fmla="*/ 2147483647 w 257"/>
              <a:gd name="T13" fmla="*/ 2147483647 h 115"/>
              <a:gd name="T14" fmla="*/ 2147483647 w 257"/>
              <a:gd name="T15" fmla="*/ 2147483647 h 115"/>
              <a:gd name="T16" fmla="*/ 2147483647 w 257"/>
              <a:gd name="T17" fmla="*/ 2147483647 h 115"/>
              <a:gd name="T18" fmla="*/ 2147483647 w 257"/>
              <a:gd name="T19" fmla="*/ 2147483647 h 115"/>
              <a:gd name="T20" fmla="*/ 2147483647 w 257"/>
              <a:gd name="T21" fmla="*/ 2147483647 h 115"/>
              <a:gd name="T22" fmla="*/ 2147483647 w 257"/>
              <a:gd name="T23" fmla="*/ 2147483647 h 115"/>
              <a:gd name="T24" fmla="*/ 2147483647 w 257"/>
              <a:gd name="T25" fmla="*/ 2147483647 h 115"/>
              <a:gd name="T26" fmla="*/ 2147483647 w 257"/>
              <a:gd name="T27" fmla="*/ 2147483647 h 115"/>
              <a:gd name="T28" fmla="*/ 2147483647 w 257"/>
              <a:gd name="T29" fmla="*/ 2147483647 h 115"/>
              <a:gd name="T30" fmla="*/ 2147483647 w 257"/>
              <a:gd name="T31" fmla="*/ 2147483647 h 115"/>
              <a:gd name="T32" fmla="*/ 2147483647 w 257"/>
              <a:gd name="T33" fmla="*/ 2147483647 h 115"/>
              <a:gd name="T34" fmla="*/ 2147483647 w 257"/>
              <a:gd name="T35" fmla="*/ 2147483647 h 115"/>
              <a:gd name="T36" fmla="*/ 2147483647 w 257"/>
              <a:gd name="T37" fmla="*/ 2147483647 h 115"/>
              <a:gd name="T38" fmla="*/ 2147483647 w 257"/>
              <a:gd name="T39" fmla="*/ 2147483647 h 115"/>
              <a:gd name="T40" fmla="*/ 2147483647 w 257"/>
              <a:gd name="T41" fmla="*/ 2147483647 h 115"/>
              <a:gd name="T42" fmla="*/ 2147483647 w 257"/>
              <a:gd name="T43" fmla="*/ 2147483647 h 115"/>
              <a:gd name="T44" fmla="*/ 2147483647 w 257"/>
              <a:gd name="T45" fmla="*/ 2147483647 h 115"/>
              <a:gd name="T46" fmla="*/ 2147483647 w 257"/>
              <a:gd name="T47" fmla="*/ 2147483647 h 115"/>
              <a:gd name="T48" fmla="*/ 2147483647 w 257"/>
              <a:gd name="T49" fmla="*/ 2147483647 h 115"/>
              <a:gd name="T50" fmla="*/ 2147483647 w 257"/>
              <a:gd name="T51" fmla="*/ 2147483647 h 115"/>
              <a:gd name="T52" fmla="*/ 2147483647 w 257"/>
              <a:gd name="T53" fmla="*/ 2147483647 h 115"/>
              <a:gd name="T54" fmla="*/ 2147483647 w 257"/>
              <a:gd name="T55" fmla="*/ 2147483647 h 115"/>
              <a:gd name="T56" fmla="*/ 2147483647 w 257"/>
              <a:gd name="T57" fmla="*/ 2147483647 h 115"/>
              <a:gd name="T58" fmla="*/ 2147483647 w 257"/>
              <a:gd name="T59" fmla="*/ 2147483647 h 115"/>
              <a:gd name="T60" fmla="*/ 2147483647 w 257"/>
              <a:gd name="T61" fmla="*/ 2147483647 h 115"/>
              <a:gd name="T62" fmla="*/ 2147483647 w 257"/>
              <a:gd name="T63" fmla="*/ 2147483647 h 115"/>
              <a:gd name="T64" fmla="*/ 2147483647 w 257"/>
              <a:gd name="T65" fmla="*/ 2147483647 h 115"/>
              <a:gd name="T66" fmla="*/ 2147483647 w 257"/>
              <a:gd name="T67" fmla="*/ 2147483647 h 115"/>
              <a:gd name="T68" fmla="*/ 2147483647 w 257"/>
              <a:gd name="T69" fmla="*/ 2147483647 h 115"/>
              <a:gd name="T70" fmla="*/ 2147483647 w 257"/>
              <a:gd name="T71" fmla="*/ 2147483647 h 115"/>
              <a:gd name="T72" fmla="*/ 2147483647 w 257"/>
              <a:gd name="T73" fmla="*/ 2147483647 h 115"/>
              <a:gd name="T74" fmla="*/ 2147483647 w 257"/>
              <a:gd name="T75" fmla="*/ 2147483647 h 115"/>
              <a:gd name="T76" fmla="*/ 2147483647 w 257"/>
              <a:gd name="T77" fmla="*/ 2147483647 h 115"/>
              <a:gd name="T78" fmla="*/ 2147483647 w 257"/>
              <a:gd name="T79" fmla="*/ 2147483647 h 115"/>
              <a:gd name="T80" fmla="*/ 2147483647 w 257"/>
              <a:gd name="T81" fmla="*/ 2147483647 h 115"/>
              <a:gd name="T82" fmla="*/ 2147483647 w 257"/>
              <a:gd name="T83" fmla="*/ 2147483647 h 115"/>
              <a:gd name="T84" fmla="*/ 2147483647 w 257"/>
              <a:gd name="T85" fmla="*/ 2147483647 h 115"/>
              <a:gd name="T86" fmla="*/ 2147483647 w 257"/>
              <a:gd name="T87" fmla="*/ 2147483647 h 115"/>
              <a:gd name="T88" fmla="*/ 2147483647 w 257"/>
              <a:gd name="T89" fmla="*/ 2147483647 h 115"/>
              <a:gd name="T90" fmla="*/ 2147483647 w 257"/>
              <a:gd name="T91" fmla="*/ 2147483647 h 115"/>
              <a:gd name="T92" fmla="*/ 2147483647 w 257"/>
              <a:gd name="T93" fmla="*/ 2147483647 h 115"/>
              <a:gd name="T94" fmla="*/ 2147483647 w 257"/>
              <a:gd name="T95" fmla="*/ 2147483647 h 115"/>
              <a:gd name="T96" fmla="*/ 2147483647 w 257"/>
              <a:gd name="T97" fmla="*/ 2147483647 h 115"/>
              <a:gd name="T98" fmla="*/ 2147483647 w 257"/>
              <a:gd name="T99" fmla="*/ 2147483647 h 115"/>
              <a:gd name="T100" fmla="*/ 2147483647 w 257"/>
              <a:gd name="T101" fmla="*/ 2147483647 h 115"/>
              <a:gd name="T102" fmla="*/ 2147483647 w 257"/>
              <a:gd name="T103" fmla="*/ 2147483647 h 115"/>
              <a:gd name="T104" fmla="*/ 2147483647 w 257"/>
              <a:gd name="T105" fmla="*/ 2147483647 h 115"/>
              <a:gd name="T106" fmla="*/ 2147483647 w 257"/>
              <a:gd name="T107" fmla="*/ 2147483647 h 115"/>
              <a:gd name="T108" fmla="*/ 2147483647 w 257"/>
              <a:gd name="T109" fmla="*/ 2147483647 h 115"/>
              <a:gd name="T110" fmla="*/ 2147483647 w 257"/>
              <a:gd name="T111" fmla="*/ 2147483647 h 115"/>
              <a:gd name="T112" fmla="*/ 2147483647 w 257"/>
              <a:gd name="T113" fmla="*/ 2147483647 h 115"/>
              <a:gd name="T114" fmla="*/ 2147483647 w 257"/>
              <a:gd name="T115" fmla="*/ 2147483647 h 115"/>
              <a:gd name="T116" fmla="*/ 2147483647 w 257"/>
              <a:gd name="T117" fmla="*/ 2147483647 h 115"/>
              <a:gd name="T118" fmla="*/ 2147483647 w 257"/>
              <a:gd name="T119" fmla="*/ 2147483647 h 115"/>
              <a:gd name="T120" fmla="*/ 2147483647 w 257"/>
              <a:gd name="T121" fmla="*/ 2147483647 h 115"/>
              <a:gd name="T122" fmla="*/ 2147483647 w 257"/>
              <a:gd name="T123" fmla="*/ 2147483647 h 115"/>
              <a:gd name="T124" fmla="*/ 2147483647 w 257"/>
              <a:gd name="T125" fmla="*/ 2147483647 h 1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7"/>
              <a:gd name="T190" fmla="*/ 0 h 115"/>
              <a:gd name="T191" fmla="*/ 257 w 257"/>
              <a:gd name="T192" fmla="*/ 115 h 1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7" h="115">
                <a:moveTo>
                  <a:pt x="0" y="0"/>
                </a:moveTo>
                <a:lnTo>
                  <a:pt x="0" y="0"/>
                </a:lnTo>
                <a:lnTo>
                  <a:pt x="6" y="0"/>
                </a:lnTo>
                <a:lnTo>
                  <a:pt x="7" y="0"/>
                </a:lnTo>
                <a:lnTo>
                  <a:pt x="7" y="1"/>
                </a:lnTo>
                <a:lnTo>
                  <a:pt x="7" y="2"/>
                </a:lnTo>
                <a:lnTo>
                  <a:pt x="8" y="2"/>
                </a:lnTo>
                <a:lnTo>
                  <a:pt x="8" y="3"/>
                </a:lnTo>
                <a:lnTo>
                  <a:pt x="11" y="3"/>
                </a:lnTo>
                <a:lnTo>
                  <a:pt x="11" y="4"/>
                </a:lnTo>
                <a:lnTo>
                  <a:pt x="12" y="4"/>
                </a:lnTo>
                <a:lnTo>
                  <a:pt x="12" y="5"/>
                </a:lnTo>
                <a:lnTo>
                  <a:pt x="13" y="5"/>
                </a:lnTo>
                <a:lnTo>
                  <a:pt x="14" y="5"/>
                </a:lnTo>
                <a:lnTo>
                  <a:pt x="14" y="6"/>
                </a:lnTo>
                <a:lnTo>
                  <a:pt x="15" y="6"/>
                </a:lnTo>
                <a:lnTo>
                  <a:pt x="16" y="6"/>
                </a:lnTo>
                <a:lnTo>
                  <a:pt x="16" y="7"/>
                </a:lnTo>
                <a:lnTo>
                  <a:pt x="17" y="7"/>
                </a:lnTo>
                <a:lnTo>
                  <a:pt x="18" y="7"/>
                </a:lnTo>
                <a:lnTo>
                  <a:pt x="18" y="8"/>
                </a:lnTo>
                <a:lnTo>
                  <a:pt x="19" y="8"/>
                </a:lnTo>
                <a:lnTo>
                  <a:pt x="21" y="8"/>
                </a:lnTo>
                <a:lnTo>
                  <a:pt x="21" y="9"/>
                </a:lnTo>
                <a:lnTo>
                  <a:pt x="22" y="9"/>
                </a:lnTo>
                <a:lnTo>
                  <a:pt x="22" y="10"/>
                </a:lnTo>
                <a:lnTo>
                  <a:pt x="23" y="10"/>
                </a:lnTo>
                <a:lnTo>
                  <a:pt x="24" y="10"/>
                </a:lnTo>
                <a:lnTo>
                  <a:pt x="25" y="10"/>
                </a:lnTo>
                <a:lnTo>
                  <a:pt x="25" y="11"/>
                </a:lnTo>
                <a:lnTo>
                  <a:pt x="26" y="11"/>
                </a:lnTo>
                <a:lnTo>
                  <a:pt x="26" y="12"/>
                </a:lnTo>
                <a:lnTo>
                  <a:pt x="27" y="12"/>
                </a:lnTo>
                <a:lnTo>
                  <a:pt x="27" y="13"/>
                </a:lnTo>
                <a:lnTo>
                  <a:pt x="29" y="13"/>
                </a:lnTo>
                <a:lnTo>
                  <a:pt x="29" y="14"/>
                </a:lnTo>
                <a:lnTo>
                  <a:pt x="32" y="14"/>
                </a:lnTo>
                <a:lnTo>
                  <a:pt x="32" y="15"/>
                </a:lnTo>
                <a:lnTo>
                  <a:pt x="33" y="15"/>
                </a:lnTo>
                <a:lnTo>
                  <a:pt x="33" y="16"/>
                </a:lnTo>
                <a:lnTo>
                  <a:pt x="34" y="16"/>
                </a:lnTo>
                <a:lnTo>
                  <a:pt x="37" y="16"/>
                </a:lnTo>
                <a:lnTo>
                  <a:pt x="37" y="17"/>
                </a:lnTo>
                <a:lnTo>
                  <a:pt x="38" y="17"/>
                </a:lnTo>
                <a:lnTo>
                  <a:pt x="39" y="17"/>
                </a:lnTo>
                <a:lnTo>
                  <a:pt x="39" y="18"/>
                </a:lnTo>
                <a:lnTo>
                  <a:pt x="40" y="18"/>
                </a:lnTo>
                <a:lnTo>
                  <a:pt x="40" y="19"/>
                </a:lnTo>
                <a:lnTo>
                  <a:pt x="40" y="20"/>
                </a:lnTo>
                <a:lnTo>
                  <a:pt x="41" y="20"/>
                </a:lnTo>
                <a:lnTo>
                  <a:pt x="41" y="21"/>
                </a:lnTo>
                <a:lnTo>
                  <a:pt x="42" y="21"/>
                </a:lnTo>
                <a:lnTo>
                  <a:pt x="43" y="21"/>
                </a:lnTo>
                <a:lnTo>
                  <a:pt x="43" y="22"/>
                </a:lnTo>
                <a:lnTo>
                  <a:pt x="44" y="22"/>
                </a:lnTo>
                <a:lnTo>
                  <a:pt x="44" y="23"/>
                </a:lnTo>
                <a:lnTo>
                  <a:pt x="45" y="23"/>
                </a:lnTo>
                <a:lnTo>
                  <a:pt x="47" y="23"/>
                </a:lnTo>
                <a:lnTo>
                  <a:pt x="47" y="24"/>
                </a:lnTo>
                <a:lnTo>
                  <a:pt x="48" y="24"/>
                </a:lnTo>
                <a:lnTo>
                  <a:pt x="48" y="25"/>
                </a:lnTo>
                <a:lnTo>
                  <a:pt x="51" y="25"/>
                </a:lnTo>
                <a:lnTo>
                  <a:pt x="51" y="26"/>
                </a:lnTo>
                <a:lnTo>
                  <a:pt x="52" y="26"/>
                </a:lnTo>
                <a:lnTo>
                  <a:pt x="52" y="27"/>
                </a:lnTo>
                <a:lnTo>
                  <a:pt x="53" y="27"/>
                </a:lnTo>
                <a:lnTo>
                  <a:pt x="53" y="28"/>
                </a:lnTo>
                <a:lnTo>
                  <a:pt x="54" y="28"/>
                </a:lnTo>
                <a:lnTo>
                  <a:pt x="56" y="28"/>
                </a:lnTo>
                <a:lnTo>
                  <a:pt x="56" y="29"/>
                </a:lnTo>
                <a:lnTo>
                  <a:pt x="56" y="30"/>
                </a:lnTo>
                <a:lnTo>
                  <a:pt x="57" y="30"/>
                </a:lnTo>
                <a:lnTo>
                  <a:pt x="57" y="31"/>
                </a:lnTo>
                <a:lnTo>
                  <a:pt x="58" y="31"/>
                </a:lnTo>
                <a:lnTo>
                  <a:pt x="58" y="32"/>
                </a:lnTo>
                <a:lnTo>
                  <a:pt x="59" y="32"/>
                </a:lnTo>
                <a:lnTo>
                  <a:pt x="60" y="32"/>
                </a:lnTo>
                <a:lnTo>
                  <a:pt x="61" y="32"/>
                </a:lnTo>
                <a:lnTo>
                  <a:pt x="61" y="33"/>
                </a:lnTo>
                <a:lnTo>
                  <a:pt x="62" y="33"/>
                </a:lnTo>
                <a:lnTo>
                  <a:pt x="63" y="33"/>
                </a:lnTo>
                <a:lnTo>
                  <a:pt x="63" y="34"/>
                </a:lnTo>
                <a:lnTo>
                  <a:pt x="64" y="34"/>
                </a:lnTo>
                <a:lnTo>
                  <a:pt x="64" y="36"/>
                </a:lnTo>
                <a:lnTo>
                  <a:pt x="65" y="36"/>
                </a:lnTo>
                <a:lnTo>
                  <a:pt x="66" y="36"/>
                </a:lnTo>
                <a:lnTo>
                  <a:pt x="67" y="36"/>
                </a:lnTo>
                <a:lnTo>
                  <a:pt x="67" y="37"/>
                </a:lnTo>
                <a:lnTo>
                  <a:pt x="68" y="37"/>
                </a:lnTo>
                <a:lnTo>
                  <a:pt x="69" y="37"/>
                </a:lnTo>
                <a:lnTo>
                  <a:pt x="69" y="38"/>
                </a:lnTo>
                <a:lnTo>
                  <a:pt x="72" y="38"/>
                </a:lnTo>
                <a:lnTo>
                  <a:pt x="72" y="39"/>
                </a:lnTo>
                <a:lnTo>
                  <a:pt x="72" y="40"/>
                </a:lnTo>
                <a:lnTo>
                  <a:pt x="73" y="40"/>
                </a:lnTo>
                <a:lnTo>
                  <a:pt x="73" y="41"/>
                </a:lnTo>
                <a:lnTo>
                  <a:pt x="74" y="41"/>
                </a:lnTo>
                <a:lnTo>
                  <a:pt x="76" y="41"/>
                </a:lnTo>
                <a:lnTo>
                  <a:pt x="76" y="42"/>
                </a:lnTo>
                <a:lnTo>
                  <a:pt x="77" y="42"/>
                </a:lnTo>
                <a:lnTo>
                  <a:pt x="77" y="43"/>
                </a:lnTo>
                <a:lnTo>
                  <a:pt x="78" y="43"/>
                </a:lnTo>
                <a:lnTo>
                  <a:pt x="78" y="44"/>
                </a:lnTo>
                <a:lnTo>
                  <a:pt x="79" y="44"/>
                </a:lnTo>
                <a:lnTo>
                  <a:pt x="79" y="45"/>
                </a:lnTo>
                <a:lnTo>
                  <a:pt x="79" y="46"/>
                </a:lnTo>
                <a:lnTo>
                  <a:pt x="80" y="46"/>
                </a:lnTo>
                <a:lnTo>
                  <a:pt x="81" y="46"/>
                </a:lnTo>
                <a:lnTo>
                  <a:pt x="81" y="47"/>
                </a:lnTo>
                <a:lnTo>
                  <a:pt x="82" y="47"/>
                </a:lnTo>
                <a:lnTo>
                  <a:pt x="82" y="48"/>
                </a:lnTo>
                <a:lnTo>
                  <a:pt x="84" y="48"/>
                </a:lnTo>
                <a:lnTo>
                  <a:pt x="84" y="49"/>
                </a:lnTo>
                <a:lnTo>
                  <a:pt x="85" y="49"/>
                </a:lnTo>
                <a:lnTo>
                  <a:pt x="85" y="50"/>
                </a:lnTo>
                <a:lnTo>
                  <a:pt x="86" y="50"/>
                </a:lnTo>
                <a:lnTo>
                  <a:pt x="86" y="51"/>
                </a:lnTo>
                <a:lnTo>
                  <a:pt x="88" y="51"/>
                </a:lnTo>
                <a:lnTo>
                  <a:pt x="88" y="52"/>
                </a:lnTo>
                <a:lnTo>
                  <a:pt x="89" y="52"/>
                </a:lnTo>
                <a:lnTo>
                  <a:pt x="89" y="53"/>
                </a:lnTo>
                <a:lnTo>
                  <a:pt x="90" y="53"/>
                </a:lnTo>
                <a:lnTo>
                  <a:pt x="90" y="54"/>
                </a:lnTo>
                <a:lnTo>
                  <a:pt x="90" y="56"/>
                </a:lnTo>
                <a:lnTo>
                  <a:pt x="92" y="56"/>
                </a:lnTo>
                <a:lnTo>
                  <a:pt x="92" y="57"/>
                </a:lnTo>
                <a:lnTo>
                  <a:pt x="93" y="57"/>
                </a:lnTo>
                <a:lnTo>
                  <a:pt x="94" y="57"/>
                </a:lnTo>
                <a:lnTo>
                  <a:pt x="94" y="58"/>
                </a:lnTo>
                <a:lnTo>
                  <a:pt x="96" y="58"/>
                </a:lnTo>
                <a:lnTo>
                  <a:pt x="96" y="59"/>
                </a:lnTo>
                <a:lnTo>
                  <a:pt x="97" y="59"/>
                </a:lnTo>
                <a:lnTo>
                  <a:pt x="98" y="59"/>
                </a:lnTo>
                <a:lnTo>
                  <a:pt x="98" y="60"/>
                </a:lnTo>
                <a:lnTo>
                  <a:pt x="101" y="60"/>
                </a:lnTo>
                <a:lnTo>
                  <a:pt x="101" y="61"/>
                </a:lnTo>
                <a:lnTo>
                  <a:pt x="103" y="61"/>
                </a:lnTo>
                <a:lnTo>
                  <a:pt x="103" y="62"/>
                </a:lnTo>
                <a:lnTo>
                  <a:pt x="103" y="63"/>
                </a:lnTo>
                <a:lnTo>
                  <a:pt x="104" y="63"/>
                </a:lnTo>
                <a:lnTo>
                  <a:pt x="104" y="64"/>
                </a:lnTo>
                <a:lnTo>
                  <a:pt x="106" y="64"/>
                </a:lnTo>
                <a:lnTo>
                  <a:pt x="106" y="65"/>
                </a:lnTo>
                <a:lnTo>
                  <a:pt x="107" y="65"/>
                </a:lnTo>
                <a:lnTo>
                  <a:pt x="108" y="65"/>
                </a:lnTo>
                <a:lnTo>
                  <a:pt x="109" y="65"/>
                </a:lnTo>
                <a:lnTo>
                  <a:pt x="110" y="65"/>
                </a:lnTo>
                <a:lnTo>
                  <a:pt x="110" y="66"/>
                </a:lnTo>
                <a:lnTo>
                  <a:pt x="112" y="66"/>
                </a:lnTo>
                <a:lnTo>
                  <a:pt x="114" y="66"/>
                </a:lnTo>
                <a:lnTo>
                  <a:pt x="115" y="66"/>
                </a:lnTo>
                <a:lnTo>
                  <a:pt x="115" y="67"/>
                </a:lnTo>
                <a:lnTo>
                  <a:pt x="116" y="67"/>
                </a:lnTo>
                <a:lnTo>
                  <a:pt x="116" y="68"/>
                </a:lnTo>
                <a:lnTo>
                  <a:pt x="116" y="69"/>
                </a:lnTo>
                <a:lnTo>
                  <a:pt x="118" y="69"/>
                </a:lnTo>
                <a:lnTo>
                  <a:pt x="120" y="69"/>
                </a:lnTo>
                <a:lnTo>
                  <a:pt x="120" y="70"/>
                </a:lnTo>
                <a:lnTo>
                  <a:pt x="121" y="70"/>
                </a:lnTo>
                <a:lnTo>
                  <a:pt x="121" y="71"/>
                </a:lnTo>
                <a:lnTo>
                  <a:pt x="124" y="71"/>
                </a:lnTo>
                <a:lnTo>
                  <a:pt x="124" y="72"/>
                </a:lnTo>
                <a:lnTo>
                  <a:pt x="125" y="72"/>
                </a:lnTo>
                <a:lnTo>
                  <a:pt x="126" y="72"/>
                </a:lnTo>
                <a:lnTo>
                  <a:pt x="126" y="73"/>
                </a:lnTo>
                <a:lnTo>
                  <a:pt x="129" y="73"/>
                </a:lnTo>
                <a:lnTo>
                  <a:pt x="129" y="74"/>
                </a:lnTo>
                <a:lnTo>
                  <a:pt x="130" y="74"/>
                </a:lnTo>
                <a:lnTo>
                  <a:pt x="131" y="74"/>
                </a:lnTo>
                <a:lnTo>
                  <a:pt x="131" y="75"/>
                </a:lnTo>
                <a:lnTo>
                  <a:pt x="132" y="75"/>
                </a:lnTo>
                <a:lnTo>
                  <a:pt x="132" y="76"/>
                </a:lnTo>
                <a:lnTo>
                  <a:pt x="133" y="76"/>
                </a:lnTo>
                <a:lnTo>
                  <a:pt x="133" y="77"/>
                </a:lnTo>
                <a:lnTo>
                  <a:pt x="133" y="78"/>
                </a:lnTo>
                <a:lnTo>
                  <a:pt x="135" y="78"/>
                </a:lnTo>
                <a:lnTo>
                  <a:pt x="136" y="78"/>
                </a:lnTo>
                <a:lnTo>
                  <a:pt x="137" y="78"/>
                </a:lnTo>
                <a:lnTo>
                  <a:pt x="137" y="79"/>
                </a:lnTo>
                <a:lnTo>
                  <a:pt x="138" y="79"/>
                </a:lnTo>
                <a:lnTo>
                  <a:pt x="138" y="80"/>
                </a:lnTo>
                <a:lnTo>
                  <a:pt x="139" y="80"/>
                </a:lnTo>
                <a:lnTo>
                  <a:pt x="139" y="81"/>
                </a:lnTo>
                <a:lnTo>
                  <a:pt x="139" y="82"/>
                </a:lnTo>
                <a:lnTo>
                  <a:pt x="140" y="82"/>
                </a:lnTo>
                <a:lnTo>
                  <a:pt x="140" y="83"/>
                </a:lnTo>
                <a:lnTo>
                  <a:pt x="143" y="83"/>
                </a:lnTo>
                <a:lnTo>
                  <a:pt x="143" y="84"/>
                </a:lnTo>
                <a:lnTo>
                  <a:pt x="144" y="84"/>
                </a:lnTo>
                <a:lnTo>
                  <a:pt x="144" y="85"/>
                </a:lnTo>
                <a:lnTo>
                  <a:pt x="145" y="85"/>
                </a:lnTo>
                <a:lnTo>
                  <a:pt x="145" y="86"/>
                </a:lnTo>
                <a:lnTo>
                  <a:pt x="148" y="86"/>
                </a:lnTo>
                <a:lnTo>
                  <a:pt x="149" y="86"/>
                </a:lnTo>
                <a:lnTo>
                  <a:pt x="149" y="87"/>
                </a:lnTo>
                <a:lnTo>
                  <a:pt x="150" y="87"/>
                </a:lnTo>
                <a:lnTo>
                  <a:pt x="151" y="87"/>
                </a:lnTo>
                <a:lnTo>
                  <a:pt x="153" y="87"/>
                </a:lnTo>
                <a:lnTo>
                  <a:pt x="153" y="88"/>
                </a:lnTo>
                <a:lnTo>
                  <a:pt x="155" y="88"/>
                </a:lnTo>
                <a:lnTo>
                  <a:pt x="156" y="88"/>
                </a:lnTo>
                <a:lnTo>
                  <a:pt x="156" y="89"/>
                </a:lnTo>
                <a:lnTo>
                  <a:pt x="156" y="90"/>
                </a:lnTo>
                <a:lnTo>
                  <a:pt x="158" y="90"/>
                </a:lnTo>
                <a:lnTo>
                  <a:pt x="159" y="90"/>
                </a:lnTo>
                <a:lnTo>
                  <a:pt x="159" y="91"/>
                </a:lnTo>
                <a:lnTo>
                  <a:pt x="161" y="91"/>
                </a:lnTo>
                <a:lnTo>
                  <a:pt x="162" y="91"/>
                </a:lnTo>
                <a:lnTo>
                  <a:pt x="162" y="92"/>
                </a:lnTo>
                <a:lnTo>
                  <a:pt x="164" y="92"/>
                </a:lnTo>
                <a:lnTo>
                  <a:pt x="166" y="92"/>
                </a:lnTo>
                <a:lnTo>
                  <a:pt x="167" y="92"/>
                </a:lnTo>
                <a:lnTo>
                  <a:pt x="167" y="93"/>
                </a:lnTo>
                <a:lnTo>
                  <a:pt x="174" y="93"/>
                </a:lnTo>
                <a:lnTo>
                  <a:pt x="176" y="93"/>
                </a:lnTo>
                <a:lnTo>
                  <a:pt x="177" y="93"/>
                </a:lnTo>
                <a:lnTo>
                  <a:pt x="178" y="93"/>
                </a:lnTo>
                <a:lnTo>
                  <a:pt x="185" y="93"/>
                </a:lnTo>
                <a:lnTo>
                  <a:pt x="185" y="94"/>
                </a:lnTo>
                <a:lnTo>
                  <a:pt x="186" y="94"/>
                </a:lnTo>
                <a:lnTo>
                  <a:pt x="187" y="94"/>
                </a:lnTo>
                <a:lnTo>
                  <a:pt x="187" y="95"/>
                </a:lnTo>
                <a:lnTo>
                  <a:pt x="188" y="95"/>
                </a:lnTo>
                <a:lnTo>
                  <a:pt x="190" y="95"/>
                </a:lnTo>
                <a:lnTo>
                  <a:pt x="190" y="96"/>
                </a:lnTo>
                <a:lnTo>
                  <a:pt x="191" y="96"/>
                </a:lnTo>
                <a:lnTo>
                  <a:pt x="192" y="96"/>
                </a:lnTo>
                <a:lnTo>
                  <a:pt x="192" y="97"/>
                </a:lnTo>
                <a:lnTo>
                  <a:pt x="193" y="97"/>
                </a:lnTo>
                <a:lnTo>
                  <a:pt x="193" y="98"/>
                </a:lnTo>
                <a:lnTo>
                  <a:pt x="198" y="98"/>
                </a:lnTo>
                <a:lnTo>
                  <a:pt x="199" y="98"/>
                </a:lnTo>
                <a:lnTo>
                  <a:pt x="199" y="99"/>
                </a:lnTo>
                <a:lnTo>
                  <a:pt x="199" y="100"/>
                </a:lnTo>
                <a:lnTo>
                  <a:pt x="199" y="101"/>
                </a:lnTo>
                <a:lnTo>
                  <a:pt x="207" y="101"/>
                </a:lnTo>
                <a:lnTo>
                  <a:pt x="207" y="102"/>
                </a:lnTo>
                <a:lnTo>
                  <a:pt x="211" y="102"/>
                </a:lnTo>
                <a:lnTo>
                  <a:pt x="211" y="103"/>
                </a:lnTo>
                <a:lnTo>
                  <a:pt x="219" y="103"/>
                </a:lnTo>
                <a:lnTo>
                  <a:pt x="219" y="104"/>
                </a:lnTo>
                <a:lnTo>
                  <a:pt x="221" y="104"/>
                </a:lnTo>
                <a:lnTo>
                  <a:pt x="221" y="105"/>
                </a:lnTo>
                <a:lnTo>
                  <a:pt x="222" y="105"/>
                </a:lnTo>
                <a:lnTo>
                  <a:pt x="222" y="106"/>
                </a:lnTo>
                <a:lnTo>
                  <a:pt x="225" y="106"/>
                </a:lnTo>
                <a:lnTo>
                  <a:pt x="228" y="106"/>
                </a:lnTo>
                <a:lnTo>
                  <a:pt x="228" y="107"/>
                </a:lnTo>
                <a:lnTo>
                  <a:pt x="235" y="107"/>
                </a:lnTo>
                <a:lnTo>
                  <a:pt x="235" y="108"/>
                </a:lnTo>
                <a:lnTo>
                  <a:pt x="236" y="108"/>
                </a:lnTo>
                <a:lnTo>
                  <a:pt x="236" y="107"/>
                </a:lnTo>
                <a:lnTo>
                  <a:pt x="236" y="109"/>
                </a:lnTo>
                <a:lnTo>
                  <a:pt x="241" y="109"/>
                </a:lnTo>
                <a:lnTo>
                  <a:pt x="243" y="109"/>
                </a:lnTo>
                <a:lnTo>
                  <a:pt x="247" y="109"/>
                </a:lnTo>
                <a:lnTo>
                  <a:pt x="247" y="110"/>
                </a:lnTo>
                <a:lnTo>
                  <a:pt x="248" y="110"/>
                </a:lnTo>
                <a:lnTo>
                  <a:pt x="249" y="110"/>
                </a:lnTo>
                <a:lnTo>
                  <a:pt x="249" y="111"/>
                </a:lnTo>
                <a:lnTo>
                  <a:pt x="252" y="111"/>
                </a:lnTo>
                <a:lnTo>
                  <a:pt x="252" y="112"/>
                </a:lnTo>
                <a:lnTo>
                  <a:pt x="253" y="112"/>
                </a:lnTo>
                <a:lnTo>
                  <a:pt x="253" y="113"/>
                </a:lnTo>
                <a:lnTo>
                  <a:pt x="253" y="114"/>
                </a:lnTo>
                <a:lnTo>
                  <a:pt x="255" y="114"/>
                </a:lnTo>
                <a:lnTo>
                  <a:pt x="255" y="115"/>
                </a:lnTo>
                <a:lnTo>
                  <a:pt x="256" y="115"/>
                </a:lnTo>
                <a:lnTo>
                  <a:pt x="257" y="115"/>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grpSp>
        <p:nvGrpSpPr>
          <p:cNvPr id="280586" name="Group 229"/>
          <p:cNvGrpSpPr>
            <a:grpSpLocks/>
          </p:cNvGrpSpPr>
          <p:nvPr/>
        </p:nvGrpSpPr>
        <p:grpSpPr bwMode="auto">
          <a:xfrm>
            <a:off x="2551113" y="2339975"/>
            <a:ext cx="5805487" cy="2005013"/>
            <a:chOff x="2550806" y="2340046"/>
            <a:chExt cx="5805797" cy="2004358"/>
          </a:xfrm>
        </p:grpSpPr>
        <p:sp>
          <p:nvSpPr>
            <p:cNvPr id="46101" name="Line 20"/>
            <p:cNvSpPr>
              <a:spLocks noChangeShapeType="1"/>
            </p:cNvSpPr>
            <p:nvPr/>
          </p:nvSpPr>
          <p:spPr bwMode="auto">
            <a:xfrm flipV="1">
              <a:off x="2550806" y="2340046"/>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02" name="Line 21"/>
            <p:cNvSpPr>
              <a:spLocks noChangeShapeType="1"/>
            </p:cNvSpPr>
            <p:nvPr/>
          </p:nvSpPr>
          <p:spPr bwMode="auto">
            <a:xfrm flipV="1">
              <a:off x="2646061" y="2371786"/>
              <a:ext cx="0" cy="5395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03" name="Line 22"/>
            <p:cNvSpPr>
              <a:spLocks noChangeShapeType="1"/>
            </p:cNvSpPr>
            <p:nvPr/>
          </p:nvSpPr>
          <p:spPr bwMode="auto">
            <a:xfrm flipV="1">
              <a:off x="2668287" y="2390829"/>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04" name="Line 23"/>
            <p:cNvSpPr>
              <a:spLocks noChangeShapeType="1"/>
            </p:cNvSpPr>
            <p:nvPr/>
          </p:nvSpPr>
          <p:spPr bwMode="auto">
            <a:xfrm flipV="1">
              <a:off x="2646061" y="2371786"/>
              <a:ext cx="0" cy="5395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06" name="Line 25"/>
            <p:cNvSpPr>
              <a:spLocks noChangeShapeType="1"/>
            </p:cNvSpPr>
            <p:nvPr/>
          </p:nvSpPr>
          <p:spPr bwMode="auto">
            <a:xfrm flipV="1">
              <a:off x="2784180" y="2441613"/>
              <a:ext cx="0" cy="52371"/>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07" name="Line 26"/>
            <p:cNvSpPr>
              <a:spLocks noChangeShapeType="1"/>
            </p:cNvSpPr>
            <p:nvPr/>
          </p:nvSpPr>
          <p:spPr bwMode="auto">
            <a:xfrm flipV="1">
              <a:off x="2901662" y="2476526"/>
              <a:ext cx="0" cy="4919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280667" name="Line 27"/>
            <p:cNvSpPr>
              <a:spLocks noChangeShapeType="1"/>
            </p:cNvSpPr>
            <p:nvPr/>
          </p:nvSpPr>
          <p:spPr bwMode="auto">
            <a:xfrm flipV="1">
              <a:off x="2920713" y="2495570"/>
              <a:ext cx="0" cy="4919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46110" name="Line 29"/>
            <p:cNvSpPr>
              <a:spLocks noChangeShapeType="1"/>
            </p:cNvSpPr>
            <p:nvPr/>
          </p:nvSpPr>
          <p:spPr bwMode="auto">
            <a:xfrm flipV="1">
              <a:off x="2992155" y="2509854"/>
              <a:ext cx="0" cy="52370"/>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11" name="Line 30"/>
            <p:cNvSpPr>
              <a:spLocks noChangeShapeType="1"/>
            </p:cNvSpPr>
            <p:nvPr/>
          </p:nvSpPr>
          <p:spPr bwMode="auto">
            <a:xfrm flipV="1">
              <a:off x="2992155" y="2509854"/>
              <a:ext cx="0" cy="52370"/>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14" name="Line 33"/>
            <p:cNvSpPr>
              <a:spLocks noChangeShapeType="1"/>
            </p:cNvSpPr>
            <p:nvPr/>
          </p:nvSpPr>
          <p:spPr bwMode="auto">
            <a:xfrm flipV="1">
              <a:off x="3177901" y="2597137"/>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16" name="Line 35"/>
            <p:cNvSpPr>
              <a:spLocks noChangeShapeType="1"/>
            </p:cNvSpPr>
            <p:nvPr/>
          </p:nvSpPr>
          <p:spPr bwMode="auto">
            <a:xfrm flipV="1">
              <a:off x="3341423" y="2681247"/>
              <a:ext cx="0" cy="52370"/>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17" name="Line 36"/>
            <p:cNvSpPr>
              <a:spLocks noChangeShapeType="1"/>
            </p:cNvSpPr>
            <p:nvPr/>
          </p:nvSpPr>
          <p:spPr bwMode="auto">
            <a:xfrm flipV="1">
              <a:off x="3365236" y="2698704"/>
              <a:ext cx="0" cy="34914"/>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19" name="Line 38"/>
            <p:cNvSpPr>
              <a:spLocks noChangeShapeType="1"/>
            </p:cNvSpPr>
            <p:nvPr/>
          </p:nvSpPr>
          <p:spPr bwMode="auto">
            <a:xfrm flipV="1">
              <a:off x="3782772" y="2871685"/>
              <a:ext cx="0" cy="49196"/>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20" name="Line 39"/>
            <p:cNvSpPr>
              <a:spLocks noChangeShapeType="1"/>
            </p:cNvSpPr>
            <p:nvPr/>
          </p:nvSpPr>
          <p:spPr bwMode="auto">
            <a:xfrm flipV="1">
              <a:off x="3827224" y="2905011"/>
              <a:ext cx="0" cy="34914"/>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21" name="Line 40"/>
            <p:cNvSpPr>
              <a:spLocks noChangeShapeType="1"/>
            </p:cNvSpPr>
            <p:nvPr/>
          </p:nvSpPr>
          <p:spPr bwMode="auto">
            <a:xfrm flipV="1">
              <a:off x="3897078" y="2939925"/>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22" name="Line 41"/>
            <p:cNvSpPr>
              <a:spLocks noChangeShapeType="1"/>
            </p:cNvSpPr>
            <p:nvPr/>
          </p:nvSpPr>
          <p:spPr bwMode="auto">
            <a:xfrm flipV="1">
              <a:off x="3897078" y="2939925"/>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23" name="Line 42"/>
            <p:cNvSpPr>
              <a:spLocks noChangeShapeType="1"/>
            </p:cNvSpPr>
            <p:nvPr/>
          </p:nvSpPr>
          <p:spPr bwMode="auto">
            <a:xfrm flipV="1">
              <a:off x="3920891" y="2939925"/>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24" name="Line 43"/>
            <p:cNvSpPr>
              <a:spLocks noChangeShapeType="1"/>
            </p:cNvSpPr>
            <p:nvPr/>
          </p:nvSpPr>
          <p:spPr bwMode="auto">
            <a:xfrm flipV="1">
              <a:off x="3968519" y="2955795"/>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25" name="Line 44"/>
            <p:cNvSpPr>
              <a:spLocks noChangeShapeType="1"/>
            </p:cNvSpPr>
            <p:nvPr/>
          </p:nvSpPr>
          <p:spPr bwMode="auto">
            <a:xfrm flipV="1">
              <a:off x="3968519" y="2955795"/>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26" name="Line 45"/>
            <p:cNvSpPr>
              <a:spLocks noChangeShapeType="1"/>
            </p:cNvSpPr>
            <p:nvPr/>
          </p:nvSpPr>
          <p:spPr bwMode="auto">
            <a:xfrm flipV="1">
              <a:off x="4016146" y="3006578"/>
              <a:ext cx="0" cy="34914"/>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27" name="Line 46"/>
            <p:cNvSpPr>
              <a:spLocks noChangeShapeType="1"/>
            </p:cNvSpPr>
            <p:nvPr/>
          </p:nvSpPr>
          <p:spPr bwMode="auto">
            <a:xfrm flipV="1">
              <a:off x="4016146" y="3006578"/>
              <a:ext cx="0" cy="34914"/>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28" name="Line 47"/>
            <p:cNvSpPr>
              <a:spLocks noChangeShapeType="1"/>
            </p:cNvSpPr>
            <p:nvPr/>
          </p:nvSpPr>
          <p:spPr bwMode="auto">
            <a:xfrm flipV="1">
              <a:off x="4081238" y="3024035"/>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29" name="Line 48"/>
            <p:cNvSpPr>
              <a:spLocks noChangeShapeType="1"/>
            </p:cNvSpPr>
            <p:nvPr/>
          </p:nvSpPr>
          <p:spPr bwMode="auto">
            <a:xfrm flipV="1">
              <a:off x="4154267" y="3076405"/>
              <a:ext cx="0" cy="52371"/>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31" name="Line 50"/>
            <p:cNvSpPr>
              <a:spLocks noChangeShapeType="1"/>
            </p:cNvSpPr>
            <p:nvPr/>
          </p:nvSpPr>
          <p:spPr bwMode="auto">
            <a:xfrm flipV="1">
              <a:off x="4432093" y="3230343"/>
              <a:ext cx="0" cy="33326"/>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32" name="Line 51"/>
            <p:cNvSpPr>
              <a:spLocks noChangeShapeType="1"/>
            </p:cNvSpPr>
            <p:nvPr/>
          </p:nvSpPr>
          <p:spPr bwMode="auto">
            <a:xfrm flipV="1">
              <a:off x="4455908" y="3230343"/>
              <a:ext cx="0" cy="33326"/>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33" name="Line 52"/>
            <p:cNvSpPr>
              <a:spLocks noChangeShapeType="1"/>
            </p:cNvSpPr>
            <p:nvPr/>
          </p:nvSpPr>
          <p:spPr bwMode="auto">
            <a:xfrm flipV="1">
              <a:off x="4522586" y="3298583"/>
              <a:ext cx="0" cy="3332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34" name="Line 53"/>
            <p:cNvSpPr>
              <a:spLocks noChangeShapeType="1"/>
            </p:cNvSpPr>
            <p:nvPr/>
          </p:nvSpPr>
          <p:spPr bwMode="auto">
            <a:xfrm flipV="1">
              <a:off x="4547988" y="3282713"/>
              <a:ext cx="0" cy="4919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36" name="Line 55"/>
            <p:cNvSpPr>
              <a:spLocks noChangeShapeType="1"/>
            </p:cNvSpPr>
            <p:nvPr/>
          </p:nvSpPr>
          <p:spPr bwMode="auto">
            <a:xfrm flipV="1">
              <a:off x="4641655" y="3331910"/>
              <a:ext cx="0" cy="52370"/>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37" name="Line 56"/>
            <p:cNvSpPr>
              <a:spLocks noChangeShapeType="1"/>
            </p:cNvSpPr>
            <p:nvPr/>
          </p:nvSpPr>
          <p:spPr bwMode="auto">
            <a:xfrm flipV="1">
              <a:off x="4755961" y="3385867"/>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38" name="Line 57"/>
            <p:cNvSpPr>
              <a:spLocks noChangeShapeType="1"/>
            </p:cNvSpPr>
            <p:nvPr/>
          </p:nvSpPr>
          <p:spPr bwMode="auto">
            <a:xfrm flipV="1">
              <a:off x="4779775" y="3366823"/>
              <a:ext cx="0" cy="52370"/>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39" name="Line 58"/>
            <p:cNvSpPr>
              <a:spLocks noChangeShapeType="1"/>
            </p:cNvSpPr>
            <p:nvPr/>
          </p:nvSpPr>
          <p:spPr bwMode="auto">
            <a:xfrm flipV="1">
              <a:off x="4803588" y="3419193"/>
              <a:ext cx="0" cy="52371"/>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40" name="Line 59"/>
            <p:cNvSpPr>
              <a:spLocks noChangeShapeType="1"/>
            </p:cNvSpPr>
            <p:nvPr/>
          </p:nvSpPr>
          <p:spPr bwMode="auto">
            <a:xfrm flipV="1">
              <a:off x="4873442" y="3436651"/>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41" name="Line 60"/>
            <p:cNvSpPr>
              <a:spLocks noChangeShapeType="1"/>
            </p:cNvSpPr>
            <p:nvPr/>
          </p:nvSpPr>
          <p:spPr bwMode="auto">
            <a:xfrm flipV="1">
              <a:off x="4897256" y="3436651"/>
              <a:ext cx="0" cy="34914"/>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43" name="Line 62"/>
            <p:cNvSpPr>
              <a:spLocks noChangeShapeType="1"/>
            </p:cNvSpPr>
            <p:nvPr/>
          </p:nvSpPr>
          <p:spPr bwMode="auto">
            <a:xfrm flipV="1">
              <a:off x="4917894" y="3454107"/>
              <a:ext cx="0" cy="3332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44" name="Line 63"/>
            <p:cNvSpPr>
              <a:spLocks noChangeShapeType="1"/>
            </p:cNvSpPr>
            <p:nvPr/>
          </p:nvSpPr>
          <p:spPr bwMode="auto">
            <a:xfrm flipV="1">
              <a:off x="4987748" y="3454107"/>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45" name="Line 64"/>
            <p:cNvSpPr>
              <a:spLocks noChangeShapeType="1"/>
            </p:cNvSpPr>
            <p:nvPr/>
          </p:nvSpPr>
          <p:spPr bwMode="auto">
            <a:xfrm flipV="1">
              <a:off x="5035376" y="3454107"/>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46" name="Line 65"/>
            <p:cNvSpPr>
              <a:spLocks noChangeShapeType="1"/>
            </p:cNvSpPr>
            <p:nvPr/>
          </p:nvSpPr>
          <p:spPr bwMode="auto">
            <a:xfrm flipV="1">
              <a:off x="5057602" y="3454107"/>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48" name="Line 67"/>
            <p:cNvSpPr>
              <a:spLocks noChangeShapeType="1"/>
            </p:cNvSpPr>
            <p:nvPr/>
          </p:nvSpPr>
          <p:spPr bwMode="auto">
            <a:xfrm flipV="1">
              <a:off x="5383057" y="3590587"/>
              <a:ext cx="0" cy="3332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49" name="Line 68"/>
            <p:cNvSpPr>
              <a:spLocks noChangeShapeType="1"/>
            </p:cNvSpPr>
            <p:nvPr/>
          </p:nvSpPr>
          <p:spPr bwMode="auto">
            <a:xfrm flipV="1">
              <a:off x="5406870" y="3590587"/>
              <a:ext cx="0" cy="47609"/>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54" name="Line 73"/>
            <p:cNvSpPr>
              <a:spLocks noChangeShapeType="1"/>
            </p:cNvSpPr>
            <p:nvPr/>
          </p:nvSpPr>
          <p:spPr bwMode="auto">
            <a:xfrm flipV="1">
              <a:off x="5546578" y="3658828"/>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56" name="Line 75"/>
            <p:cNvSpPr>
              <a:spLocks noChangeShapeType="1"/>
            </p:cNvSpPr>
            <p:nvPr/>
          </p:nvSpPr>
          <p:spPr bwMode="auto">
            <a:xfrm flipV="1">
              <a:off x="5591030" y="3693742"/>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59" name="Line 78"/>
            <p:cNvSpPr>
              <a:spLocks noChangeShapeType="1"/>
            </p:cNvSpPr>
            <p:nvPr/>
          </p:nvSpPr>
          <p:spPr bwMode="auto">
            <a:xfrm flipV="1">
              <a:off x="5732326" y="3798482"/>
              <a:ext cx="0" cy="47609"/>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60" name="Line 79"/>
            <p:cNvSpPr>
              <a:spLocks noChangeShapeType="1"/>
            </p:cNvSpPr>
            <p:nvPr/>
          </p:nvSpPr>
          <p:spPr bwMode="auto">
            <a:xfrm flipV="1">
              <a:off x="5708512" y="3763569"/>
              <a:ext cx="0" cy="47609"/>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61" name="Line 80"/>
            <p:cNvSpPr>
              <a:spLocks noChangeShapeType="1"/>
            </p:cNvSpPr>
            <p:nvPr/>
          </p:nvSpPr>
          <p:spPr bwMode="auto">
            <a:xfrm flipV="1">
              <a:off x="5779953" y="3798482"/>
              <a:ext cx="0" cy="47609"/>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62" name="Line 81"/>
            <p:cNvSpPr>
              <a:spLocks noChangeShapeType="1"/>
            </p:cNvSpPr>
            <p:nvPr/>
          </p:nvSpPr>
          <p:spPr bwMode="auto">
            <a:xfrm flipV="1">
              <a:off x="5779953" y="3798482"/>
              <a:ext cx="0" cy="47609"/>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63" name="Line 82"/>
            <p:cNvSpPr>
              <a:spLocks noChangeShapeType="1"/>
            </p:cNvSpPr>
            <p:nvPr/>
          </p:nvSpPr>
          <p:spPr bwMode="auto">
            <a:xfrm flipV="1">
              <a:off x="5756139" y="3798482"/>
              <a:ext cx="0" cy="47609"/>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64" name="Line 83"/>
            <p:cNvSpPr>
              <a:spLocks noChangeShapeType="1"/>
            </p:cNvSpPr>
            <p:nvPr/>
          </p:nvSpPr>
          <p:spPr bwMode="auto">
            <a:xfrm flipV="1">
              <a:off x="5824406" y="3798482"/>
              <a:ext cx="0" cy="47609"/>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65" name="Line 84"/>
            <p:cNvSpPr>
              <a:spLocks noChangeShapeType="1"/>
            </p:cNvSpPr>
            <p:nvPr/>
          </p:nvSpPr>
          <p:spPr bwMode="auto">
            <a:xfrm flipV="1">
              <a:off x="5872033" y="3811178"/>
              <a:ext cx="0" cy="5395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66" name="Line 85"/>
            <p:cNvSpPr>
              <a:spLocks noChangeShapeType="1"/>
            </p:cNvSpPr>
            <p:nvPr/>
          </p:nvSpPr>
          <p:spPr bwMode="auto">
            <a:xfrm flipV="1">
              <a:off x="5872033" y="3811178"/>
              <a:ext cx="0" cy="5395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67" name="Line 86"/>
            <p:cNvSpPr>
              <a:spLocks noChangeShapeType="1"/>
            </p:cNvSpPr>
            <p:nvPr/>
          </p:nvSpPr>
          <p:spPr bwMode="auto">
            <a:xfrm flipV="1">
              <a:off x="5894260" y="3811178"/>
              <a:ext cx="0" cy="5395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68" name="Line 87"/>
            <p:cNvSpPr>
              <a:spLocks noChangeShapeType="1"/>
            </p:cNvSpPr>
            <p:nvPr/>
          </p:nvSpPr>
          <p:spPr bwMode="auto">
            <a:xfrm flipV="1">
              <a:off x="6011741" y="3865136"/>
              <a:ext cx="0" cy="49196"/>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69" name="Line 88"/>
            <p:cNvSpPr>
              <a:spLocks noChangeShapeType="1"/>
            </p:cNvSpPr>
            <p:nvPr/>
          </p:nvSpPr>
          <p:spPr bwMode="auto">
            <a:xfrm flipV="1">
              <a:off x="6057780" y="3865136"/>
              <a:ext cx="0" cy="49196"/>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70" name="Line 89"/>
            <p:cNvSpPr>
              <a:spLocks noChangeShapeType="1"/>
            </p:cNvSpPr>
            <p:nvPr/>
          </p:nvSpPr>
          <p:spPr bwMode="auto">
            <a:xfrm flipV="1">
              <a:off x="6057780" y="3865136"/>
              <a:ext cx="0" cy="49196"/>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71" name="Line 90"/>
            <p:cNvSpPr>
              <a:spLocks noChangeShapeType="1"/>
            </p:cNvSpPr>
            <p:nvPr/>
          </p:nvSpPr>
          <p:spPr bwMode="auto">
            <a:xfrm flipV="1">
              <a:off x="6103821" y="3900049"/>
              <a:ext cx="0" cy="31740"/>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72" name="Line 91"/>
            <p:cNvSpPr>
              <a:spLocks noChangeShapeType="1"/>
            </p:cNvSpPr>
            <p:nvPr/>
          </p:nvSpPr>
          <p:spPr bwMode="auto">
            <a:xfrm flipV="1">
              <a:off x="6151448" y="3915919"/>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73" name="Line 92"/>
            <p:cNvSpPr>
              <a:spLocks noChangeShapeType="1"/>
            </p:cNvSpPr>
            <p:nvPr/>
          </p:nvSpPr>
          <p:spPr bwMode="auto">
            <a:xfrm flipV="1">
              <a:off x="6151448" y="3900049"/>
              <a:ext cx="0" cy="49196"/>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74" name="Line 93"/>
            <p:cNvSpPr>
              <a:spLocks noChangeShapeType="1"/>
            </p:cNvSpPr>
            <p:nvPr/>
          </p:nvSpPr>
          <p:spPr bwMode="auto">
            <a:xfrm flipV="1">
              <a:off x="6197488" y="3900049"/>
              <a:ext cx="0" cy="49196"/>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75" name="Line 94"/>
            <p:cNvSpPr>
              <a:spLocks noChangeShapeType="1"/>
            </p:cNvSpPr>
            <p:nvPr/>
          </p:nvSpPr>
          <p:spPr bwMode="auto">
            <a:xfrm flipV="1">
              <a:off x="6245115" y="3900049"/>
              <a:ext cx="0" cy="49196"/>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78" name="Line 97"/>
            <p:cNvSpPr>
              <a:spLocks noChangeShapeType="1"/>
            </p:cNvSpPr>
            <p:nvPr/>
          </p:nvSpPr>
          <p:spPr bwMode="auto">
            <a:xfrm flipV="1">
              <a:off x="6427688" y="3933375"/>
              <a:ext cx="0" cy="3332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79" name="Line 98"/>
            <p:cNvSpPr>
              <a:spLocks noChangeShapeType="1"/>
            </p:cNvSpPr>
            <p:nvPr/>
          </p:nvSpPr>
          <p:spPr bwMode="auto">
            <a:xfrm flipV="1">
              <a:off x="6473727" y="3933375"/>
              <a:ext cx="0" cy="3332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80" name="Line 99"/>
            <p:cNvSpPr>
              <a:spLocks noChangeShapeType="1"/>
            </p:cNvSpPr>
            <p:nvPr/>
          </p:nvSpPr>
          <p:spPr bwMode="auto">
            <a:xfrm flipV="1">
              <a:off x="6497542" y="3933375"/>
              <a:ext cx="0" cy="3332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82" name="Line 101"/>
            <p:cNvSpPr>
              <a:spLocks noChangeShapeType="1"/>
            </p:cNvSpPr>
            <p:nvPr/>
          </p:nvSpPr>
          <p:spPr bwMode="auto">
            <a:xfrm flipV="1">
              <a:off x="6521355" y="3933375"/>
              <a:ext cx="0" cy="3332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85" name="Line 104"/>
            <p:cNvSpPr>
              <a:spLocks noChangeShapeType="1"/>
            </p:cNvSpPr>
            <p:nvPr/>
          </p:nvSpPr>
          <p:spPr bwMode="auto">
            <a:xfrm flipV="1">
              <a:off x="6705515" y="3933375"/>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87" name="Line 106"/>
            <p:cNvSpPr>
              <a:spLocks noChangeShapeType="1"/>
            </p:cNvSpPr>
            <p:nvPr/>
          </p:nvSpPr>
          <p:spPr bwMode="auto">
            <a:xfrm flipV="1">
              <a:off x="6730916" y="3933375"/>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88" name="Line 107"/>
            <p:cNvSpPr>
              <a:spLocks noChangeShapeType="1"/>
            </p:cNvSpPr>
            <p:nvPr/>
          </p:nvSpPr>
          <p:spPr bwMode="auto">
            <a:xfrm flipV="1">
              <a:off x="6753142" y="3950833"/>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89" name="Line 108"/>
            <p:cNvSpPr>
              <a:spLocks noChangeShapeType="1"/>
            </p:cNvSpPr>
            <p:nvPr/>
          </p:nvSpPr>
          <p:spPr bwMode="auto">
            <a:xfrm flipV="1">
              <a:off x="6800770" y="3950833"/>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90" name="Line 109"/>
            <p:cNvSpPr>
              <a:spLocks noChangeShapeType="1"/>
            </p:cNvSpPr>
            <p:nvPr/>
          </p:nvSpPr>
          <p:spPr bwMode="auto">
            <a:xfrm flipV="1">
              <a:off x="6822996" y="3966702"/>
              <a:ext cx="0" cy="52370"/>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93" name="Line 112"/>
            <p:cNvSpPr>
              <a:spLocks noChangeShapeType="1"/>
            </p:cNvSpPr>
            <p:nvPr/>
          </p:nvSpPr>
          <p:spPr bwMode="auto">
            <a:xfrm flipV="1">
              <a:off x="6986518" y="4069856"/>
              <a:ext cx="0" cy="52371"/>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94" name="Line 113"/>
            <p:cNvSpPr>
              <a:spLocks noChangeShapeType="1"/>
            </p:cNvSpPr>
            <p:nvPr/>
          </p:nvSpPr>
          <p:spPr bwMode="auto">
            <a:xfrm flipV="1">
              <a:off x="6986518" y="4019072"/>
              <a:ext cx="0" cy="3332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95" name="Line 114"/>
            <p:cNvSpPr>
              <a:spLocks noChangeShapeType="1"/>
            </p:cNvSpPr>
            <p:nvPr/>
          </p:nvSpPr>
          <p:spPr bwMode="auto">
            <a:xfrm flipV="1">
              <a:off x="7080185" y="4069856"/>
              <a:ext cx="0" cy="52371"/>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96" name="Line 115"/>
            <p:cNvSpPr>
              <a:spLocks noChangeShapeType="1"/>
            </p:cNvSpPr>
            <p:nvPr/>
          </p:nvSpPr>
          <p:spPr bwMode="auto">
            <a:xfrm flipV="1">
              <a:off x="7427866" y="4104769"/>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197" name="Line 116"/>
            <p:cNvSpPr>
              <a:spLocks noChangeShapeType="1"/>
            </p:cNvSpPr>
            <p:nvPr/>
          </p:nvSpPr>
          <p:spPr bwMode="auto">
            <a:xfrm flipV="1">
              <a:off x="7450093" y="4104769"/>
              <a:ext cx="0" cy="50783"/>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201" name="Line 120"/>
            <p:cNvSpPr>
              <a:spLocks noChangeShapeType="1"/>
            </p:cNvSpPr>
            <p:nvPr/>
          </p:nvSpPr>
          <p:spPr bwMode="auto">
            <a:xfrm flipV="1">
              <a:off x="7867627" y="4174596"/>
              <a:ext cx="0" cy="31740"/>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202" name="Line 121"/>
            <p:cNvSpPr>
              <a:spLocks noChangeShapeType="1"/>
            </p:cNvSpPr>
            <p:nvPr/>
          </p:nvSpPr>
          <p:spPr bwMode="auto">
            <a:xfrm flipV="1">
              <a:off x="7985108" y="4188880"/>
              <a:ext cx="0" cy="5395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205" name="Line 124"/>
            <p:cNvSpPr>
              <a:spLocks noChangeShapeType="1"/>
            </p:cNvSpPr>
            <p:nvPr/>
          </p:nvSpPr>
          <p:spPr bwMode="auto">
            <a:xfrm flipV="1">
              <a:off x="8027973" y="4188880"/>
              <a:ext cx="0" cy="53957"/>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206" name="Line 125"/>
            <p:cNvSpPr>
              <a:spLocks noChangeShapeType="1"/>
            </p:cNvSpPr>
            <p:nvPr/>
          </p:nvSpPr>
          <p:spPr bwMode="auto">
            <a:xfrm flipV="1">
              <a:off x="8170856" y="4223793"/>
              <a:ext cx="0" cy="34914"/>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sp>
          <p:nvSpPr>
            <p:cNvPr id="46209" name="Line 128"/>
            <p:cNvSpPr>
              <a:spLocks noChangeShapeType="1"/>
            </p:cNvSpPr>
            <p:nvPr/>
          </p:nvSpPr>
          <p:spPr bwMode="auto">
            <a:xfrm flipV="1">
              <a:off x="8356603" y="4309490"/>
              <a:ext cx="0" cy="34914"/>
            </a:xfrm>
            <a:prstGeom prst="line">
              <a:avLst/>
            </a:prstGeom>
            <a:noFill/>
            <a:ln w="19050">
              <a:solidFill>
                <a:schemeClr val="accent3"/>
              </a:solidFill>
              <a:round/>
              <a:headEnd/>
              <a:tailEnd/>
            </a:ln>
          </p:spPr>
          <p:txBody>
            <a:bodyPr/>
            <a:lstStyle/>
            <a:p>
              <a:pPr algn="ctr" defTabSz="457200" eaLnBrk="0" hangingPunct="0">
                <a:spcBef>
                  <a:spcPct val="0"/>
                </a:spcBef>
                <a:spcAft>
                  <a:spcPct val="0"/>
                </a:spcAft>
                <a:defRPr/>
              </a:pPr>
              <a:endParaRPr lang="en-US" dirty="0">
                <a:solidFill>
                  <a:srgbClr val="000000"/>
                </a:solidFill>
                <a:latin typeface="Arial"/>
                <a:ea typeface="Arial Unicode MS"/>
                <a:cs typeface="Arial Unicode MS"/>
              </a:endParaRPr>
            </a:p>
          </p:txBody>
        </p:sp>
      </p:grpSp>
      <p:grpSp>
        <p:nvGrpSpPr>
          <p:cNvPr id="280587" name="Group 228"/>
          <p:cNvGrpSpPr>
            <a:grpSpLocks/>
          </p:cNvGrpSpPr>
          <p:nvPr/>
        </p:nvGrpSpPr>
        <p:grpSpPr bwMode="auto">
          <a:xfrm>
            <a:off x="2736850" y="2371725"/>
            <a:ext cx="5594350" cy="1870075"/>
            <a:chOff x="2736889" y="2372195"/>
            <a:chExt cx="5594339" cy="1870174"/>
          </a:xfrm>
        </p:grpSpPr>
        <p:sp>
          <p:nvSpPr>
            <p:cNvPr id="280629" name="Line 24"/>
            <p:cNvSpPr>
              <a:spLocks noChangeShapeType="1"/>
            </p:cNvSpPr>
            <p:nvPr/>
          </p:nvSpPr>
          <p:spPr bwMode="auto">
            <a:xfrm flipV="1">
              <a:off x="2736889" y="2372195"/>
              <a:ext cx="0" cy="52391"/>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30" name="Line 28"/>
            <p:cNvSpPr>
              <a:spLocks noChangeShapeType="1"/>
            </p:cNvSpPr>
            <p:nvPr/>
          </p:nvSpPr>
          <p:spPr bwMode="auto">
            <a:xfrm flipV="1">
              <a:off x="2944852" y="2424586"/>
              <a:ext cx="0" cy="5239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31" name="Line 31"/>
            <p:cNvSpPr>
              <a:spLocks noChangeShapeType="1"/>
            </p:cNvSpPr>
            <p:nvPr/>
          </p:nvSpPr>
          <p:spPr bwMode="auto">
            <a:xfrm flipV="1">
              <a:off x="3062326" y="2494439"/>
              <a:ext cx="0" cy="33339"/>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32" name="Line 32"/>
            <p:cNvSpPr>
              <a:spLocks noChangeShapeType="1"/>
            </p:cNvSpPr>
            <p:nvPr/>
          </p:nvSpPr>
          <p:spPr bwMode="auto">
            <a:xfrm flipV="1">
              <a:off x="3062326" y="2494439"/>
              <a:ext cx="0" cy="33339"/>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33" name="Line 34"/>
            <p:cNvSpPr>
              <a:spLocks noChangeShapeType="1"/>
            </p:cNvSpPr>
            <p:nvPr/>
          </p:nvSpPr>
          <p:spPr bwMode="auto">
            <a:xfrm flipV="1">
              <a:off x="3152813" y="2527778"/>
              <a:ext cx="0" cy="50803"/>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34" name="Line 37"/>
            <p:cNvSpPr>
              <a:spLocks noChangeShapeType="1"/>
            </p:cNvSpPr>
            <p:nvPr/>
          </p:nvSpPr>
          <p:spPr bwMode="auto">
            <a:xfrm flipV="1">
              <a:off x="3548100" y="2716701"/>
              <a:ext cx="0" cy="33339"/>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35" name="Line 49"/>
            <p:cNvSpPr>
              <a:spLocks noChangeShapeType="1"/>
            </p:cNvSpPr>
            <p:nvPr/>
          </p:nvSpPr>
          <p:spPr bwMode="auto">
            <a:xfrm flipV="1">
              <a:off x="4337086" y="3213615"/>
              <a:ext cx="0" cy="50803"/>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36" name="Line 54"/>
            <p:cNvSpPr>
              <a:spLocks noChangeShapeType="1"/>
            </p:cNvSpPr>
            <p:nvPr/>
          </p:nvSpPr>
          <p:spPr bwMode="auto">
            <a:xfrm flipV="1">
              <a:off x="4570448" y="3281881"/>
              <a:ext cx="0" cy="50803"/>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37" name="Line 61"/>
            <p:cNvSpPr>
              <a:spLocks noChangeShapeType="1"/>
            </p:cNvSpPr>
            <p:nvPr/>
          </p:nvSpPr>
          <p:spPr bwMode="auto">
            <a:xfrm flipV="1">
              <a:off x="4897473" y="3435876"/>
              <a:ext cx="0" cy="3492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38" name="Line 66"/>
            <p:cNvSpPr>
              <a:spLocks noChangeShapeType="1"/>
            </p:cNvSpPr>
            <p:nvPr/>
          </p:nvSpPr>
          <p:spPr bwMode="auto">
            <a:xfrm flipV="1">
              <a:off x="5316572" y="3675602"/>
              <a:ext cx="0" cy="5239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39" name="Line 69"/>
            <p:cNvSpPr>
              <a:spLocks noChangeShapeType="1"/>
            </p:cNvSpPr>
            <p:nvPr/>
          </p:nvSpPr>
          <p:spPr bwMode="auto">
            <a:xfrm flipV="1">
              <a:off x="5429284" y="3745456"/>
              <a:ext cx="0" cy="5239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40" name="Line 70"/>
            <p:cNvSpPr>
              <a:spLocks noChangeShapeType="1"/>
            </p:cNvSpPr>
            <p:nvPr/>
          </p:nvSpPr>
          <p:spPr bwMode="auto">
            <a:xfrm flipV="1">
              <a:off x="5476909" y="3780383"/>
              <a:ext cx="0" cy="31752"/>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41" name="Line 71"/>
            <p:cNvSpPr>
              <a:spLocks noChangeShapeType="1"/>
            </p:cNvSpPr>
            <p:nvPr/>
          </p:nvSpPr>
          <p:spPr bwMode="auto">
            <a:xfrm flipV="1">
              <a:off x="5499134" y="3780383"/>
              <a:ext cx="0" cy="31752"/>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42" name="Line 72"/>
            <p:cNvSpPr>
              <a:spLocks noChangeShapeType="1"/>
            </p:cNvSpPr>
            <p:nvPr/>
          </p:nvSpPr>
          <p:spPr bwMode="auto">
            <a:xfrm flipV="1">
              <a:off x="5524534" y="3780383"/>
              <a:ext cx="0" cy="31752"/>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43" name="Line 74"/>
            <p:cNvSpPr>
              <a:spLocks noChangeShapeType="1"/>
            </p:cNvSpPr>
            <p:nvPr/>
          </p:nvSpPr>
          <p:spPr bwMode="auto">
            <a:xfrm flipV="1">
              <a:off x="5570571" y="3780383"/>
              <a:ext cx="0" cy="4921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44" name="Line 76"/>
            <p:cNvSpPr>
              <a:spLocks noChangeShapeType="1"/>
            </p:cNvSpPr>
            <p:nvPr/>
          </p:nvSpPr>
          <p:spPr bwMode="auto">
            <a:xfrm flipV="1">
              <a:off x="5638833" y="3797845"/>
              <a:ext cx="0" cy="49216"/>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45" name="Line 77"/>
            <p:cNvSpPr>
              <a:spLocks noChangeShapeType="1"/>
            </p:cNvSpPr>
            <p:nvPr/>
          </p:nvSpPr>
          <p:spPr bwMode="auto">
            <a:xfrm flipV="1">
              <a:off x="5684871" y="3797845"/>
              <a:ext cx="0" cy="49216"/>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46" name="Line 96"/>
            <p:cNvSpPr>
              <a:spLocks noChangeShapeType="1"/>
            </p:cNvSpPr>
            <p:nvPr/>
          </p:nvSpPr>
          <p:spPr bwMode="auto">
            <a:xfrm flipV="1">
              <a:off x="6427820" y="4002644"/>
              <a:ext cx="0" cy="4921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47" name="Line 100"/>
            <p:cNvSpPr>
              <a:spLocks noChangeShapeType="1"/>
            </p:cNvSpPr>
            <p:nvPr/>
          </p:nvSpPr>
          <p:spPr bwMode="auto">
            <a:xfrm flipV="1">
              <a:off x="6521482" y="4002644"/>
              <a:ext cx="0" cy="4921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48" name="Line 102"/>
            <p:cNvSpPr>
              <a:spLocks noChangeShapeType="1"/>
            </p:cNvSpPr>
            <p:nvPr/>
          </p:nvSpPr>
          <p:spPr bwMode="auto">
            <a:xfrm flipV="1">
              <a:off x="6613556" y="4002644"/>
              <a:ext cx="0" cy="4921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49" name="Line 103"/>
            <p:cNvSpPr>
              <a:spLocks noChangeShapeType="1"/>
            </p:cNvSpPr>
            <p:nvPr/>
          </p:nvSpPr>
          <p:spPr bwMode="auto">
            <a:xfrm flipV="1">
              <a:off x="6661181" y="4002644"/>
              <a:ext cx="0" cy="4921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50" name="Line 105"/>
            <p:cNvSpPr>
              <a:spLocks noChangeShapeType="1"/>
            </p:cNvSpPr>
            <p:nvPr/>
          </p:nvSpPr>
          <p:spPr bwMode="auto">
            <a:xfrm flipV="1">
              <a:off x="6731031" y="4018520"/>
              <a:ext cx="0" cy="33339"/>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51" name="Line 110"/>
            <p:cNvSpPr>
              <a:spLocks noChangeShapeType="1"/>
            </p:cNvSpPr>
            <p:nvPr/>
          </p:nvSpPr>
          <p:spPr bwMode="auto">
            <a:xfrm flipV="1">
              <a:off x="6821519" y="4037571"/>
              <a:ext cx="0" cy="4921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52" name="Line 111"/>
            <p:cNvSpPr>
              <a:spLocks noChangeShapeType="1"/>
            </p:cNvSpPr>
            <p:nvPr/>
          </p:nvSpPr>
          <p:spPr bwMode="auto">
            <a:xfrm flipV="1">
              <a:off x="6961219" y="4051859"/>
              <a:ext cx="0" cy="53978"/>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53" name="Line 117"/>
            <p:cNvSpPr>
              <a:spLocks noChangeShapeType="1"/>
            </p:cNvSpPr>
            <p:nvPr/>
          </p:nvSpPr>
          <p:spPr bwMode="auto">
            <a:xfrm flipV="1">
              <a:off x="7659717" y="4105837"/>
              <a:ext cx="0" cy="49216"/>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54" name="Line 118"/>
            <p:cNvSpPr>
              <a:spLocks noChangeShapeType="1"/>
            </p:cNvSpPr>
            <p:nvPr/>
          </p:nvSpPr>
          <p:spPr bwMode="auto">
            <a:xfrm flipV="1">
              <a:off x="7707342" y="4139177"/>
              <a:ext cx="0" cy="3492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55" name="Line 119"/>
            <p:cNvSpPr>
              <a:spLocks noChangeShapeType="1"/>
            </p:cNvSpPr>
            <p:nvPr/>
          </p:nvSpPr>
          <p:spPr bwMode="auto">
            <a:xfrm flipV="1">
              <a:off x="7775604" y="4139177"/>
              <a:ext cx="0" cy="3492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56" name="Line 122"/>
            <p:cNvSpPr>
              <a:spLocks noChangeShapeType="1"/>
            </p:cNvSpPr>
            <p:nvPr/>
          </p:nvSpPr>
          <p:spPr bwMode="auto">
            <a:xfrm flipV="1">
              <a:off x="8010554" y="4139177"/>
              <a:ext cx="0" cy="4921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57" name="Line 123"/>
            <p:cNvSpPr>
              <a:spLocks noChangeShapeType="1"/>
            </p:cNvSpPr>
            <p:nvPr/>
          </p:nvSpPr>
          <p:spPr bwMode="auto">
            <a:xfrm flipV="1">
              <a:off x="8028017" y="4139177"/>
              <a:ext cx="0" cy="49215"/>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58" name="Line 126"/>
            <p:cNvSpPr>
              <a:spLocks noChangeShapeType="1"/>
            </p:cNvSpPr>
            <p:nvPr/>
          </p:nvSpPr>
          <p:spPr bwMode="auto">
            <a:xfrm flipV="1">
              <a:off x="8242328" y="4207442"/>
              <a:ext cx="0" cy="3492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59" name="Line 127"/>
            <p:cNvSpPr>
              <a:spLocks noChangeShapeType="1"/>
            </p:cNvSpPr>
            <p:nvPr/>
          </p:nvSpPr>
          <p:spPr bwMode="auto">
            <a:xfrm flipV="1">
              <a:off x="8286778" y="4207442"/>
              <a:ext cx="0" cy="3492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60" name="Line 129"/>
            <p:cNvSpPr>
              <a:spLocks noChangeShapeType="1"/>
            </p:cNvSpPr>
            <p:nvPr/>
          </p:nvSpPr>
          <p:spPr bwMode="auto">
            <a:xfrm flipV="1">
              <a:off x="8331228" y="4207442"/>
              <a:ext cx="0" cy="34927"/>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grpSp>
      <p:sp>
        <p:nvSpPr>
          <p:cNvPr id="280588" name="Rectangle 141"/>
          <p:cNvSpPr>
            <a:spLocks noChangeArrowheads="1"/>
          </p:cNvSpPr>
          <p:nvPr/>
        </p:nvSpPr>
        <p:spPr bwMode="auto">
          <a:xfrm rot="-5400000">
            <a:off x="304801" y="3436937"/>
            <a:ext cx="24304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Proportion Surviving</a:t>
            </a:r>
          </a:p>
        </p:txBody>
      </p:sp>
      <p:sp>
        <p:nvSpPr>
          <p:cNvPr id="280589" name="Line 170"/>
          <p:cNvSpPr>
            <a:spLocks noChangeShapeType="1"/>
          </p:cNvSpPr>
          <p:nvPr/>
        </p:nvSpPr>
        <p:spPr bwMode="auto">
          <a:xfrm>
            <a:off x="2992438"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590" name="Rectangle 171"/>
          <p:cNvSpPr>
            <a:spLocks noChangeArrowheads="1"/>
          </p:cNvSpPr>
          <p:nvPr/>
        </p:nvSpPr>
        <p:spPr bwMode="auto">
          <a:xfrm>
            <a:off x="2933700" y="4800600"/>
            <a:ext cx="10318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6</a:t>
            </a:r>
          </a:p>
        </p:txBody>
      </p:sp>
      <p:sp>
        <p:nvSpPr>
          <p:cNvPr id="280591" name="Line 172"/>
          <p:cNvSpPr>
            <a:spLocks noChangeShapeType="1"/>
          </p:cNvSpPr>
          <p:nvPr/>
        </p:nvSpPr>
        <p:spPr bwMode="auto">
          <a:xfrm>
            <a:off x="3575050"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592" name="Rectangle 173"/>
          <p:cNvSpPr>
            <a:spLocks noChangeArrowheads="1"/>
          </p:cNvSpPr>
          <p:nvPr/>
        </p:nvSpPr>
        <p:spPr bwMode="auto">
          <a:xfrm>
            <a:off x="3403600" y="4800600"/>
            <a:ext cx="3460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12</a:t>
            </a:r>
          </a:p>
        </p:txBody>
      </p:sp>
      <p:sp>
        <p:nvSpPr>
          <p:cNvPr id="280593" name="Line 174"/>
          <p:cNvSpPr>
            <a:spLocks noChangeShapeType="1"/>
          </p:cNvSpPr>
          <p:nvPr/>
        </p:nvSpPr>
        <p:spPr bwMode="auto">
          <a:xfrm>
            <a:off x="4176713"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594" name="Rectangle 175"/>
          <p:cNvSpPr>
            <a:spLocks noChangeArrowheads="1"/>
          </p:cNvSpPr>
          <p:nvPr/>
        </p:nvSpPr>
        <p:spPr bwMode="auto">
          <a:xfrm>
            <a:off x="4002088" y="4800600"/>
            <a:ext cx="3413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18</a:t>
            </a:r>
          </a:p>
        </p:txBody>
      </p:sp>
      <p:sp>
        <p:nvSpPr>
          <p:cNvPr id="280595" name="Line 176"/>
          <p:cNvSpPr>
            <a:spLocks noChangeShapeType="1"/>
          </p:cNvSpPr>
          <p:nvPr/>
        </p:nvSpPr>
        <p:spPr bwMode="auto">
          <a:xfrm>
            <a:off x="4756150"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596" name="Rectangle 177"/>
          <p:cNvSpPr>
            <a:spLocks noChangeArrowheads="1"/>
          </p:cNvSpPr>
          <p:nvPr/>
        </p:nvSpPr>
        <p:spPr bwMode="auto">
          <a:xfrm>
            <a:off x="4595813" y="4800600"/>
            <a:ext cx="320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24</a:t>
            </a:r>
          </a:p>
        </p:txBody>
      </p:sp>
      <p:sp>
        <p:nvSpPr>
          <p:cNvPr id="280597" name="Line 178"/>
          <p:cNvSpPr>
            <a:spLocks noChangeShapeType="1"/>
          </p:cNvSpPr>
          <p:nvPr/>
        </p:nvSpPr>
        <p:spPr bwMode="auto">
          <a:xfrm>
            <a:off x="5359400"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598" name="Rectangle 179"/>
          <p:cNvSpPr>
            <a:spLocks noChangeArrowheads="1"/>
          </p:cNvSpPr>
          <p:nvPr/>
        </p:nvSpPr>
        <p:spPr bwMode="auto">
          <a:xfrm>
            <a:off x="5194300" y="4800600"/>
            <a:ext cx="33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30</a:t>
            </a:r>
          </a:p>
        </p:txBody>
      </p:sp>
      <p:sp>
        <p:nvSpPr>
          <p:cNvPr id="280599" name="Line 180"/>
          <p:cNvSpPr>
            <a:spLocks noChangeShapeType="1"/>
          </p:cNvSpPr>
          <p:nvPr/>
        </p:nvSpPr>
        <p:spPr bwMode="auto">
          <a:xfrm>
            <a:off x="5964238"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00" name="Rectangle 181"/>
          <p:cNvSpPr>
            <a:spLocks noChangeArrowheads="1"/>
          </p:cNvSpPr>
          <p:nvPr/>
        </p:nvSpPr>
        <p:spPr bwMode="auto">
          <a:xfrm>
            <a:off x="5757863" y="4800600"/>
            <a:ext cx="404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36</a:t>
            </a:r>
          </a:p>
        </p:txBody>
      </p:sp>
      <p:sp>
        <p:nvSpPr>
          <p:cNvPr id="280601" name="Line 182"/>
          <p:cNvSpPr>
            <a:spLocks noChangeShapeType="1"/>
          </p:cNvSpPr>
          <p:nvPr/>
        </p:nvSpPr>
        <p:spPr bwMode="auto">
          <a:xfrm>
            <a:off x="6545263"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02" name="Rectangle 183"/>
          <p:cNvSpPr>
            <a:spLocks noChangeArrowheads="1"/>
          </p:cNvSpPr>
          <p:nvPr/>
        </p:nvSpPr>
        <p:spPr bwMode="auto">
          <a:xfrm>
            <a:off x="6338888" y="4800600"/>
            <a:ext cx="4191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42</a:t>
            </a:r>
          </a:p>
        </p:txBody>
      </p:sp>
      <p:sp>
        <p:nvSpPr>
          <p:cNvPr id="280603" name="Line 184"/>
          <p:cNvSpPr>
            <a:spLocks noChangeShapeType="1"/>
          </p:cNvSpPr>
          <p:nvPr/>
        </p:nvSpPr>
        <p:spPr bwMode="auto">
          <a:xfrm>
            <a:off x="7146925"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04" name="Rectangle 185"/>
          <p:cNvSpPr>
            <a:spLocks noChangeArrowheads="1"/>
          </p:cNvSpPr>
          <p:nvPr/>
        </p:nvSpPr>
        <p:spPr bwMode="auto">
          <a:xfrm>
            <a:off x="6924675" y="4800600"/>
            <a:ext cx="4540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48</a:t>
            </a:r>
          </a:p>
        </p:txBody>
      </p:sp>
      <p:sp>
        <p:nvSpPr>
          <p:cNvPr id="280605" name="Line 186"/>
          <p:cNvSpPr>
            <a:spLocks noChangeShapeType="1"/>
          </p:cNvSpPr>
          <p:nvPr/>
        </p:nvSpPr>
        <p:spPr bwMode="auto">
          <a:xfrm>
            <a:off x="7754938"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06" name="Rectangle 187"/>
          <p:cNvSpPr>
            <a:spLocks noChangeArrowheads="1"/>
          </p:cNvSpPr>
          <p:nvPr/>
        </p:nvSpPr>
        <p:spPr bwMode="auto">
          <a:xfrm>
            <a:off x="7531100" y="4800600"/>
            <a:ext cx="436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54</a:t>
            </a:r>
          </a:p>
        </p:txBody>
      </p:sp>
      <p:sp>
        <p:nvSpPr>
          <p:cNvPr id="280607" name="Line 188"/>
          <p:cNvSpPr>
            <a:spLocks noChangeShapeType="1"/>
          </p:cNvSpPr>
          <p:nvPr/>
        </p:nvSpPr>
        <p:spPr bwMode="auto">
          <a:xfrm>
            <a:off x="8331200"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08" name="Rectangle 189"/>
          <p:cNvSpPr>
            <a:spLocks noChangeArrowheads="1"/>
          </p:cNvSpPr>
          <p:nvPr/>
        </p:nvSpPr>
        <p:spPr bwMode="auto">
          <a:xfrm>
            <a:off x="8140700" y="4800600"/>
            <a:ext cx="3905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60</a:t>
            </a:r>
          </a:p>
        </p:txBody>
      </p:sp>
      <p:sp>
        <p:nvSpPr>
          <p:cNvPr id="280609" name="Text Box 5"/>
          <p:cNvSpPr txBox="1">
            <a:spLocks noChangeArrowheads="1"/>
          </p:cNvSpPr>
          <p:nvPr/>
        </p:nvSpPr>
        <p:spPr bwMode="auto">
          <a:xfrm>
            <a:off x="2533650" y="4225925"/>
            <a:ext cx="43957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fontAlgn="base">
              <a:spcBef>
                <a:spcPct val="0"/>
              </a:spcBef>
              <a:spcAft>
                <a:spcPct val="0"/>
              </a:spcAft>
            </a:pPr>
            <a:r>
              <a:rPr lang="en-GB" sz="1800" smtClean="0">
                <a:solidFill>
                  <a:srgbClr val="000000"/>
                </a:solidFill>
                <a:cs typeface="Arial Unicode MS" charset="0"/>
              </a:rPr>
              <a:t>HR: 1.00 (95% CI: 0.82-1.22; </a:t>
            </a:r>
            <a:r>
              <a:rPr lang="en-GB" sz="1800" i="1" smtClean="0">
                <a:solidFill>
                  <a:srgbClr val="000000"/>
                </a:solidFill>
                <a:cs typeface="Arial Unicode MS" charset="0"/>
              </a:rPr>
              <a:t>P </a:t>
            </a:r>
            <a:r>
              <a:rPr lang="en-GB" sz="1800" smtClean="0">
                <a:solidFill>
                  <a:srgbClr val="000000"/>
                </a:solidFill>
                <a:cs typeface="Arial Unicode MS" charset="0"/>
              </a:rPr>
              <a:t>= .98)</a:t>
            </a:r>
          </a:p>
        </p:txBody>
      </p:sp>
      <p:sp>
        <p:nvSpPr>
          <p:cNvPr id="280610" name="Text Box 196"/>
          <p:cNvSpPr txBox="1">
            <a:spLocks noChangeArrowheads="1"/>
          </p:cNvSpPr>
          <p:nvPr/>
        </p:nvSpPr>
        <p:spPr bwMode="auto">
          <a:xfrm>
            <a:off x="3444875" y="2162175"/>
            <a:ext cx="3133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algn="ctr" fontAlgn="base">
              <a:spcBef>
                <a:spcPct val="0"/>
              </a:spcBef>
              <a:spcAft>
                <a:spcPct val="0"/>
              </a:spcAft>
            </a:pPr>
            <a:r>
              <a:rPr lang="en-GB" sz="1800" smtClean="0">
                <a:solidFill>
                  <a:srgbClr val="000000"/>
                </a:solidFill>
                <a:cs typeface="Arial Unicode MS" charset="0"/>
              </a:rPr>
              <a:t>Abs diff at 2 yrs: -0.1%  </a:t>
            </a:r>
          </a:p>
          <a:p>
            <a:pPr algn="ctr" fontAlgn="base">
              <a:spcBef>
                <a:spcPct val="0"/>
              </a:spcBef>
              <a:spcAft>
                <a:spcPct val="0"/>
              </a:spcAft>
            </a:pPr>
            <a:r>
              <a:rPr lang="en-GB" sz="1800" smtClean="0">
                <a:solidFill>
                  <a:srgbClr val="000000"/>
                </a:solidFill>
                <a:cs typeface="Arial Unicode MS" charset="0"/>
              </a:rPr>
              <a:t>(95% CI diff: -6.8, 6.3%) </a:t>
            </a:r>
          </a:p>
        </p:txBody>
      </p:sp>
      <p:sp>
        <p:nvSpPr>
          <p:cNvPr id="280611" name="Line 303"/>
          <p:cNvSpPr>
            <a:spLocks noChangeShapeType="1"/>
          </p:cNvSpPr>
          <p:nvPr/>
        </p:nvSpPr>
        <p:spPr bwMode="auto">
          <a:xfrm>
            <a:off x="6748463" y="2317750"/>
            <a:ext cx="479425"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12" name="Line 304"/>
          <p:cNvSpPr>
            <a:spLocks noChangeShapeType="1"/>
          </p:cNvSpPr>
          <p:nvPr/>
        </p:nvSpPr>
        <p:spPr bwMode="auto">
          <a:xfrm>
            <a:off x="6748463" y="2563813"/>
            <a:ext cx="479425"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13" name="Text Box 311"/>
          <p:cNvSpPr txBox="1">
            <a:spLocks noChangeArrowheads="1"/>
          </p:cNvSpPr>
          <p:nvPr/>
        </p:nvSpPr>
        <p:spPr bwMode="auto">
          <a:xfrm>
            <a:off x="7259638" y="2116138"/>
            <a:ext cx="1108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defTabSz="457200" eaLnBrk="0" hangingPunct="0">
              <a:defRPr sz="2200">
                <a:solidFill>
                  <a:schemeClr val="tx1"/>
                </a:solidFill>
                <a:latin typeface="Arial" charset="0"/>
                <a:ea typeface="ＭＳ Ｐゴシック" charset="0"/>
                <a:cs typeface="ＭＳ Ｐゴシック" charset="0"/>
              </a:defRPr>
            </a:lvl1pPr>
            <a:lvl2pPr marL="37931725" indent="-37474525" defTabSz="457200" eaLnBrk="0" hangingPunct="0">
              <a:defRPr sz="2200">
                <a:solidFill>
                  <a:schemeClr val="tx1"/>
                </a:solidFill>
                <a:latin typeface="Arial" charset="0"/>
                <a:ea typeface="ＭＳ Ｐゴシック" charset="0"/>
              </a:defRPr>
            </a:lvl2pPr>
            <a:lvl3pPr eaLnBrk="0" hangingPunct="0">
              <a:defRPr sz="2200">
                <a:solidFill>
                  <a:schemeClr val="tx1"/>
                </a:solidFill>
                <a:latin typeface="Arial" charset="0"/>
                <a:ea typeface="ＭＳ Ｐゴシック" charset="0"/>
              </a:defRPr>
            </a:lvl3pPr>
            <a:lvl4pPr eaLnBrk="0" hangingPunct="0">
              <a:defRPr sz="2200">
                <a:solidFill>
                  <a:schemeClr val="tx1"/>
                </a:solidFill>
                <a:latin typeface="Arial" charset="0"/>
                <a:ea typeface="ＭＳ Ｐゴシック" charset="0"/>
              </a:defRPr>
            </a:lvl4pPr>
            <a:lvl5pPr eaLnBrk="0" hangingPunct="0">
              <a:defRPr sz="2200">
                <a:solidFill>
                  <a:schemeClr val="tx1"/>
                </a:solidFill>
                <a:latin typeface="Arial" charset="0"/>
                <a:ea typeface="ＭＳ Ｐゴシック" charset="0"/>
              </a:defRPr>
            </a:lvl5pPr>
            <a:lvl6pPr marL="457200" eaLnBrk="0" fontAlgn="base" hangingPunct="0">
              <a:spcBef>
                <a:spcPct val="0"/>
              </a:spcBef>
              <a:spcAft>
                <a:spcPct val="0"/>
              </a:spcAft>
              <a:defRPr sz="2200">
                <a:solidFill>
                  <a:schemeClr val="tx1"/>
                </a:solidFill>
                <a:latin typeface="Arial" charset="0"/>
                <a:ea typeface="ＭＳ Ｐゴシック" charset="0"/>
              </a:defRPr>
            </a:lvl6pPr>
            <a:lvl7pPr marL="914400" eaLnBrk="0" fontAlgn="base" hangingPunct="0">
              <a:spcBef>
                <a:spcPct val="0"/>
              </a:spcBef>
              <a:spcAft>
                <a:spcPct val="0"/>
              </a:spcAft>
              <a:defRPr sz="2200">
                <a:solidFill>
                  <a:schemeClr val="tx1"/>
                </a:solidFill>
                <a:latin typeface="Arial" charset="0"/>
                <a:ea typeface="ＭＳ Ｐゴシック" charset="0"/>
              </a:defRPr>
            </a:lvl7pPr>
            <a:lvl8pPr marL="1371600" eaLnBrk="0" fontAlgn="base" hangingPunct="0">
              <a:spcBef>
                <a:spcPct val="0"/>
              </a:spcBef>
              <a:spcAft>
                <a:spcPct val="0"/>
              </a:spcAft>
              <a:defRPr sz="2200">
                <a:solidFill>
                  <a:schemeClr val="tx1"/>
                </a:solidFill>
                <a:latin typeface="Arial" charset="0"/>
                <a:ea typeface="ＭＳ Ｐゴシック" charset="0"/>
              </a:defRPr>
            </a:lvl8pPr>
            <a:lvl9pPr marL="1828800" eaLnBrk="0" fontAlgn="base" hangingPunct="0">
              <a:spcBef>
                <a:spcPct val="0"/>
              </a:spcBef>
              <a:spcAft>
                <a:spcPct val="0"/>
              </a:spcAft>
              <a:defRPr sz="2200">
                <a:solidFill>
                  <a:schemeClr val="tx1"/>
                </a:solidFill>
                <a:latin typeface="Arial" charset="0"/>
                <a:ea typeface="ＭＳ Ｐゴシック" charset="0"/>
              </a:defRPr>
            </a:lvl9pPr>
          </a:lstStyle>
          <a:p>
            <a:pPr fontAlgn="base">
              <a:spcBef>
                <a:spcPct val="0"/>
              </a:spcBef>
              <a:spcAft>
                <a:spcPct val="0"/>
              </a:spcAft>
            </a:pPr>
            <a:r>
              <a:rPr lang="en-GB" sz="1800" smtClean="0">
                <a:solidFill>
                  <a:srgbClr val="000000"/>
                </a:solidFill>
                <a:cs typeface="Arial Unicode MS" charset="0"/>
              </a:rPr>
              <a:t>Early 	</a:t>
            </a:r>
          </a:p>
          <a:p>
            <a:pPr fontAlgn="base">
              <a:spcBef>
                <a:spcPct val="0"/>
              </a:spcBef>
              <a:spcAft>
                <a:spcPct val="0"/>
              </a:spcAft>
            </a:pPr>
            <a:r>
              <a:rPr lang="en-GB" sz="1800" smtClean="0">
                <a:solidFill>
                  <a:srgbClr val="000000"/>
                </a:solidFill>
                <a:cs typeface="Arial Unicode MS" charset="0"/>
              </a:rPr>
              <a:t>Delayed</a:t>
            </a:r>
          </a:p>
        </p:txBody>
      </p:sp>
      <p:sp>
        <p:nvSpPr>
          <p:cNvPr id="280614" name="Line 95"/>
          <p:cNvSpPr>
            <a:spLocks noChangeShapeType="1"/>
          </p:cNvSpPr>
          <p:nvPr/>
        </p:nvSpPr>
        <p:spPr bwMode="auto">
          <a:xfrm flipV="1">
            <a:off x="2386013" y="2362200"/>
            <a:ext cx="0" cy="23447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15" name="Line 96"/>
          <p:cNvSpPr>
            <a:spLocks noChangeShapeType="1"/>
          </p:cNvSpPr>
          <p:nvPr/>
        </p:nvSpPr>
        <p:spPr bwMode="auto">
          <a:xfrm flipH="1">
            <a:off x="2301875" y="4683125"/>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16" name="Rectangle 97"/>
          <p:cNvSpPr>
            <a:spLocks noChangeArrowheads="1"/>
          </p:cNvSpPr>
          <p:nvPr/>
        </p:nvSpPr>
        <p:spPr bwMode="auto">
          <a:xfrm>
            <a:off x="2105025" y="4548188"/>
            <a:ext cx="128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0</a:t>
            </a:r>
          </a:p>
        </p:txBody>
      </p:sp>
      <p:sp>
        <p:nvSpPr>
          <p:cNvPr id="280617" name="Line 98"/>
          <p:cNvSpPr>
            <a:spLocks noChangeShapeType="1"/>
          </p:cNvSpPr>
          <p:nvPr/>
        </p:nvSpPr>
        <p:spPr bwMode="auto">
          <a:xfrm flipH="1">
            <a:off x="2301875" y="4105275"/>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18" name="Rectangle 99"/>
          <p:cNvSpPr>
            <a:spLocks noChangeArrowheads="1"/>
          </p:cNvSpPr>
          <p:nvPr/>
        </p:nvSpPr>
        <p:spPr bwMode="auto">
          <a:xfrm>
            <a:off x="1784350" y="3975100"/>
            <a:ext cx="4492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0.25</a:t>
            </a:r>
          </a:p>
        </p:txBody>
      </p:sp>
      <p:sp>
        <p:nvSpPr>
          <p:cNvPr id="280619" name="Line 100"/>
          <p:cNvSpPr>
            <a:spLocks noChangeShapeType="1"/>
          </p:cNvSpPr>
          <p:nvPr/>
        </p:nvSpPr>
        <p:spPr bwMode="auto">
          <a:xfrm flipH="1">
            <a:off x="2301875" y="3525838"/>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20" name="Rectangle 101"/>
          <p:cNvSpPr>
            <a:spLocks noChangeArrowheads="1"/>
          </p:cNvSpPr>
          <p:nvPr/>
        </p:nvSpPr>
        <p:spPr bwMode="auto">
          <a:xfrm>
            <a:off x="1784350" y="3395663"/>
            <a:ext cx="4492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0.50</a:t>
            </a:r>
          </a:p>
        </p:txBody>
      </p:sp>
      <p:sp>
        <p:nvSpPr>
          <p:cNvPr id="280621" name="Line 102"/>
          <p:cNvSpPr>
            <a:spLocks noChangeShapeType="1"/>
          </p:cNvSpPr>
          <p:nvPr/>
        </p:nvSpPr>
        <p:spPr bwMode="auto">
          <a:xfrm flipH="1">
            <a:off x="2301875" y="2946400"/>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22" name="Rectangle 103"/>
          <p:cNvSpPr>
            <a:spLocks noChangeArrowheads="1"/>
          </p:cNvSpPr>
          <p:nvPr/>
        </p:nvSpPr>
        <p:spPr bwMode="auto">
          <a:xfrm>
            <a:off x="1784350" y="2805113"/>
            <a:ext cx="4492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0.75</a:t>
            </a:r>
          </a:p>
        </p:txBody>
      </p:sp>
      <p:sp>
        <p:nvSpPr>
          <p:cNvPr id="280623" name="Line 104"/>
          <p:cNvSpPr>
            <a:spLocks noChangeShapeType="1"/>
          </p:cNvSpPr>
          <p:nvPr/>
        </p:nvSpPr>
        <p:spPr bwMode="auto">
          <a:xfrm flipH="1">
            <a:off x="2301875" y="2378075"/>
            <a:ext cx="650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24" name="Rectangle 105"/>
          <p:cNvSpPr>
            <a:spLocks noChangeArrowheads="1"/>
          </p:cNvSpPr>
          <p:nvPr/>
        </p:nvSpPr>
        <p:spPr bwMode="auto">
          <a:xfrm>
            <a:off x="1784350" y="2244725"/>
            <a:ext cx="4492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1.00</a:t>
            </a:r>
          </a:p>
        </p:txBody>
      </p:sp>
      <p:sp>
        <p:nvSpPr>
          <p:cNvPr id="280625" name="Line 128"/>
          <p:cNvSpPr>
            <a:spLocks noChangeShapeType="1"/>
          </p:cNvSpPr>
          <p:nvPr/>
        </p:nvSpPr>
        <p:spPr bwMode="auto">
          <a:xfrm flipV="1">
            <a:off x="2370138" y="4683125"/>
            <a:ext cx="59801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26" name="Line 129"/>
          <p:cNvSpPr>
            <a:spLocks noChangeShapeType="1"/>
          </p:cNvSpPr>
          <p:nvPr/>
        </p:nvSpPr>
        <p:spPr bwMode="auto">
          <a:xfrm>
            <a:off x="2384425" y="4702175"/>
            <a:ext cx="0" cy="650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s-ES" sz="2200" smtClean="0">
              <a:solidFill>
                <a:srgbClr val="000000"/>
              </a:solidFill>
              <a:latin typeface="Arial" charset="0"/>
              <a:ea typeface="ＭＳ Ｐゴシック" charset="0"/>
              <a:cs typeface="ＭＳ Ｐゴシック" charset="0"/>
            </a:endParaRPr>
          </a:p>
        </p:txBody>
      </p:sp>
      <p:sp>
        <p:nvSpPr>
          <p:cNvPr id="280627" name="Rectangle 130"/>
          <p:cNvSpPr>
            <a:spLocks noChangeArrowheads="1"/>
          </p:cNvSpPr>
          <p:nvPr/>
        </p:nvSpPr>
        <p:spPr bwMode="auto">
          <a:xfrm>
            <a:off x="2320925" y="4800600"/>
            <a:ext cx="128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457200" eaLnBrk="0" fontAlgn="base" hangingPunct="0">
              <a:spcBef>
                <a:spcPct val="0"/>
              </a:spcBef>
              <a:spcAft>
                <a:spcPct val="0"/>
              </a:spcAft>
            </a:pPr>
            <a:r>
              <a:rPr lang="en-GB" smtClean="0">
                <a:solidFill>
                  <a:srgbClr val="000000"/>
                </a:solidFill>
                <a:latin typeface="Arial" charset="0"/>
                <a:ea typeface="ＭＳ Ｐゴシック" charset="0"/>
                <a:cs typeface="Arial Unicode MS" charset="0"/>
              </a:rPr>
              <a:t>0</a:t>
            </a:r>
          </a:p>
        </p:txBody>
      </p:sp>
      <p:sp>
        <p:nvSpPr>
          <p:cNvPr id="280628" name="Title 230"/>
          <p:cNvSpPr>
            <a:spLocks noGrp="1"/>
          </p:cNvSpPr>
          <p:nvPr>
            <p:ph type="title"/>
          </p:nvPr>
        </p:nvSpPr>
        <p:spPr>
          <a:xfrm>
            <a:off x="1547664" y="692696"/>
            <a:ext cx="5545137" cy="520700"/>
          </a:xfrm>
        </p:spPr>
        <p:txBody>
          <a:bodyPr>
            <a:normAutofit fontScale="90000"/>
          </a:bodyPr>
          <a:lstStyle/>
          <a:p>
            <a:pPr eaLnBrk="1" hangingPunct="1"/>
            <a:r>
              <a:rPr lang="en-GB" dirty="0">
                <a:latin typeface="Arial" charset="0"/>
                <a:cs typeface="ＭＳ Ｐゴシック" charset="0"/>
              </a:rPr>
              <a:t>EORTC 55955: Overall Survival</a:t>
            </a:r>
            <a:endParaRPr lang="en-US" dirty="0">
              <a:latin typeface="Arial" charset="0"/>
              <a:cs typeface="Arial" charset="0"/>
            </a:endParaRPr>
          </a:p>
        </p:txBody>
      </p:sp>
    </p:spTree>
    <p:extLst>
      <p:ext uri="{BB962C8B-B14F-4D97-AF65-F5344CB8AC3E}">
        <p14:creationId xmlns:p14="http://schemas.microsoft.com/office/powerpoint/2010/main" val="39823248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RECAIDAS</a:t>
            </a:r>
            <a:endParaRPr lang="es-ES" b="1" dirty="0"/>
          </a:p>
        </p:txBody>
      </p:sp>
      <p:sp>
        <p:nvSpPr>
          <p:cNvPr id="3" name="2 Marcador de contenido"/>
          <p:cNvSpPr>
            <a:spLocks noGrp="1"/>
          </p:cNvSpPr>
          <p:nvPr>
            <p:ph sz="half" idx="1"/>
          </p:nvPr>
        </p:nvSpPr>
        <p:spPr/>
        <p:txBody>
          <a:bodyPr>
            <a:normAutofit fontScale="92500" lnSpcReduction="20000"/>
          </a:bodyPr>
          <a:lstStyle/>
          <a:p>
            <a:pPr>
              <a:buNone/>
            </a:pPr>
            <a:r>
              <a:rPr lang="es-ES" sz="3000" b="1" dirty="0"/>
              <a:t>PROBABILIDAD</a:t>
            </a:r>
          </a:p>
          <a:p>
            <a:pPr algn="ctr">
              <a:buNone/>
            </a:pPr>
            <a:endParaRPr lang="es-ES" sz="2400" u="sng" dirty="0"/>
          </a:p>
          <a:p>
            <a:endParaRPr lang="es-ES" sz="2400" b="1" u="sng" dirty="0" smtClean="0"/>
          </a:p>
          <a:p>
            <a:r>
              <a:rPr lang="es-ES" sz="2400" b="1" u="sng" dirty="0" smtClean="0"/>
              <a:t>TUMOR</a:t>
            </a:r>
            <a:r>
              <a:rPr lang="es-ES" sz="2400" b="1" u="sng" dirty="0"/>
              <a:t>:</a:t>
            </a:r>
          </a:p>
          <a:p>
            <a:pPr lvl="1"/>
            <a:r>
              <a:rPr lang="es-ES" sz="2000" dirty="0" err="1" smtClean="0"/>
              <a:t>Estadiaje</a:t>
            </a:r>
            <a:r>
              <a:rPr lang="es-ES" sz="2000" dirty="0" smtClean="0"/>
              <a:t>: </a:t>
            </a:r>
            <a:r>
              <a:rPr lang="es-ES" sz="2000" dirty="0"/>
              <a:t>Enfermedad residual</a:t>
            </a:r>
          </a:p>
          <a:p>
            <a:pPr lvl="2"/>
            <a:r>
              <a:rPr lang="es-ES" sz="1800" b="1" dirty="0"/>
              <a:t>62%</a:t>
            </a:r>
            <a:r>
              <a:rPr lang="es-ES" sz="1800" dirty="0"/>
              <a:t>       todos los estadios</a:t>
            </a:r>
          </a:p>
          <a:p>
            <a:pPr lvl="2"/>
            <a:r>
              <a:rPr lang="es-ES" sz="1800" b="1" dirty="0"/>
              <a:t>60-70%</a:t>
            </a:r>
            <a:r>
              <a:rPr lang="es-ES" sz="1800" dirty="0"/>
              <a:t> estadio III-IV con bajo volumen residual</a:t>
            </a:r>
          </a:p>
          <a:p>
            <a:pPr lvl="2"/>
            <a:r>
              <a:rPr lang="es-ES" sz="1800" b="1" dirty="0"/>
              <a:t>80-85%</a:t>
            </a:r>
            <a:r>
              <a:rPr lang="es-ES" sz="1800" dirty="0"/>
              <a:t> estadios III-IV con alto volumen residual</a:t>
            </a:r>
          </a:p>
          <a:p>
            <a:pPr lvl="1"/>
            <a:r>
              <a:rPr lang="es-ES" sz="2000" dirty="0"/>
              <a:t>Histología</a:t>
            </a:r>
          </a:p>
          <a:p>
            <a:pPr lvl="1"/>
            <a:r>
              <a:rPr lang="es-ES" sz="2000" dirty="0" smtClean="0"/>
              <a:t>Comportamiento de </a:t>
            </a:r>
            <a:r>
              <a:rPr lang="es-ES" sz="2000" dirty="0"/>
              <a:t>Ca 12.5</a:t>
            </a:r>
          </a:p>
          <a:p>
            <a:r>
              <a:rPr lang="es-ES" sz="2400" b="1" u="sng" dirty="0"/>
              <a:t>PACIENTE:</a:t>
            </a:r>
          </a:p>
          <a:p>
            <a:pPr lvl="1"/>
            <a:r>
              <a:rPr lang="es-ES" sz="2000" dirty="0"/>
              <a:t>Edad</a:t>
            </a:r>
          </a:p>
          <a:p>
            <a:pPr lvl="1"/>
            <a:r>
              <a:rPr lang="es-ES" sz="2000" dirty="0"/>
              <a:t>PS</a:t>
            </a:r>
          </a:p>
          <a:p>
            <a:pPr lvl="1"/>
            <a:endParaRPr lang="es-ES" sz="2000" dirty="0">
              <a:solidFill>
                <a:srgbClr val="0000FF"/>
              </a:solidFill>
            </a:endParaRPr>
          </a:p>
          <a:p>
            <a:endParaRPr lang="es-ES" dirty="0"/>
          </a:p>
        </p:txBody>
      </p:sp>
      <p:sp>
        <p:nvSpPr>
          <p:cNvPr id="4" name="3 Marcador de contenido"/>
          <p:cNvSpPr>
            <a:spLocks noGrp="1"/>
          </p:cNvSpPr>
          <p:nvPr>
            <p:ph sz="half" idx="2"/>
          </p:nvPr>
        </p:nvSpPr>
        <p:spPr>
          <a:xfrm>
            <a:off x="4648200" y="1600200"/>
            <a:ext cx="4038600" cy="4997152"/>
          </a:xfrm>
        </p:spPr>
        <p:txBody>
          <a:bodyPr>
            <a:normAutofit fontScale="92500" lnSpcReduction="20000"/>
          </a:bodyPr>
          <a:lstStyle/>
          <a:p>
            <a:pPr lvl="1">
              <a:buNone/>
            </a:pPr>
            <a:r>
              <a:rPr lang="es-ES" sz="3000" b="1" dirty="0" smtClean="0"/>
              <a:t>PREDICTORES RPTA </a:t>
            </a:r>
          </a:p>
          <a:p>
            <a:pPr lvl="1">
              <a:buNone/>
            </a:pPr>
            <a:r>
              <a:rPr lang="es-ES" sz="3000" b="1" dirty="0" smtClean="0"/>
              <a:t>A 2ª </a:t>
            </a:r>
            <a:r>
              <a:rPr lang="es-ES" sz="3000" b="1" dirty="0"/>
              <a:t>LÍNEA</a:t>
            </a:r>
          </a:p>
          <a:p>
            <a:endParaRPr lang="es-ES" sz="2400" u="sng" dirty="0" smtClean="0"/>
          </a:p>
          <a:p>
            <a:r>
              <a:rPr lang="es-ES" sz="2400" b="1" u="sng" dirty="0" smtClean="0"/>
              <a:t>TUMOR:</a:t>
            </a:r>
            <a:endParaRPr lang="es-ES" sz="2400" b="1" u="sng" dirty="0"/>
          </a:p>
          <a:p>
            <a:pPr lvl="1"/>
            <a:r>
              <a:rPr lang="es-ES" sz="2000" dirty="0"/>
              <a:t>Tamaño de la recidiva (&lt;5cm)</a:t>
            </a:r>
          </a:p>
          <a:p>
            <a:pPr lvl="1"/>
            <a:r>
              <a:rPr lang="es-ES" sz="2000" dirty="0" smtClean="0"/>
              <a:t>Nº </a:t>
            </a:r>
            <a:r>
              <a:rPr lang="es-ES" sz="2000" dirty="0"/>
              <a:t>de localizaciones de la enfermedad</a:t>
            </a:r>
          </a:p>
          <a:p>
            <a:pPr lvl="1"/>
            <a:r>
              <a:rPr lang="es-ES" sz="2000" dirty="0"/>
              <a:t>Histología seroso-papilar</a:t>
            </a:r>
          </a:p>
          <a:p>
            <a:endParaRPr lang="es-ES" sz="2400" u="sng" dirty="0" smtClean="0"/>
          </a:p>
          <a:p>
            <a:r>
              <a:rPr lang="es-ES" sz="2400" b="1" u="sng" dirty="0" smtClean="0"/>
              <a:t>PACIENTE:</a:t>
            </a:r>
            <a:endParaRPr lang="es-ES" sz="2400" b="1" u="sng" dirty="0"/>
          </a:p>
          <a:p>
            <a:pPr lvl="1"/>
            <a:r>
              <a:rPr lang="es-ES" sz="2000" dirty="0"/>
              <a:t>PS</a:t>
            </a:r>
          </a:p>
          <a:p>
            <a:endParaRPr lang="es-ES" sz="2400" u="sng" dirty="0" smtClean="0"/>
          </a:p>
          <a:p>
            <a:r>
              <a:rPr lang="es-ES" sz="2400" b="1" u="sng" dirty="0" smtClean="0"/>
              <a:t>TRATAMIENTO:</a:t>
            </a:r>
            <a:endParaRPr lang="es-ES" sz="2400" b="1" u="sng" dirty="0"/>
          </a:p>
          <a:p>
            <a:pPr lvl="1"/>
            <a:r>
              <a:rPr lang="es-ES" sz="2000" dirty="0"/>
              <a:t>Intervalo libre de platino.</a:t>
            </a:r>
          </a:p>
          <a:p>
            <a:endParaRPr lang="es-ES" dirty="0"/>
          </a:p>
        </p:txBody>
      </p:sp>
    </p:spTree>
    <p:extLst>
      <p:ext uri="{BB962C8B-B14F-4D97-AF65-F5344CB8AC3E}">
        <p14:creationId xmlns:p14="http://schemas.microsoft.com/office/powerpoint/2010/main" val="3542735107"/>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ES" b="1" dirty="0" smtClean="0"/>
              <a:t>CUANDO TRATAR?????</a:t>
            </a:r>
            <a:endParaRPr lang="es-ES" b="1" dirty="0"/>
          </a:p>
        </p:txBody>
      </p:sp>
      <p:sp>
        <p:nvSpPr>
          <p:cNvPr id="6" name="5 Marcador de contenido"/>
          <p:cNvSpPr>
            <a:spLocks noGrp="1"/>
          </p:cNvSpPr>
          <p:nvPr>
            <p:ph idx="1"/>
          </p:nvPr>
        </p:nvSpPr>
        <p:spPr>
          <a:xfrm>
            <a:off x="457200" y="1600201"/>
            <a:ext cx="8229600" cy="3484984"/>
          </a:xfrm>
        </p:spPr>
        <p:txBody>
          <a:bodyPr>
            <a:normAutofit lnSpcReduction="10000"/>
          </a:bodyPr>
          <a:lstStyle/>
          <a:p>
            <a:r>
              <a:rPr lang="es-ES" b="1" dirty="0" smtClean="0">
                <a:solidFill>
                  <a:srgbClr val="FF0000"/>
                </a:solidFill>
              </a:rPr>
              <a:t>Sintomática </a:t>
            </a:r>
            <a:r>
              <a:rPr lang="es-ES" b="1" dirty="0" smtClean="0">
                <a:solidFill>
                  <a:srgbClr val="FF0000"/>
                </a:solidFill>
                <a:sym typeface="Wingdings" pitchFamily="2" charset="2"/>
              </a:rPr>
              <a:t> </a:t>
            </a:r>
            <a:r>
              <a:rPr lang="es-ES" dirty="0" smtClean="0">
                <a:sym typeface="Wingdings" pitchFamily="2" charset="2"/>
              </a:rPr>
              <a:t>tratamiento inmediato si el desempeño del paciente lo permite.</a:t>
            </a:r>
            <a:endParaRPr lang="es-ES" dirty="0">
              <a:sym typeface="Wingdings" pitchFamily="2" charset="2"/>
            </a:endParaRPr>
          </a:p>
          <a:p>
            <a:endParaRPr lang="es-ES" dirty="0">
              <a:sym typeface="Wingdings" pitchFamily="2" charset="2"/>
            </a:endParaRPr>
          </a:p>
          <a:p>
            <a:r>
              <a:rPr lang="es-ES" b="1" dirty="0" smtClean="0">
                <a:solidFill>
                  <a:srgbClr val="FF0000"/>
                </a:solidFill>
                <a:sym typeface="Wingdings" pitchFamily="2" charset="2"/>
              </a:rPr>
              <a:t>Asintomática </a:t>
            </a:r>
            <a:r>
              <a:rPr lang="es-ES" dirty="0">
                <a:sym typeface="Wingdings" pitchFamily="2" charset="2"/>
              </a:rPr>
              <a:t>???</a:t>
            </a:r>
          </a:p>
          <a:p>
            <a:pPr lvl="1"/>
            <a:r>
              <a:rPr lang="es-ES" dirty="0"/>
              <a:t>De acuerdo con el paciente...</a:t>
            </a:r>
          </a:p>
          <a:p>
            <a:pPr lvl="2"/>
            <a:r>
              <a:rPr lang="es-ES" dirty="0"/>
              <a:t>Seguimiento clínico</a:t>
            </a:r>
          </a:p>
          <a:p>
            <a:pPr lvl="2"/>
            <a:r>
              <a:rPr lang="es-ES" dirty="0"/>
              <a:t>Ca 12.5 si signos o síntomas de recaída.</a:t>
            </a:r>
          </a:p>
          <a:p>
            <a:endParaRPr lang="es-ES"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248" y="5013177"/>
            <a:ext cx="2232248" cy="1844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6 Rectángulo"/>
          <p:cNvSpPr/>
          <p:nvPr/>
        </p:nvSpPr>
        <p:spPr>
          <a:xfrm>
            <a:off x="251520" y="5301209"/>
            <a:ext cx="6336704" cy="1200329"/>
          </a:xfrm>
          <a:prstGeom prst="rect">
            <a:avLst/>
          </a:prstGeom>
        </p:spPr>
        <p:txBody>
          <a:bodyPr wrap="square">
            <a:spAutoFit/>
          </a:bodyPr>
          <a:lstStyle/>
          <a:p>
            <a:r>
              <a:rPr lang="es-ES" sz="2400" b="1" dirty="0">
                <a:solidFill>
                  <a:schemeClr val="accent4">
                    <a:lumMod val="75000"/>
                  </a:schemeClr>
                </a:solidFill>
              </a:rPr>
              <a:t>EN ONCOLOGIA LAS DESICIONES SE DEBEN TOMAR CONJUNTAMENTE CON EL PACIENTE SIEMPRE!!!!!!</a:t>
            </a:r>
          </a:p>
        </p:txBody>
      </p:sp>
    </p:spTree>
    <p:extLst>
      <p:ext uri="{BB962C8B-B14F-4D97-AF65-F5344CB8AC3E}">
        <p14:creationId xmlns:p14="http://schemas.microsoft.com/office/powerpoint/2010/main" val="3950791078"/>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274638"/>
            <a:ext cx="7812360" cy="1143000"/>
          </a:xfrm>
        </p:spPr>
        <p:txBody>
          <a:bodyPr/>
          <a:lstStyle/>
          <a:p>
            <a:r>
              <a:rPr lang="es-ES" b="1" dirty="0"/>
              <a:t>CIRUGÍA EN LA RECAÍDA</a:t>
            </a:r>
          </a:p>
        </p:txBody>
      </p:sp>
      <p:sp>
        <p:nvSpPr>
          <p:cNvPr id="3" name="2 Marcador de contenido"/>
          <p:cNvSpPr>
            <a:spLocks noGrp="1"/>
          </p:cNvSpPr>
          <p:nvPr>
            <p:ph idx="1"/>
          </p:nvPr>
        </p:nvSpPr>
        <p:spPr/>
        <p:txBody>
          <a:bodyPr/>
          <a:lstStyle/>
          <a:p>
            <a:pPr>
              <a:lnSpc>
                <a:spcPct val="90000"/>
              </a:lnSpc>
            </a:pPr>
            <a:r>
              <a:rPr lang="es-ES" b="1" u="sng" dirty="0" smtClean="0"/>
              <a:t>REQUISITOS:</a:t>
            </a:r>
          </a:p>
          <a:p>
            <a:pPr lvl="1">
              <a:lnSpc>
                <a:spcPct val="90000"/>
              </a:lnSpc>
            </a:pPr>
            <a:r>
              <a:rPr lang="es-ES" b="1" dirty="0" smtClean="0"/>
              <a:t>ILP</a:t>
            </a:r>
            <a:r>
              <a:rPr lang="es-ES" dirty="0" smtClean="0"/>
              <a:t> ≥ 12 meses.</a:t>
            </a:r>
            <a:endParaRPr lang="es-ES" dirty="0"/>
          </a:p>
          <a:p>
            <a:pPr lvl="1">
              <a:lnSpc>
                <a:spcPct val="90000"/>
              </a:lnSpc>
            </a:pPr>
            <a:r>
              <a:rPr lang="es-ES" dirty="0"/>
              <a:t>Posible la </a:t>
            </a:r>
            <a:r>
              <a:rPr lang="es-ES" b="1" dirty="0"/>
              <a:t>extirpación</a:t>
            </a:r>
            <a:r>
              <a:rPr lang="es-ES" dirty="0"/>
              <a:t> de la </a:t>
            </a:r>
            <a:r>
              <a:rPr lang="es-ES" dirty="0" smtClean="0"/>
              <a:t>mayor parte  </a:t>
            </a:r>
            <a:r>
              <a:rPr lang="es-ES" dirty="0"/>
              <a:t>de la </a:t>
            </a:r>
            <a:r>
              <a:rPr lang="es-ES" dirty="0" smtClean="0"/>
              <a:t>enfermedad  residual.</a:t>
            </a:r>
            <a:endParaRPr lang="es-ES" dirty="0"/>
          </a:p>
          <a:p>
            <a:pPr lvl="1">
              <a:lnSpc>
                <a:spcPct val="90000"/>
              </a:lnSpc>
            </a:pPr>
            <a:r>
              <a:rPr lang="es-ES" dirty="0"/>
              <a:t>Buen </a:t>
            </a:r>
            <a:r>
              <a:rPr lang="es-ES" b="1" dirty="0" smtClean="0"/>
              <a:t>PS.</a:t>
            </a:r>
            <a:endParaRPr lang="es-ES" b="1" dirty="0"/>
          </a:p>
          <a:p>
            <a:pPr lvl="1">
              <a:lnSpc>
                <a:spcPct val="90000"/>
              </a:lnSpc>
            </a:pPr>
            <a:r>
              <a:rPr lang="es-ES" dirty="0"/>
              <a:t>Recurrencia</a:t>
            </a:r>
            <a:r>
              <a:rPr lang="es-ES" b="1" dirty="0"/>
              <a:t> </a:t>
            </a:r>
            <a:r>
              <a:rPr lang="es-ES" b="1" dirty="0" smtClean="0"/>
              <a:t>local.</a:t>
            </a:r>
            <a:endParaRPr lang="es-ES" b="1"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4365" y="188640"/>
            <a:ext cx="1647825"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5 Rectángulo"/>
          <p:cNvSpPr/>
          <p:nvPr/>
        </p:nvSpPr>
        <p:spPr>
          <a:xfrm>
            <a:off x="2843808" y="4653136"/>
            <a:ext cx="4464496" cy="151216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3600" b="1" dirty="0" smtClean="0">
                <a:solidFill>
                  <a:schemeClr val="accent4">
                    <a:lumMod val="75000"/>
                  </a:schemeClr>
                </a:solidFill>
              </a:rPr>
              <a:t>CONTROVERSIA</a:t>
            </a:r>
            <a:endParaRPr lang="es-ES" sz="3600" b="1" dirty="0">
              <a:solidFill>
                <a:schemeClr val="accent4">
                  <a:lumMod val="75000"/>
                </a:schemeClr>
              </a:solidFill>
            </a:endParaRPr>
          </a:p>
        </p:txBody>
      </p:sp>
    </p:spTree>
    <p:extLst>
      <p:ext uri="{BB962C8B-B14F-4D97-AF65-F5344CB8AC3E}">
        <p14:creationId xmlns:p14="http://schemas.microsoft.com/office/powerpoint/2010/main" val="2150135493"/>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GRUPOS PRONOSTICOS</a:t>
            </a:r>
            <a:endParaRPr lang="es-ES" b="1" dirty="0"/>
          </a:p>
        </p:txBody>
      </p:sp>
      <p:sp>
        <p:nvSpPr>
          <p:cNvPr id="3" name="2 Marcador de contenido"/>
          <p:cNvSpPr>
            <a:spLocks noGrp="1"/>
          </p:cNvSpPr>
          <p:nvPr>
            <p:ph idx="1"/>
          </p:nvPr>
        </p:nvSpPr>
        <p:spPr/>
        <p:txBody>
          <a:bodyPr>
            <a:normAutofit lnSpcReduction="10000"/>
          </a:bodyPr>
          <a:lstStyle/>
          <a:p>
            <a:pPr marL="0" indent="0">
              <a:buNone/>
              <a:defRPr/>
            </a:pPr>
            <a:r>
              <a:rPr lang="es-ES" sz="3600" b="1" dirty="0" smtClean="0">
                <a:effectLst>
                  <a:outerShdw blurRad="38100" dist="38100" dir="2700000" algn="tl">
                    <a:srgbClr val="FFFFFF"/>
                  </a:outerShdw>
                </a:effectLst>
              </a:rPr>
              <a:t>         PLATINO-SENSIBLES</a:t>
            </a:r>
            <a:endParaRPr lang="es-ES" sz="3600" dirty="0" smtClean="0"/>
          </a:p>
          <a:p>
            <a:pPr marL="0" indent="0">
              <a:buNone/>
              <a:defRPr/>
            </a:pPr>
            <a:r>
              <a:rPr lang="es-ES" dirty="0" smtClean="0">
                <a:solidFill>
                  <a:srgbClr val="FF0000"/>
                </a:solidFill>
              </a:rPr>
              <a:t>         IL de Platino  &gt; 12 meses</a:t>
            </a:r>
          </a:p>
          <a:p>
            <a:pPr marL="914400" lvl="2" indent="0">
              <a:lnSpc>
                <a:spcPct val="80000"/>
              </a:lnSpc>
              <a:buNone/>
            </a:pPr>
            <a:r>
              <a:rPr lang="es-ES" sz="1800" dirty="0" smtClean="0">
                <a:ea typeface="ＭＳ Ｐゴシック" pitchFamily="34" charset="-128"/>
              </a:rPr>
              <a:t>    Probabilidad </a:t>
            </a:r>
            <a:r>
              <a:rPr lang="es-ES" sz="1800" dirty="0">
                <a:ea typeface="ＭＳ Ｐゴシック" pitchFamily="34" charset="-128"/>
              </a:rPr>
              <a:t>de respuesta a la re-exposición a platino del 30-60%. </a:t>
            </a:r>
            <a:endParaRPr lang="es-ES" sz="1800" dirty="0" smtClean="0">
              <a:ea typeface="ＭＳ Ｐゴシック" pitchFamily="34" charset="-128"/>
            </a:endParaRPr>
          </a:p>
          <a:p>
            <a:pPr marL="914400" lvl="2" indent="0">
              <a:lnSpc>
                <a:spcPct val="80000"/>
              </a:lnSpc>
              <a:buNone/>
            </a:pPr>
            <a:r>
              <a:rPr lang="es-ES" sz="3600" b="1" dirty="0" smtClean="0">
                <a:effectLst>
                  <a:outerShdw blurRad="38100" dist="38100" dir="2700000" algn="tl">
                    <a:srgbClr val="FFFFFF"/>
                  </a:outerShdw>
                </a:effectLst>
              </a:rPr>
              <a:t>PARCIALMENTE </a:t>
            </a:r>
            <a:r>
              <a:rPr lang="es-ES" sz="3600" dirty="0" smtClean="0">
                <a:ea typeface="ＭＳ Ｐゴシック" pitchFamily="34" charset="-128"/>
              </a:rPr>
              <a:t> </a:t>
            </a:r>
            <a:r>
              <a:rPr lang="es-ES" sz="3600" b="1" dirty="0">
                <a:effectLst>
                  <a:outerShdw blurRad="38100" dist="38100" dir="2700000" algn="tl">
                    <a:srgbClr val="FFFFFF"/>
                  </a:outerShdw>
                </a:effectLst>
              </a:rPr>
              <a:t>SENSIBLES</a:t>
            </a:r>
            <a:r>
              <a:rPr lang="es-ES" sz="3600" dirty="0">
                <a:ea typeface="ＭＳ Ｐゴシック" pitchFamily="34" charset="-128"/>
              </a:rPr>
              <a:t>:</a:t>
            </a:r>
          </a:p>
          <a:p>
            <a:pPr marL="457200" lvl="1" indent="0">
              <a:lnSpc>
                <a:spcPct val="80000"/>
              </a:lnSpc>
              <a:buNone/>
            </a:pPr>
            <a:r>
              <a:rPr lang="es-ES" sz="3200" dirty="0" smtClean="0">
                <a:solidFill>
                  <a:srgbClr val="FF0000"/>
                </a:solidFill>
                <a:ea typeface="ＭＳ Ｐゴシック" pitchFamily="34" charset="-128"/>
              </a:rPr>
              <a:t>    IL </a:t>
            </a:r>
            <a:r>
              <a:rPr lang="es-ES" sz="3200" dirty="0">
                <a:solidFill>
                  <a:srgbClr val="FF0000"/>
                </a:solidFill>
                <a:ea typeface="ＭＳ Ｐゴシック" pitchFamily="34" charset="-128"/>
              </a:rPr>
              <a:t>de Platino  entre  6-12 meses</a:t>
            </a:r>
            <a:r>
              <a:rPr lang="es-ES" sz="3200" dirty="0">
                <a:ea typeface="ＭＳ Ｐゴシック" pitchFamily="34" charset="-128"/>
              </a:rPr>
              <a:t>.</a:t>
            </a:r>
          </a:p>
          <a:p>
            <a:pPr marL="457200" lvl="1" indent="0">
              <a:lnSpc>
                <a:spcPct val="80000"/>
              </a:lnSpc>
              <a:buNone/>
            </a:pPr>
            <a:r>
              <a:rPr lang="es-ES" sz="2200" dirty="0" smtClean="0">
                <a:ea typeface="ＭＳ Ｐゴシック" pitchFamily="34" charset="-128"/>
              </a:rPr>
              <a:t>          </a:t>
            </a:r>
            <a:r>
              <a:rPr lang="es-ES" sz="1800" dirty="0">
                <a:ea typeface="ＭＳ Ｐゴシック" pitchFamily="34" charset="-128"/>
              </a:rPr>
              <a:t>P</a:t>
            </a:r>
            <a:r>
              <a:rPr lang="es-ES" sz="1800" dirty="0" smtClean="0">
                <a:ea typeface="ＭＳ Ｐゴシック" pitchFamily="34" charset="-128"/>
              </a:rPr>
              <a:t>robabilidad </a:t>
            </a:r>
            <a:r>
              <a:rPr lang="es-ES" sz="1800" dirty="0">
                <a:ea typeface="ＭＳ Ｐゴシック" pitchFamily="34" charset="-128"/>
              </a:rPr>
              <a:t>de respuesta del 15-30% al platino</a:t>
            </a:r>
            <a:r>
              <a:rPr lang="es-ES" sz="2200" dirty="0">
                <a:ea typeface="ＭＳ Ｐゴシック" pitchFamily="34" charset="-128"/>
              </a:rPr>
              <a:t>. </a:t>
            </a:r>
          </a:p>
          <a:p>
            <a:pPr marL="0" indent="0">
              <a:buNone/>
              <a:defRPr/>
            </a:pPr>
            <a:r>
              <a:rPr lang="es-ES" sz="3600" b="1" dirty="0" smtClean="0">
                <a:effectLst>
                  <a:outerShdw blurRad="38100" dist="38100" dir="2700000" algn="tl">
                    <a:srgbClr val="FFFFFF"/>
                  </a:outerShdw>
                </a:effectLst>
              </a:rPr>
              <a:t>         PLATINO-RESISTENTES</a:t>
            </a:r>
            <a:r>
              <a:rPr lang="es-ES" sz="3600" b="1" dirty="0" smtClean="0"/>
              <a:t> </a:t>
            </a:r>
            <a:endParaRPr lang="es-ES" sz="3600" b="1" dirty="0"/>
          </a:p>
          <a:p>
            <a:pPr marL="457200" lvl="1" indent="0">
              <a:buNone/>
              <a:defRPr/>
            </a:pPr>
            <a:r>
              <a:rPr lang="es-ES" sz="3200" dirty="0" smtClean="0">
                <a:solidFill>
                  <a:srgbClr val="FF0000"/>
                </a:solidFill>
              </a:rPr>
              <a:t>     IL </a:t>
            </a:r>
            <a:r>
              <a:rPr lang="es-ES" sz="3200" dirty="0">
                <a:solidFill>
                  <a:srgbClr val="FF0000"/>
                </a:solidFill>
              </a:rPr>
              <a:t>de platino &lt; 6 </a:t>
            </a:r>
            <a:r>
              <a:rPr lang="es-ES" sz="3200" dirty="0" smtClean="0">
                <a:solidFill>
                  <a:srgbClr val="FF0000"/>
                </a:solidFill>
              </a:rPr>
              <a:t>meses</a:t>
            </a:r>
          </a:p>
          <a:p>
            <a:pPr marL="457200" lvl="1" indent="0">
              <a:buNone/>
              <a:defRPr/>
            </a:pPr>
            <a:r>
              <a:rPr lang="es-ES" sz="3200" dirty="0">
                <a:solidFill>
                  <a:srgbClr val="FF0000"/>
                </a:solidFill>
              </a:rPr>
              <a:t> </a:t>
            </a:r>
            <a:r>
              <a:rPr lang="es-ES" sz="3200" dirty="0" smtClean="0">
                <a:solidFill>
                  <a:srgbClr val="FF0000"/>
                </a:solidFill>
              </a:rPr>
              <a:t>  </a:t>
            </a:r>
            <a:r>
              <a:rPr lang="es-ES" sz="2000" dirty="0" smtClean="0">
                <a:solidFill>
                  <a:srgbClr val="FF0000"/>
                </a:solidFill>
              </a:rPr>
              <a:t>      </a:t>
            </a:r>
            <a:r>
              <a:rPr lang="es-ES" sz="2000" dirty="0" smtClean="0"/>
              <a:t>Valorar otros tratamientos.</a:t>
            </a:r>
            <a:endParaRPr lang="es-ES" sz="2000" dirty="0"/>
          </a:p>
          <a:p>
            <a:endParaRPr lang="es-E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5" y="4941168"/>
            <a:ext cx="2520281" cy="191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5846590"/>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809" name="Group 233"/>
          <p:cNvGraphicFramePr>
            <a:graphicFrameLocks noGrp="1"/>
          </p:cNvGraphicFramePr>
          <p:nvPr>
            <p:extLst>
              <p:ext uri="{D42A27DB-BD31-4B8C-83A1-F6EECF244321}">
                <p14:modId xmlns:p14="http://schemas.microsoft.com/office/powerpoint/2010/main" val="3097612624"/>
              </p:ext>
            </p:extLst>
          </p:nvPr>
        </p:nvGraphicFramePr>
        <p:xfrm>
          <a:off x="611188" y="188913"/>
          <a:ext cx="8064500" cy="6485255"/>
        </p:xfrm>
        <a:graphic>
          <a:graphicData uri="http://schemas.openxmlformats.org/drawingml/2006/table">
            <a:tbl>
              <a:tblPr/>
              <a:tblGrid>
                <a:gridCol w="2787650"/>
                <a:gridCol w="1679575"/>
                <a:gridCol w="1847850"/>
                <a:gridCol w="1749425"/>
              </a:tblGrid>
              <a:tr h="385763">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2400" b="1" i="0" u="none" strike="noStrike" cap="none" normalizeH="0" baseline="0">
                          <a:ln>
                            <a:noFill/>
                          </a:ln>
                          <a:solidFill>
                            <a:schemeClr val="tx1"/>
                          </a:solidFill>
                          <a:effectLst/>
                          <a:latin typeface="Arial Narrow" charset="0"/>
                          <a:ea typeface="Times New Roman" charset="0"/>
                          <a:cs typeface="Times New Roman" charset="0"/>
                        </a:rPr>
                        <a:t>Carcinoma de ovario</a:t>
                      </a:r>
                      <a:endParaRPr kumimoji="0" lang="es-CO" sz="2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322263">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1" i="0" u="none" strike="noStrike" cap="none" normalizeH="0" baseline="0" dirty="0">
                          <a:ln>
                            <a:noFill/>
                          </a:ln>
                          <a:solidFill>
                            <a:schemeClr val="tx1"/>
                          </a:solidFill>
                          <a:effectLst/>
                          <a:latin typeface="Arial Narrow" charset="0"/>
                          <a:ea typeface="Times New Roman" charset="0"/>
                          <a:cs typeface="Times New Roman" charset="0"/>
                        </a:rPr>
                        <a:t>Terapia Inicial</a:t>
                      </a:r>
                      <a:endParaRPr kumimoji="0" lang="es-CO" sz="16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339725">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800" b="1" i="0" u="none" strike="noStrike" cap="none" normalizeH="0" baseline="0">
                          <a:ln>
                            <a:noFill/>
                          </a:ln>
                          <a:solidFill>
                            <a:schemeClr val="tx1"/>
                          </a:solidFill>
                          <a:effectLst/>
                          <a:latin typeface="Arial Narrow" charset="0"/>
                          <a:ea typeface="Times New Roman" charset="0"/>
                          <a:cs typeface="Courier New" charset="0"/>
                        </a:rPr>
                        <a:t>Paclitaxel + Platino</a:t>
                      </a:r>
                      <a:r>
                        <a:rPr kumimoji="0" lang="es-ES" sz="1800" b="1" i="0" u="none" strike="noStrike" cap="none" normalizeH="0" baseline="30000">
                          <a:ln>
                            <a:noFill/>
                          </a:ln>
                          <a:solidFill>
                            <a:schemeClr val="tx1"/>
                          </a:solidFill>
                          <a:effectLst/>
                          <a:latin typeface="Arial Narrow" charset="0"/>
                          <a:ea typeface="Times New Roman" charset="0"/>
                          <a:cs typeface="Courier New" charset="0"/>
                        </a:rPr>
                        <a:t>(&amp;)</a:t>
                      </a:r>
                      <a:r>
                        <a:rPr kumimoji="0" lang="es-ES" sz="1800" b="1" i="0" u="none" strike="noStrike" cap="none" normalizeH="0" baseline="0">
                          <a:ln>
                            <a:noFill/>
                          </a:ln>
                          <a:solidFill>
                            <a:schemeClr val="tx1"/>
                          </a:solidFill>
                          <a:effectLst/>
                          <a:latin typeface="Arial Narrow" charset="0"/>
                          <a:ea typeface="Times New Roman" charset="0"/>
                          <a:cs typeface="Courier New" charset="0"/>
                        </a:rPr>
                        <a:t>  (1) o Platino sólo (2)</a:t>
                      </a:r>
                      <a:endParaRPr kumimoji="0" lang="es-ES" sz="1800" b="1" i="0" u="none" strike="noStrike" cap="none" normalizeH="0" baseline="0">
                        <a:ln>
                          <a:noFill/>
                        </a:ln>
                        <a:solidFill>
                          <a:schemeClr val="tx1"/>
                        </a:solidFill>
                        <a:effectLst/>
                        <a:latin typeface="Arial" charset="0"/>
                        <a:ea typeface="Times New Roman" charset="0"/>
                        <a:cs typeface="Courier New"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322263">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1" i="0" u="none" strike="noStrike" cap="none" normalizeH="0" baseline="0">
                          <a:ln>
                            <a:noFill/>
                          </a:ln>
                          <a:solidFill>
                            <a:schemeClr val="tx1"/>
                          </a:solidFill>
                          <a:effectLst/>
                          <a:latin typeface="Arial Narrow" charset="0"/>
                          <a:ea typeface="Times New Roman" charset="0"/>
                          <a:cs typeface="Times New Roman" charset="0"/>
                        </a:rPr>
                        <a:t>Recaida</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3222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600" b="1" i="0" u="none" strike="noStrike" cap="none" normalizeH="0" baseline="0">
                          <a:ln>
                            <a:noFill/>
                          </a:ln>
                          <a:solidFill>
                            <a:schemeClr val="tx1"/>
                          </a:solidFill>
                          <a:effectLst/>
                          <a:latin typeface="Arial Narrow" charset="0"/>
                          <a:ea typeface="Times New Roman" charset="0"/>
                          <a:cs typeface="Times New Roman" charset="0"/>
                        </a:rPr>
                        <a:t>Tipo</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600" b="1" i="0" u="none" strike="noStrike" cap="none" normalizeH="0" baseline="0">
                          <a:ln>
                            <a:noFill/>
                          </a:ln>
                          <a:solidFill>
                            <a:schemeClr val="tx1"/>
                          </a:solidFill>
                          <a:effectLst/>
                          <a:latin typeface="Arial Narrow" charset="0"/>
                          <a:ea typeface="Times New Roman" charset="0"/>
                          <a:cs typeface="Times New Roman" charset="0"/>
                        </a:rPr>
                        <a:t>Definición</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1" i="0" u="none" strike="noStrike" cap="none" normalizeH="0" baseline="0">
                          <a:ln>
                            <a:noFill/>
                          </a:ln>
                          <a:solidFill>
                            <a:schemeClr val="tx1"/>
                          </a:solidFill>
                          <a:effectLst/>
                          <a:latin typeface="Arial Narrow" charset="0"/>
                          <a:ea typeface="Times New Roman" charset="0"/>
                          <a:cs typeface="Times New Roman" charset="0"/>
                        </a:rPr>
                        <a:t>Manejo en recaida</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1" i="0" u="none" strike="noStrike" cap="none" normalizeH="0" baseline="0">
                          <a:ln>
                            <a:noFill/>
                          </a:ln>
                          <a:solidFill>
                            <a:schemeClr val="tx1"/>
                          </a:solidFill>
                          <a:effectLst/>
                          <a:latin typeface="Arial Narrow" charset="0"/>
                          <a:ea typeface="Times New Roman" charset="0"/>
                          <a:cs typeface="Times New Roman" charset="0"/>
                        </a:rPr>
                        <a:t>Comentario</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7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a:ln>
                            <a:noFill/>
                          </a:ln>
                          <a:solidFill>
                            <a:schemeClr val="tx1"/>
                          </a:solidFill>
                          <a:effectLst/>
                          <a:latin typeface="Arial Narrow" charset="0"/>
                          <a:ea typeface="Times New Roman" charset="0"/>
                          <a:cs typeface="Times New Roman" charset="0"/>
                        </a:rPr>
                        <a:t>Sensible a platino</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a:ln>
                            <a:noFill/>
                          </a:ln>
                          <a:solidFill>
                            <a:schemeClr val="tx1"/>
                          </a:solidFill>
                          <a:effectLst/>
                          <a:latin typeface="Arial Narrow" charset="0"/>
                          <a:ea typeface="Times New Roman" charset="0"/>
                          <a:cs typeface="Times New Roman" charset="0"/>
                        </a:rPr>
                        <a:t>Recaida &gt; 12 meses</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dirty="0">
                          <a:ln>
                            <a:noFill/>
                          </a:ln>
                          <a:solidFill>
                            <a:schemeClr val="tx1"/>
                          </a:solidFill>
                          <a:effectLst/>
                          <a:latin typeface="Arial Narrow" charset="0"/>
                          <a:ea typeface="Times New Roman" charset="0"/>
                          <a:cs typeface="Times New Roman" charset="0"/>
                        </a:rPr>
                        <a:t>Platino + Paclitaxel (3)</a:t>
                      </a:r>
                      <a:endParaRPr kumimoji="0" lang="es-CO" sz="1600" b="0" i="0" u="none" strike="noStrike" cap="none" normalizeH="0" baseline="0" dirty="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s-ES"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7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a:ln>
                            <a:noFill/>
                          </a:ln>
                          <a:solidFill>
                            <a:schemeClr val="tx1"/>
                          </a:solidFill>
                          <a:effectLst/>
                          <a:latin typeface="Arial Narrow" charset="0"/>
                          <a:ea typeface="Times New Roman" charset="0"/>
                          <a:cs typeface="Times New Roman" charset="0"/>
                        </a:rPr>
                        <a:t>Parcialmente sensible a platino</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a:ln>
                            <a:noFill/>
                          </a:ln>
                          <a:solidFill>
                            <a:schemeClr val="tx1"/>
                          </a:solidFill>
                          <a:effectLst/>
                          <a:latin typeface="Arial Narrow" charset="0"/>
                          <a:ea typeface="Times New Roman" charset="0"/>
                          <a:cs typeface="Times New Roman" charset="0"/>
                        </a:rPr>
                        <a:t>Recaida 6-12 meses</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tr>
              <a:tr h="3222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a:ln>
                            <a:noFill/>
                          </a:ln>
                          <a:solidFill>
                            <a:schemeClr val="tx1"/>
                          </a:solidFill>
                          <a:effectLst/>
                          <a:latin typeface="Arial Narrow" charset="0"/>
                          <a:ea typeface="Times New Roman" charset="0"/>
                          <a:cs typeface="Times New Roman" charset="0"/>
                        </a:rPr>
                        <a:t>Resistente a platino</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a:ln>
                            <a:noFill/>
                          </a:ln>
                          <a:solidFill>
                            <a:schemeClr val="tx1"/>
                          </a:solidFill>
                          <a:effectLst/>
                          <a:latin typeface="Arial Narrow" charset="0"/>
                          <a:ea typeface="Times New Roman" charset="0"/>
                          <a:cs typeface="Times New Roman" charset="0"/>
                        </a:rPr>
                        <a:t>Recaida &lt;6 meses*</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a:ln>
                            <a:noFill/>
                          </a:ln>
                          <a:solidFill>
                            <a:schemeClr val="tx1"/>
                          </a:solidFill>
                          <a:effectLst/>
                          <a:latin typeface="Arial Narrow" charset="0"/>
                          <a:ea typeface="Times New Roman" charset="0"/>
                          <a:cs typeface="Times New Roman" charset="0"/>
                        </a:rPr>
                        <a:t>Paclitaxel (4) o Doxorrubicina liposomal (5)</a:t>
                      </a:r>
                      <a:endParaRPr kumimoji="0" lang="es-CO" sz="1600" b="0" i="0" u="none" strike="noStrike" cap="none" normalizeH="0" baseline="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400" b="0" i="0" u="none" strike="noStrike" cap="none" normalizeH="0" baseline="0">
                          <a:ln>
                            <a:noFill/>
                          </a:ln>
                          <a:solidFill>
                            <a:schemeClr val="tx1"/>
                          </a:solidFill>
                          <a:effectLst/>
                          <a:latin typeface="Arial Narrow" charset="0"/>
                          <a:ea typeface="Times New Roman" charset="0"/>
                          <a:cs typeface="Times New Roman" charset="0"/>
                        </a:rPr>
                        <a:t>Topotecán es una opción cuando no es candidata a Paclitaxel o Doxorrubicina liposomal</a:t>
                      </a:r>
                      <a:endParaRPr kumimoji="0" lang="es-CO" sz="1400" b="0" i="0" u="none" strike="noStrike" cap="none" normalizeH="0" baseline="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a:ln>
                            <a:noFill/>
                          </a:ln>
                          <a:solidFill>
                            <a:schemeClr val="tx1"/>
                          </a:solidFill>
                          <a:effectLst/>
                          <a:latin typeface="Arial Narrow" charset="0"/>
                          <a:ea typeface="Times New Roman" charset="0"/>
                          <a:cs typeface="Times New Roman" charset="0"/>
                        </a:rPr>
                        <a:t>Refractario a platino</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a:ln>
                            <a:noFill/>
                          </a:ln>
                          <a:solidFill>
                            <a:schemeClr val="tx1"/>
                          </a:solidFill>
                          <a:effectLst/>
                          <a:latin typeface="Arial Narrow" charset="0"/>
                          <a:ea typeface="Times New Roman" charset="0"/>
                          <a:cs typeface="Times New Roman" charset="0"/>
                        </a:rPr>
                        <a:t>No respuesta</a:t>
                      </a:r>
                      <a:endParaRPr kumimoji="0" lang="es-CO" sz="16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tr>
              <a:tr h="477838">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400" b="0" i="0" u="none" strike="noStrike" cap="none" normalizeH="0" baseline="0">
                          <a:ln>
                            <a:noFill/>
                          </a:ln>
                          <a:solidFill>
                            <a:schemeClr val="tx1"/>
                          </a:solidFill>
                          <a:effectLst/>
                          <a:latin typeface="Arial Narrow" charset="0"/>
                          <a:ea typeface="Times New Roman" charset="0"/>
                          <a:cs typeface="Times New Roman" charset="0"/>
                        </a:rPr>
                        <a:t>&amp; Platino se refiere a Cisplatino (75 mg/m2) o Carboplatino (AUC 7.5), </a:t>
                      </a:r>
                      <a:endParaRPr kumimoji="0" lang="es-ES" sz="1400" b="0" i="0" u="none" strike="noStrike" cap="none" normalizeH="0" baseline="0">
                        <a:ln>
                          <a:noFill/>
                        </a:ln>
                        <a:solidFill>
                          <a:schemeClr val="tx1"/>
                        </a:solidFill>
                        <a:effectLst/>
                        <a:latin typeface="Times New Roman" charset="0"/>
                        <a:ea typeface="Times New Roman" charset="0"/>
                        <a:cs typeface="Times New Roman"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O" sz="1400" b="0" i="0" u="none" strike="noStrike" cap="none" normalizeH="0" baseline="0">
                          <a:ln>
                            <a:noFill/>
                          </a:ln>
                          <a:solidFill>
                            <a:schemeClr val="tx1"/>
                          </a:solidFill>
                          <a:effectLst/>
                          <a:latin typeface="Arial Narrow" charset="0"/>
                          <a:ea typeface="Times New Roman" charset="0"/>
                          <a:cs typeface="Times New Roman" charset="0"/>
                        </a:rPr>
                        <a:t>* Después de terminada la quimioterapia con platino</a:t>
                      </a:r>
                      <a:endParaRPr kumimoji="0" lang="es-CO" sz="1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2035175">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200" b="1" i="0" u="none" strike="noStrike" cap="none" normalizeH="0" baseline="0" dirty="0">
                          <a:ln>
                            <a:noFill/>
                          </a:ln>
                          <a:solidFill>
                            <a:schemeClr val="tx1"/>
                          </a:solidFill>
                          <a:effectLst/>
                          <a:latin typeface="Arial Narrow" charset="0"/>
                          <a:ea typeface="Times New Roman" charset="0"/>
                          <a:cs typeface="Times New Roman" charset="0"/>
                        </a:rPr>
                        <a:t>Referencias</a:t>
                      </a:r>
                      <a:endParaRPr kumimoji="0" lang="es-ES" sz="1000" b="0" i="0" u="none" strike="noStrike" cap="none" normalizeH="0" baseline="0" dirty="0">
                        <a:ln>
                          <a:noFill/>
                        </a:ln>
                        <a:solidFill>
                          <a:schemeClr val="tx1"/>
                        </a:solidFill>
                        <a:effectLst/>
                        <a:latin typeface="Times New Roman" charset="0"/>
                        <a:ea typeface="Times New Roman" charset="0"/>
                        <a:cs typeface="Times New Roman" charset="0"/>
                      </a:endParaRPr>
                    </a:p>
                    <a:p>
                      <a:pPr marL="0" marR="0" lvl="0" indent="0" algn="l" defTabSz="914400" rtl="0" eaLnBrk="0" fontAlgn="base" latinLnBrk="0" hangingPunct="0">
                        <a:lnSpc>
                          <a:spcPct val="100000"/>
                        </a:lnSpc>
                        <a:spcBef>
                          <a:spcPct val="0"/>
                        </a:spcBef>
                        <a:spcAft>
                          <a:spcPct val="0"/>
                        </a:spcAft>
                        <a:buClr>
                          <a:schemeClr val="tx1"/>
                        </a:buClr>
                        <a:buSzTx/>
                        <a:buFontTx/>
                        <a:buAutoNum type="arabicPeriod"/>
                        <a:tabLst/>
                      </a:pP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McGuire WP, Hoskins WJ, Brady MF, et al.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Cyclophosphamide</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and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cisplatin</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compared with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paclitaxel</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and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cisplatin</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in patients with stage III and stage IV ovarian cancer. </a:t>
                      </a:r>
                      <a:r>
                        <a:rPr kumimoji="0" lang="es-CO" sz="1000" b="1" i="0" u="none" strike="noStrike" cap="none" normalizeH="0" baseline="0" dirty="0">
                          <a:ln>
                            <a:noFill/>
                          </a:ln>
                          <a:solidFill>
                            <a:schemeClr val="tx1"/>
                          </a:solidFill>
                          <a:effectLst/>
                          <a:latin typeface="Arial Narrow" charset="0"/>
                          <a:ea typeface="Times New Roman" charset="0"/>
                          <a:cs typeface="Times New Roman" charset="0"/>
                        </a:rPr>
                        <a:t>N Engl J Med</a:t>
                      </a:r>
                      <a:r>
                        <a:rPr kumimoji="0" lang="es-CO" sz="1000" b="0" i="0" u="none" strike="noStrike" cap="none" normalizeH="0" baseline="0" dirty="0">
                          <a:ln>
                            <a:noFill/>
                          </a:ln>
                          <a:solidFill>
                            <a:schemeClr val="tx1"/>
                          </a:solidFill>
                          <a:effectLst/>
                          <a:latin typeface="Arial Narrow" charset="0"/>
                          <a:ea typeface="Times New Roman" charset="0"/>
                          <a:cs typeface="Times New Roman" charset="0"/>
                        </a:rPr>
                        <a:t> 1996 Jan 4;334(1):1-6</a:t>
                      </a:r>
                      <a:endParaRPr kumimoji="0" lang="es-CO" sz="1200" b="0" i="0" u="none" strike="noStrike" cap="none" normalizeH="0" baseline="0" dirty="0">
                        <a:ln>
                          <a:noFill/>
                        </a:ln>
                        <a:solidFill>
                          <a:schemeClr val="tx1"/>
                        </a:solidFill>
                        <a:effectLst/>
                        <a:latin typeface="Times New Roman" charset="0"/>
                        <a:ea typeface="Times New Roman" charset="0"/>
                        <a:cs typeface="Times New Roman" charset="0"/>
                      </a:endParaRPr>
                    </a:p>
                    <a:p>
                      <a:pPr marL="0" marR="0" lvl="0" indent="0" algn="l" defTabSz="914400" rtl="0" eaLnBrk="0" fontAlgn="base" latinLnBrk="0" hangingPunct="0">
                        <a:lnSpc>
                          <a:spcPct val="100000"/>
                        </a:lnSpc>
                        <a:spcBef>
                          <a:spcPct val="0"/>
                        </a:spcBef>
                        <a:spcAft>
                          <a:spcPct val="0"/>
                        </a:spcAft>
                        <a:buClr>
                          <a:schemeClr val="tx1"/>
                        </a:buClr>
                        <a:buSzTx/>
                        <a:buFontTx/>
                        <a:buAutoNum type="arabicPeriod"/>
                        <a:tabLst/>
                      </a:pP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International Collaborative Ovarian Neoplasm Group.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Paclitaxel</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plus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carboplatin</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versus standard chemotherapy with either single-agent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carboplatin</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or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cyclophosphamide</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doxorubicin, and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cisplatin</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in women with ovarian cancer: the ICON3 randomised trial.</a:t>
                      </a:r>
                      <a:r>
                        <a:rPr kumimoji="0" lang="en-GB" sz="1000" b="1" i="0" u="none" strike="noStrike" cap="none" normalizeH="0" baseline="0" dirty="0">
                          <a:ln>
                            <a:noFill/>
                          </a:ln>
                          <a:solidFill>
                            <a:schemeClr val="tx1"/>
                          </a:solidFill>
                          <a:effectLst/>
                          <a:latin typeface="Arial Narrow" charset="0"/>
                          <a:ea typeface="Times New Roman" charset="0"/>
                          <a:cs typeface="Times New Roman" charset="0"/>
                        </a:rPr>
                        <a:t> </a:t>
                      </a:r>
                      <a:r>
                        <a:rPr kumimoji="0" lang="es-CO" sz="1000" b="1" i="0" u="none" strike="noStrike" cap="none" normalizeH="0" baseline="0" dirty="0">
                          <a:ln>
                            <a:noFill/>
                          </a:ln>
                          <a:solidFill>
                            <a:schemeClr val="tx1"/>
                          </a:solidFill>
                          <a:effectLst/>
                          <a:latin typeface="Arial Narrow" charset="0"/>
                          <a:ea typeface="Times New Roman" charset="0"/>
                          <a:cs typeface="Times New Roman" charset="0"/>
                        </a:rPr>
                        <a:t>Lancet</a:t>
                      </a:r>
                      <a:r>
                        <a:rPr kumimoji="0" lang="es-CO" sz="1000" b="0" i="0" u="none" strike="noStrike" cap="none" normalizeH="0" baseline="0" dirty="0">
                          <a:ln>
                            <a:noFill/>
                          </a:ln>
                          <a:solidFill>
                            <a:schemeClr val="tx1"/>
                          </a:solidFill>
                          <a:effectLst/>
                          <a:latin typeface="Arial Narrow" charset="0"/>
                          <a:ea typeface="Times New Roman" charset="0"/>
                          <a:cs typeface="Times New Roman" charset="0"/>
                        </a:rPr>
                        <a:t> 2002 Aug 17;360(9332):505-15.</a:t>
                      </a:r>
                      <a:endParaRPr kumimoji="0" lang="es-CO" sz="1200" b="0" i="0" u="none" strike="noStrike" cap="none" normalizeH="0" baseline="0" dirty="0">
                        <a:ln>
                          <a:noFill/>
                        </a:ln>
                        <a:solidFill>
                          <a:schemeClr val="tx1"/>
                        </a:solidFill>
                        <a:effectLst/>
                        <a:latin typeface="Times New Roman" charset="0"/>
                        <a:ea typeface="Times New Roman" charset="0"/>
                        <a:cs typeface="Times New Roman" charset="0"/>
                      </a:endParaRPr>
                    </a:p>
                    <a:p>
                      <a:pPr marL="0" marR="0" lvl="0" indent="0" algn="l" defTabSz="914400" rtl="0" eaLnBrk="0" fontAlgn="base" latinLnBrk="0" hangingPunct="0">
                        <a:lnSpc>
                          <a:spcPct val="100000"/>
                        </a:lnSpc>
                        <a:spcBef>
                          <a:spcPct val="0"/>
                        </a:spcBef>
                        <a:spcAft>
                          <a:spcPct val="0"/>
                        </a:spcAft>
                        <a:buClr>
                          <a:schemeClr val="tx1"/>
                        </a:buClr>
                        <a:buSzTx/>
                        <a:buFontTx/>
                        <a:buAutoNum type="arabicPeriod"/>
                        <a:tabLst/>
                      </a:pP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Parmar</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MK,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Ledermann</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JA, Colombo N, et al.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Paclitaxel</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plus platinum-based chemotherapy versus conventional platinum-based chemotherapy in women with relapsed ovarian cancer: the ICON4/AGO-OVAR-2.2 trial. </a:t>
                      </a:r>
                      <a:r>
                        <a:rPr kumimoji="0" lang="en-GB" sz="1000" b="1" i="0" u="none" strike="noStrike" cap="none" normalizeH="0" baseline="0" dirty="0">
                          <a:ln>
                            <a:noFill/>
                          </a:ln>
                          <a:solidFill>
                            <a:schemeClr val="tx1"/>
                          </a:solidFill>
                          <a:effectLst/>
                          <a:latin typeface="Arial Narrow" charset="0"/>
                          <a:ea typeface="Times New Roman" charset="0"/>
                          <a:cs typeface="Times New Roman" charset="0"/>
                        </a:rPr>
                        <a:t>Lance</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t 2003 Jun 21;361(9375):2099-106.</a:t>
                      </a:r>
                      <a:endParaRPr kumimoji="0" lang="es-CO" sz="1200" b="0" i="0" u="none" strike="noStrike" cap="none" normalizeH="0" baseline="0" dirty="0">
                        <a:ln>
                          <a:noFill/>
                        </a:ln>
                        <a:solidFill>
                          <a:schemeClr val="tx1"/>
                        </a:solidFill>
                        <a:effectLst/>
                        <a:latin typeface="Times New Roman" charset="0"/>
                        <a:ea typeface="Times New Roman" charset="0"/>
                        <a:cs typeface="Times New Roman" charset="0"/>
                      </a:endParaRPr>
                    </a:p>
                    <a:p>
                      <a:pPr marL="0" marR="0" lvl="0" indent="0" algn="l" defTabSz="914400" rtl="0" eaLnBrk="0" fontAlgn="base" latinLnBrk="0" hangingPunct="0">
                        <a:lnSpc>
                          <a:spcPct val="100000"/>
                        </a:lnSpc>
                        <a:spcBef>
                          <a:spcPct val="0"/>
                        </a:spcBef>
                        <a:spcAft>
                          <a:spcPct val="0"/>
                        </a:spcAft>
                        <a:buClr>
                          <a:schemeClr val="tx1"/>
                        </a:buClr>
                        <a:buSzTx/>
                        <a:buFontTx/>
                        <a:buAutoNum type="arabicPeriod"/>
                        <a:tabLst/>
                      </a:pPr>
                      <a:r>
                        <a:rPr kumimoji="0" lang="de-DE" sz="1000" b="0" i="0" u="none" strike="noStrike" cap="none" normalizeH="0" baseline="0" dirty="0">
                          <a:ln>
                            <a:noFill/>
                          </a:ln>
                          <a:solidFill>
                            <a:schemeClr val="tx1"/>
                          </a:solidFill>
                          <a:effectLst/>
                          <a:latin typeface="Arial Narrow" charset="0"/>
                          <a:ea typeface="Times New Roman" charset="0"/>
                          <a:cs typeface="Times New Roman" charset="0"/>
                        </a:rPr>
                        <a:t>ten </a:t>
                      </a:r>
                      <a:r>
                        <a:rPr kumimoji="0" lang="de-DE" sz="1000" b="0" i="0" u="none" strike="noStrike" cap="none" normalizeH="0" baseline="0" dirty="0" err="1">
                          <a:ln>
                            <a:noFill/>
                          </a:ln>
                          <a:solidFill>
                            <a:schemeClr val="tx1"/>
                          </a:solidFill>
                          <a:effectLst/>
                          <a:latin typeface="Arial Narrow" charset="0"/>
                          <a:ea typeface="Times New Roman" charset="0"/>
                          <a:cs typeface="Times New Roman" charset="0"/>
                        </a:rPr>
                        <a:t>Bokkel</a:t>
                      </a:r>
                      <a:r>
                        <a:rPr kumimoji="0" lang="de-DE" sz="1000" b="0" i="0" u="none" strike="noStrike" cap="none" normalizeH="0" baseline="0" dirty="0">
                          <a:ln>
                            <a:noFill/>
                          </a:ln>
                          <a:solidFill>
                            <a:schemeClr val="tx1"/>
                          </a:solidFill>
                          <a:effectLst/>
                          <a:latin typeface="Arial Narrow" charset="0"/>
                          <a:ea typeface="Times New Roman" charset="0"/>
                          <a:cs typeface="Times New Roman" charset="0"/>
                        </a:rPr>
                        <a:t> </a:t>
                      </a:r>
                      <a:r>
                        <a:rPr kumimoji="0" lang="de-DE" sz="1000" b="0" i="0" u="none" strike="noStrike" cap="none" normalizeH="0" baseline="0" dirty="0" err="1">
                          <a:ln>
                            <a:noFill/>
                          </a:ln>
                          <a:solidFill>
                            <a:schemeClr val="tx1"/>
                          </a:solidFill>
                          <a:effectLst/>
                          <a:latin typeface="Arial Narrow" charset="0"/>
                          <a:ea typeface="Times New Roman" charset="0"/>
                          <a:cs typeface="Times New Roman" charset="0"/>
                        </a:rPr>
                        <a:t>Huinink</a:t>
                      </a:r>
                      <a:r>
                        <a:rPr kumimoji="0" lang="de-DE" sz="1000" b="0" i="0" u="none" strike="noStrike" cap="none" normalizeH="0" baseline="0" dirty="0">
                          <a:ln>
                            <a:noFill/>
                          </a:ln>
                          <a:solidFill>
                            <a:schemeClr val="tx1"/>
                          </a:solidFill>
                          <a:effectLst/>
                          <a:latin typeface="Arial Narrow" charset="0"/>
                          <a:ea typeface="Times New Roman" charset="0"/>
                          <a:cs typeface="Times New Roman" charset="0"/>
                        </a:rPr>
                        <a:t> W, </a:t>
                      </a:r>
                      <a:r>
                        <a:rPr kumimoji="0" lang="de-DE" sz="1000" b="0" i="0" u="none" strike="noStrike" cap="none" normalizeH="0" baseline="0" dirty="0" err="1">
                          <a:ln>
                            <a:noFill/>
                          </a:ln>
                          <a:solidFill>
                            <a:schemeClr val="tx1"/>
                          </a:solidFill>
                          <a:effectLst/>
                          <a:latin typeface="Arial Narrow" charset="0"/>
                          <a:ea typeface="Times New Roman" charset="0"/>
                          <a:cs typeface="Times New Roman" charset="0"/>
                        </a:rPr>
                        <a:t>Lane</a:t>
                      </a:r>
                      <a:r>
                        <a:rPr kumimoji="0" lang="de-DE" sz="1000" b="0" i="0" u="none" strike="noStrike" cap="none" normalizeH="0" baseline="0" dirty="0">
                          <a:ln>
                            <a:noFill/>
                          </a:ln>
                          <a:solidFill>
                            <a:schemeClr val="tx1"/>
                          </a:solidFill>
                          <a:effectLst/>
                          <a:latin typeface="Arial Narrow" charset="0"/>
                          <a:ea typeface="Times New Roman" charset="0"/>
                          <a:cs typeface="Times New Roman" charset="0"/>
                        </a:rPr>
                        <a:t> SR, Ross GA, et al. </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Long-term survival in a phase III, randomised study of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topotecan</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versus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paclitaxel</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in advanced epithelial ovarian carcinoma</a:t>
                      </a:r>
                      <a:r>
                        <a:rPr kumimoji="0" lang="en-GB" sz="1000" b="1" i="0" u="none" strike="noStrike" cap="none" normalizeH="0" baseline="0" dirty="0">
                          <a:ln>
                            <a:noFill/>
                          </a:ln>
                          <a:solidFill>
                            <a:schemeClr val="tx1"/>
                          </a:solidFill>
                          <a:effectLst/>
                          <a:latin typeface="Arial Narrow" charset="0"/>
                          <a:ea typeface="Times New Roman" charset="0"/>
                          <a:cs typeface="Times New Roman" charset="0"/>
                        </a:rPr>
                        <a:t>.</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a:t>
                      </a:r>
                      <a:r>
                        <a:rPr kumimoji="0" lang="en-GB" sz="1000" b="1" i="0" u="none" strike="noStrike" cap="none" normalizeH="0" baseline="0" dirty="0">
                          <a:ln>
                            <a:noFill/>
                          </a:ln>
                          <a:solidFill>
                            <a:schemeClr val="tx1"/>
                          </a:solidFill>
                          <a:effectLst/>
                          <a:latin typeface="Arial Narrow" charset="0"/>
                          <a:ea typeface="Times New Roman" charset="0"/>
                          <a:cs typeface="Times New Roman" charset="0"/>
                        </a:rPr>
                        <a:t>Ann </a:t>
                      </a:r>
                      <a:r>
                        <a:rPr kumimoji="0" lang="en-GB" sz="1000" b="1" i="0" u="none" strike="noStrike" cap="none" normalizeH="0" baseline="0" dirty="0" err="1">
                          <a:ln>
                            <a:noFill/>
                          </a:ln>
                          <a:solidFill>
                            <a:schemeClr val="tx1"/>
                          </a:solidFill>
                          <a:effectLst/>
                          <a:latin typeface="Arial Narrow" charset="0"/>
                          <a:ea typeface="Times New Roman" charset="0"/>
                          <a:cs typeface="Times New Roman" charset="0"/>
                        </a:rPr>
                        <a:t>Oncol</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2004 15: 100-103. </a:t>
                      </a:r>
                      <a:endParaRPr kumimoji="0" lang="es-CO" sz="1200" b="0" i="0" u="none" strike="noStrike" cap="none" normalizeH="0" baseline="0" dirty="0">
                        <a:ln>
                          <a:noFill/>
                        </a:ln>
                        <a:solidFill>
                          <a:schemeClr val="tx1"/>
                        </a:solidFill>
                        <a:effectLst/>
                        <a:latin typeface="Times New Roman" charset="0"/>
                        <a:ea typeface="Times New Roman" charset="0"/>
                        <a:cs typeface="Times New Roman" charset="0"/>
                      </a:endParaRPr>
                    </a:p>
                    <a:p>
                      <a:pPr marL="0" marR="0" lvl="0" indent="0" algn="l" defTabSz="914400" rtl="0" eaLnBrk="0" fontAlgn="base" latinLnBrk="0" hangingPunct="0">
                        <a:lnSpc>
                          <a:spcPct val="100000"/>
                        </a:lnSpc>
                        <a:spcBef>
                          <a:spcPct val="0"/>
                        </a:spcBef>
                        <a:spcAft>
                          <a:spcPct val="0"/>
                        </a:spcAft>
                        <a:buClr>
                          <a:schemeClr val="tx1"/>
                        </a:buClr>
                        <a:buSzTx/>
                        <a:buFontTx/>
                        <a:buAutoNum type="arabicPeriod"/>
                        <a:tabLst/>
                      </a:pP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Gordon AN,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Tonda</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M, Sun S. Long-term survival advantage for women treated with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pegylated</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liposomal doxorubicin compared with </a:t>
                      </a:r>
                      <a:r>
                        <a:rPr kumimoji="0" lang="en-GB" sz="1000" b="0" i="0" u="none" strike="noStrike" cap="none" normalizeH="0" baseline="0" dirty="0" err="1">
                          <a:ln>
                            <a:noFill/>
                          </a:ln>
                          <a:solidFill>
                            <a:schemeClr val="tx1"/>
                          </a:solidFill>
                          <a:effectLst/>
                          <a:latin typeface="Arial Narrow" charset="0"/>
                          <a:ea typeface="Times New Roman" charset="0"/>
                          <a:cs typeface="Times New Roman" charset="0"/>
                        </a:rPr>
                        <a:t>topotecan</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in a phase 3 randomized study of recurrent and refractory epithelial ovarian cancer. </a:t>
                      </a:r>
                      <a:r>
                        <a:rPr kumimoji="0" lang="en-GB" sz="1000" b="1" i="0" u="none" strike="noStrike" cap="none" normalizeH="0" baseline="0" dirty="0" err="1">
                          <a:ln>
                            <a:noFill/>
                          </a:ln>
                          <a:solidFill>
                            <a:schemeClr val="tx1"/>
                          </a:solidFill>
                          <a:effectLst/>
                          <a:latin typeface="Arial Narrow" charset="0"/>
                          <a:ea typeface="Times New Roman" charset="0"/>
                          <a:cs typeface="Times New Roman" charset="0"/>
                        </a:rPr>
                        <a:t>Gynecol</a:t>
                      </a:r>
                      <a:r>
                        <a:rPr kumimoji="0" lang="en-GB" sz="1000" b="1" i="0" u="none" strike="noStrike" cap="none" normalizeH="0" baseline="0" dirty="0">
                          <a:ln>
                            <a:noFill/>
                          </a:ln>
                          <a:solidFill>
                            <a:schemeClr val="tx1"/>
                          </a:solidFill>
                          <a:effectLst/>
                          <a:latin typeface="Arial Narrow" charset="0"/>
                          <a:ea typeface="Times New Roman" charset="0"/>
                          <a:cs typeface="Times New Roman" charset="0"/>
                        </a:rPr>
                        <a:t> </a:t>
                      </a:r>
                      <a:r>
                        <a:rPr kumimoji="0" lang="en-GB" sz="1000" b="1" i="0" u="none" strike="noStrike" cap="none" normalizeH="0" baseline="0" dirty="0" err="1">
                          <a:ln>
                            <a:noFill/>
                          </a:ln>
                          <a:solidFill>
                            <a:schemeClr val="tx1"/>
                          </a:solidFill>
                          <a:effectLst/>
                          <a:latin typeface="Arial Narrow" charset="0"/>
                          <a:ea typeface="Times New Roman" charset="0"/>
                          <a:cs typeface="Times New Roman" charset="0"/>
                        </a:rPr>
                        <a:t>Oncol</a:t>
                      </a:r>
                      <a:r>
                        <a:rPr kumimoji="0" lang="en-GB" sz="1000" b="0" i="0" u="none" strike="noStrike" cap="none" normalizeH="0" baseline="0" dirty="0">
                          <a:ln>
                            <a:noFill/>
                          </a:ln>
                          <a:solidFill>
                            <a:schemeClr val="tx1"/>
                          </a:solidFill>
                          <a:effectLst/>
                          <a:latin typeface="Arial Narrow" charset="0"/>
                          <a:ea typeface="Times New Roman" charset="0"/>
                          <a:cs typeface="Times New Roman" charset="0"/>
                        </a:rPr>
                        <a:t> 2004 Oct;95(1):1-8</a:t>
                      </a:r>
                      <a:endParaRPr kumimoji="0" lang="es-ES" sz="1000" b="0" i="0" u="none" strike="noStrike" cap="none" normalizeH="0" baseline="0" dirty="0">
                        <a:ln>
                          <a:noFill/>
                        </a:ln>
                        <a:solidFill>
                          <a:schemeClr val="tx1"/>
                        </a:solidFill>
                        <a:effectLst/>
                        <a:latin typeface="Times New Roman" charset="0"/>
                        <a:ea typeface="Times New Roman" charset="0"/>
                        <a:cs typeface="Times New Roman"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1481668359"/>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OTRAS MEDICACIONES</a:t>
            </a:r>
            <a:br>
              <a:rPr lang="es-ES" dirty="0" smtClean="0"/>
            </a:br>
            <a:endParaRPr lang="es-ES" dirty="0"/>
          </a:p>
        </p:txBody>
      </p:sp>
      <p:sp>
        <p:nvSpPr>
          <p:cNvPr id="3" name="2 Marcador de contenido"/>
          <p:cNvSpPr>
            <a:spLocks noGrp="1"/>
          </p:cNvSpPr>
          <p:nvPr>
            <p:ph idx="1"/>
          </p:nvPr>
        </p:nvSpPr>
        <p:spPr/>
        <p:txBody>
          <a:bodyPr/>
          <a:lstStyle/>
          <a:p>
            <a:endParaRPr lang="es-E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957263"/>
            <a:ext cx="8280920" cy="5496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8338990"/>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smtClean="0"/>
              <a:t>OTROS FARMACOS…</a:t>
            </a:r>
            <a:endParaRPr lang="es-ES" b="1" dirty="0"/>
          </a:p>
        </p:txBody>
      </p:sp>
      <p:sp>
        <p:nvSpPr>
          <p:cNvPr id="3" name="2 Marcador de contenido"/>
          <p:cNvSpPr>
            <a:spLocks noGrp="1"/>
          </p:cNvSpPr>
          <p:nvPr>
            <p:ph idx="1"/>
          </p:nvPr>
        </p:nvSpPr>
        <p:spPr/>
        <p:txBody>
          <a:bodyPr>
            <a:normAutofit/>
          </a:bodyPr>
          <a:lstStyle/>
          <a:p>
            <a:r>
              <a:rPr lang="es-ES" b="1" i="1" u="sng" dirty="0" err="1" smtClean="0">
                <a:solidFill>
                  <a:srgbClr val="FF0000"/>
                </a:solidFill>
              </a:rPr>
              <a:t>Bevacizumab</a:t>
            </a:r>
            <a:endParaRPr lang="es-ES" dirty="0">
              <a:solidFill>
                <a:srgbClr val="FF0000"/>
              </a:solidFill>
              <a:sym typeface="Wingdings" pitchFamily="2" charset="2"/>
            </a:endParaRPr>
          </a:p>
          <a:p>
            <a:r>
              <a:rPr lang="es-ES" dirty="0">
                <a:sym typeface="Wingdings" pitchFamily="2" charset="2"/>
              </a:rPr>
              <a:t>Anticuerpo monoclonal humanizado anti-VEGF</a:t>
            </a:r>
            <a:r>
              <a:rPr lang="es-ES" dirty="0" smtClean="0">
                <a:sym typeface="Wingdings" pitchFamily="2" charset="2"/>
              </a:rPr>
              <a:t>.</a:t>
            </a:r>
          </a:p>
          <a:p>
            <a:endParaRPr lang="es-ES" dirty="0">
              <a:sym typeface="Wingdings" pitchFamily="2" charset="2"/>
            </a:endParaRPr>
          </a:p>
          <a:p>
            <a:r>
              <a:rPr lang="es-ES" b="1" dirty="0" smtClean="0">
                <a:sym typeface="Wingdings" pitchFamily="2" charset="2"/>
              </a:rPr>
              <a:t>Estudio GOG 218</a:t>
            </a:r>
          </a:p>
          <a:p>
            <a:r>
              <a:rPr lang="es-ES" b="1" dirty="0" smtClean="0">
                <a:sym typeface="Wingdings" pitchFamily="2" charset="2"/>
              </a:rPr>
              <a:t>Estudio ICON 7</a:t>
            </a:r>
          </a:p>
          <a:p>
            <a:r>
              <a:rPr lang="es-ES" b="1" dirty="0" smtClean="0">
                <a:sym typeface="Wingdings" pitchFamily="2" charset="2"/>
              </a:rPr>
              <a:t>Estudio OCEANS</a:t>
            </a:r>
            <a:endParaRPr lang="es-ES" b="1" dirty="0"/>
          </a:p>
          <a:p>
            <a:endParaRPr lang="es-ES"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2116" y="3864368"/>
            <a:ext cx="4352925" cy="2084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8052005"/>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OTROS FARMACOS…</a:t>
            </a:r>
            <a:endParaRPr lang="es-ES" dirty="0"/>
          </a:p>
        </p:txBody>
      </p:sp>
      <p:sp>
        <p:nvSpPr>
          <p:cNvPr id="3" name="2 Marcador de contenido"/>
          <p:cNvSpPr>
            <a:spLocks noGrp="1"/>
          </p:cNvSpPr>
          <p:nvPr>
            <p:ph idx="1"/>
          </p:nvPr>
        </p:nvSpPr>
        <p:spPr/>
        <p:txBody>
          <a:bodyPr/>
          <a:lstStyle/>
          <a:p>
            <a:r>
              <a:rPr lang="es-ES" b="1" i="1" u="sng" dirty="0" err="1" smtClean="0">
                <a:solidFill>
                  <a:srgbClr val="FF0000"/>
                </a:solidFill>
              </a:rPr>
              <a:t>Pazopanib</a:t>
            </a:r>
            <a:endParaRPr lang="es-ES" b="1" i="1" u="sng" dirty="0" smtClean="0">
              <a:solidFill>
                <a:srgbClr val="FF0000"/>
              </a:solidFill>
            </a:endParaRPr>
          </a:p>
          <a:p>
            <a:r>
              <a:rPr lang="es-ES" sz="2000" dirty="0"/>
              <a:t>Actúa inhibiendo a receptores de multitud de </a:t>
            </a:r>
            <a:r>
              <a:rPr lang="es-ES" sz="2000" dirty="0" smtClean="0"/>
              <a:t>factores </a:t>
            </a:r>
            <a:r>
              <a:rPr lang="es-ES" sz="2000" dirty="0"/>
              <a:t>de crecimiento implicados en la angiogénesis y desarrollo tumoral, como el factor de crecimiento endotelial vascular, del factor de crecimiento derivado de plaquetas, del factor de crecimiento de fibroblastos y del factor de células madre entre otros.</a:t>
            </a:r>
          </a:p>
          <a:p>
            <a:endParaRPr lang="es-ES" sz="2000" b="1" i="1" u="sng" dirty="0">
              <a:solidFill>
                <a:srgbClr val="FF0000"/>
              </a:solidFill>
            </a:endParaRP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373216"/>
            <a:ext cx="5482952"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6320110"/>
            <a:ext cx="4264025"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9474" y="3522300"/>
            <a:ext cx="2933006" cy="2715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1006955"/>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nbranded">
  <a:themeElements>
    <a:clrScheme name="Unbranded 13">
      <a:dk1>
        <a:srgbClr val="000000"/>
      </a:dk1>
      <a:lt1>
        <a:srgbClr val="FFFFFF"/>
      </a:lt1>
      <a:dk2>
        <a:srgbClr val="000000"/>
      </a:dk2>
      <a:lt2>
        <a:srgbClr val="808080"/>
      </a:lt2>
      <a:accent1>
        <a:srgbClr val="652D8A"/>
      </a:accent1>
      <a:accent2>
        <a:srgbClr val="007C85"/>
      </a:accent2>
      <a:accent3>
        <a:srgbClr val="FFFFFF"/>
      </a:accent3>
      <a:accent4>
        <a:srgbClr val="000000"/>
      </a:accent4>
      <a:accent5>
        <a:srgbClr val="B8ADC4"/>
      </a:accent5>
      <a:accent6>
        <a:srgbClr val="007078"/>
      </a:accent6>
      <a:hlink>
        <a:srgbClr val="FEBE10"/>
      </a:hlink>
      <a:folHlink>
        <a:srgbClr val="F6A0A6"/>
      </a:folHlink>
    </a:clrScheme>
    <a:fontScheme name="Unbranded">
      <a:majorFont>
        <a:latin typeface="Arial"/>
        <a:ea typeface="Arial"/>
        <a:cs typeface="Arial"/>
      </a:majorFont>
      <a:minorFont>
        <a:latin typeface="Arial"/>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Unbrande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nbrande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Unbrande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Unbrande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Unbrande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Unbrande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Unbranded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Unbrande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Unbrande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Unbrande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Unbrande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Unbrande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Unbranded 13">
        <a:dk1>
          <a:srgbClr val="000000"/>
        </a:dk1>
        <a:lt1>
          <a:srgbClr val="FFFFFF"/>
        </a:lt1>
        <a:dk2>
          <a:srgbClr val="000000"/>
        </a:dk2>
        <a:lt2>
          <a:srgbClr val="808080"/>
        </a:lt2>
        <a:accent1>
          <a:srgbClr val="652D8A"/>
        </a:accent1>
        <a:accent2>
          <a:srgbClr val="007C85"/>
        </a:accent2>
        <a:accent3>
          <a:srgbClr val="FFFFFF"/>
        </a:accent3>
        <a:accent4>
          <a:srgbClr val="000000"/>
        </a:accent4>
        <a:accent5>
          <a:srgbClr val="B8ADC4"/>
        </a:accent5>
        <a:accent6>
          <a:srgbClr val="007078"/>
        </a:accent6>
        <a:hlink>
          <a:srgbClr val="FEBE10"/>
        </a:hlink>
        <a:folHlink>
          <a:srgbClr val="F6A0A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Blank Presentation">
  <a:themeElements>
    <a:clrScheme name="3_Blank Presentation 14">
      <a:dk1>
        <a:srgbClr val="000000"/>
      </a:dk1>
      <a:lt1>
        <a:srgbClr val="FFFFFF"/>
      </a:lt1>
      <a:dk2>
        <a:srgbClr val="006699"/>
      </a:dk2>
      <a:lt2>
        <a:srgbClr val="FFFFFF"/>
      </a:lt2>
      <a:accent1>
        <a:srgbClr val="FF0000"/>
      </a:accent1>
      <a:accent2>
        <a:srgbClr val="FFFF00"/>
      </a:accent2>
      <a:accent3>
        <a:srgbClr val="AAB8CA"/>
      </a:accent3>
      <a:accent4>
        <a:srgbClr val="DADADA"/>
      </a:accent4>
      <a:accent5>
        <a:srgbClr val="FFAAAA"/>
      </a:accent5>
      <a:accent6>
        <a:srgbClr val="E7E700"/>
      </a:accent6>
      <a:hlink>
        <a:srgbClr val="00CC00"/>
      </a:hlink>
      <a:folHlink>
        <a:srgbClr val="6699FF"/>
      </a:folHlink>
    </a:clrScheme>
    <a:fontScheme name="3_Blank Presentation">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Blank Presentation 13">
        <a:dk1>
          <a:srgbClr val="000000"/>
        </a:dk1>
        <a:lt1>
          <a:srgbClr val="FFFFFF"/>
        </a:lt1>
        <a:dk2>
          <a:srgbClr val="006699"/>
        </a:dk2>
        <a:lt2>
          <a:srgbClr val="FFFFFF"/>
        </a:lt2>
        <a:accent1>
          <a:srgbClr val="BBE0E3"/>
        </a:accent1>
        <a:accent2>
          <a:srgbClr val="FF9900"/>
        </a:accent2>
        <a:accent3>
          <a:srgbClr val="AAB8CA"/>
        </a:accent3>
        <a:accent4>
          <a:srgbClr val="DADADA"/>
        </a:accent4>
        <a:accent5>
          <a:srgbClr val="DAEDEF"/>
        </a:accent5>
        <a:accent6>
          <a:srgbClr val="E78A00"/>
        </a:accent6>
        <a:hlink>
          <a:srgbClr val="009999"/>
        </a:hlink>
        <a:folHlink>
          <a:srgbClr val="6699FF"/>
        </a:folHlink>
      </a:clrScheme>
      <a:clrMap bg1="dk2" tx1="lt1" bg2="dk1" tx2="lt2" accent1="accent1" accent2="accent2" accent3="accent3" accent4="accent4" accent5="accent5" accent6="accent6" hlink="hlink" folHlink="folHlink"/>
    </a:extraClrScheme>
    <a:extraClrScheme>
      <a:clrScheme name="3_Blank Presentation 14">
        <a:dk1>
          <a:srgbClr val="000000"/>
        </a:dk1>
        <a:lt1>
          <a:srgbClr val="FFFFFF"/>
        </a:lt1>
        <a:dk2>
          <a:srgbClr val="006699"/>
        </a:dk2>
        <a:lt2>
          <a:srgbClr val="FFFFFF"/>
        </a:lt2>
        <a:accent1>
          <a:srgbClr val="FF0000"/>
        </a:accent1>
        <a:accent2>
          <a:srgbClr val="FFFF00"/>
        </a:accent2>
        <a:accent3>
          <a:srgbClr val="AAB8CA"/>
        </a:accent3>
        <a:accent4>
          <a:srgbClr val="DADADA"/>
        </a:accent4>
        <a:accent5>
          <a:srgbClr val="FFAAAA"/>
        </a:accent5>
        <a:accent6>
          <a:srgbClr val="E7E700"/>
        </a:accent6>
        <a:hlink>
          <a:srgbClr val="00CC00"/>
        </a:hlink>
        <a:folHlink>
          <a:srgbClr val="6699FF"/>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1364</TotalTime>
  <Words>7271</Words>
  <Application>Microsoft Macintosh PowerPoint</Application>
  <PresentationFormat>Presentación en pantalla (4:3)</PresentationFormat>
  <Paragraphs>1374</Paragraphs>
  <Slides>99</Slides>
  <Notes>42</Notes>
  <HiddenSlides>0</HiddenSlides>
  <MMClips>0</MMClips>
  <ScaleCrop>false</ScaleCrop>
  <HeadingPairs>
    <vt:vector size="6" baseType="variant">
      <vt:variant>
        <vt:lpstr>Tema</vt:lpstr>
      </vt:variant>
      <vt:variant>
        <vt:i4>3</vt:i4>
      </vt:variant>
      <vt:variant>
        <vt:lpstr>Servidores OLE incrustados</vt:lpstr>
      </vt:variant>
      <vt:variant>
        <vt:i4>3</vt:i4>
      </vt:variant>
      <vt:variant>
        <vt:lpstr>Títulos de diapositiva</vt:lpstr>
      </vt:variant>
      <vt:variant>
        <vt:i4>99</vt:i4>
      </vt:variant>
    </vt:vector>
  </HeadingPairs>
  <TitlesOfParts>
    <vt:vector size="105" baseType="lpstr">
      <vt:lpstr>Tema de Office</vt:lpstr>
      <vt:lpstr>Unbranded</vt:lpstr>
      <vt:lpstr>3_Blank Presentation</vt:lpstr>
      <vt:lpstr>Gráfico de Microsoft Excel</vt:lpstr>
      <vt:lpstr>CorelDRAW</vt:lpstr>
      <vt:lpstr>Photo Editor-foto</vt:lpstr>
      <vt:lpstr>TUMORES GINECOLOGICOS</vt:lpstr>
      <vt:lpstr>CANCER DE CERVIX</vt:lpstr>
      <vt:lpstr>EPIDEMIOLOGIA</vt:lpstr>
      <vt:lpstr>ANATOMIA</vt:lpstr>
      <vt:lpstr>HISTOLOGIA</vt:lpstr>
      <vt:lpstr>FACTORES DE RIESGO</vt:lpstr>
      <vt:lpstr> PVH (Virus del papiloma humano) </vt:lpstr>
      <vt:lpstr>PVH (Virus del papiloma humano)</vt:lpstr>
      <vt:lpstr>NEOPLASIA CERVICAL INTRAEPITELIAL  </vt:lpstr>
      <vt:lpstr>RECOMENDACIONES DE LA AMERICAN CANCER SOCIETY (ACS) </vt:lpstr>
      <vt:lpstr>RECOMENDACIONES DE LA AMERICAN CANCER SOCIETY (ACS) </vt:lpstr>
      <vt:lpstr>RECOMENDACIONES DE LA AMERICAN CANCER SOCIETY (ACS) </vt:lpstr>
      <vt:lpstr> RECOMENDACIONES DE LA AMERICAN CANCER SOCIETY (ACS)</vt:lpstr>
      <vt:lpstr>TAMIZAJE…CITOLOGIA CERVICOUTERINA</vt:lpstr>
      <vt:lpstr>CLINICA</vt:lpstr>
      <vt:lpstr>CLINICA Y DIAGNOSTICO</vt:lpstr>
      <vt:lpstr>ESTADIFICACION</vt:lpstr>
      <vt:lpstr>ESTADIFICACIÓN DEL CÁNCER DE CÉRVIX UTERINO FIGO (FEDERACIÓN INTERNACIONAL DE GINECOLOGÍA Y OBSTETRICIA) </vt:lpstr>
      <vt:lpstr>ESTADIFICACION Y PRONOSTICO</vt:lpstr>
      <vt:lpstr>ESTADIFICACION Y PRONOSTICO</vt:lpstr>
      <vt:lpstr>TOXICIDAD POR CITOSTATICOS</vt:lpstr>
      <vt:lpstr>TOXICIDADES POR CITOSTATICOS</vt:lpstr>
      <vt:lpstr>TOXICIDAD POR RADIOTERAPIA</vt:lpstr>
      <vt:lpstr>TRATAMIENTO</vt:lpstr>
      <vt:lpstr>TRATAMIENTO</vt:lpstr>
      <vt:lpstr>Presentación de PowerPoint</vt:lpstr>
      <vt:lpstr>Cáncer de ovario en el mundo Incidencia y mortalidad 2008</vt:lpstr>
      <vt:lpstr>Cáncer de ovario en Colombia Incidencia y mortalidad 2008</vt:lpstr>
      <vt:lpstr>Age and risk of ovarian cancer</vt:lpstr>
      <vt:lpstr>Lymphatic system of the female pelvis</vt:lpstr>
      <vt:lpstr>Ovarian cancer: the three major types</vt:lpstr>
      <vt:lpstr>CANCER DE OVARIO</vt:lpstr>
      <vt:lpstr>HISTOLOGIA</vt:lpstr>
      <vt:lpstr>Epithelial ovarian cancer: the three most common subtypes</vt:lpstr>
      <vt:lpstr>Epithelial ovarian cancer subtypes</vt:lpstr>
      <vt:lpstr>HISTOLOGIA</vt:lpstr>
      <vt:lpstr>HISTOLOGIA</vt:lpstr>
      <vt:lpstr>FACTORES DE RIESGO</vt:lpstr>
      <vt:lpstr>FACTORES PROTECTORES</vt:lpstr>
      <vt:lpstr>CLINICA</vt:lpstr>
      <vt:lpstr>Carcinoma de ovario </vt:lpstr>
      <vt:lpstr>ESTADIFICACION QUIRURGICA</vt:lpstr>
      <vt:lpstr>ESTADIFICACION QUIRURGICA</vt:lpstr>
      <vt:lpstr>ESTADIFICACION QUIRURGICA</vt:lpstr>
      <vt:lpstr>Optimal Cytorreduction in Advanced Ovarian Cancer</vt:lpstr>
      <vt:lpstr>Optimal Cytorreduction in Advanced Ovarian Cancer</vt:lpstr>
      <vt:lpstr>Surgery is essential to optimise outcomes for women with ovarian cancer</vt:lpstr>
      <vt:lpstr>Carcinoma de ovario </vt:lpstr>
      <vt:lpstr>Carcinoma de ovario </vt:lpstr>
      <vt:lpstr>FIGO staging of ovarian cancer: stage III</vt:lpstr>
      <vt:lpstr>Carcinoma de ovario </vt:lpstr>
      <vt:lpstr>Carcinoma de ovario </vt:lpstr>
      <vt:lpstr>Presentación de PowerPoint</vt:lpstr>
      <vt:lpstr>Primary treatment for ovarian</vt:lpstr>
      <vt:lpstr>GOG111: Cisplatin + Ciclophosfamide vs Cisplatin + Paclitaxel in Advanced Ovarian Cancer</vt:lpstr>
      <vt:lpstr>OV10: Cisplatin + Ciclophosfamide vs Cisplatin + Paclitaxel in Advanced Ovarian Cancer</vt:lpstr>
      <vt:lpstr>Gynecologic Cancer Intergroup suggests that carboplatin/paclitaxel should be used first line</vt:lpstr>
      <vt:lpstr>EORTC/NCIC: NACT vs PDS in Advanced Ovarian Cancer</vt:lpstr>
      <vt:lpstr>Presentación de PowerPoint</vt:lpstr>
      <vt:lpstr>JGOG 3016: Conventional vs  Dose-Dense TC in Advanced OC</vt:lpstr>
      <vt:lpstr>JGOG 3016: Baseline Characteristics</vt:lpstr>
      <vt:lpstr>JGOG 3016: Long-term Outcomes</vt:lpstr>
      <vt:lpstr>JGOG 3016: Clinical Implications</vt:lpstr>
      <vt:lpstr>Intravenous (IV) vs Intraperitoneal (IP) Cisplatin</vt:lpstr>
      <vt:lpstr>GOG 172: IP vs IP/IV Chemotherapy</vt:lpstr>
      <vt:lpstr>GOG 172: IP/IV vs IV Therapy in Ovarian Cancer</vt:lpstr>
      <vt:lpstr>GOG 172: Quality of Life</vt:lpstr>
      <vt:lpstr>GOG 172: IP Courses Completed</vt:lpstr>
      <vt:lpstr>GOG 172: Ovarian (Optimal III)</vt:lpstr>
      <vt:lpstr>GOG 172: Ovarian (Optimal III)</vt:lpstr>
      <vt:lpstr>EN RESUMEN...... Estadios III y IV</vt:lpstr>
      <vt:lpstr>Pooled Data for Overall Survival</vt:lpstr>
      <vt:lpstr>ESTRATEGIA TERAPÉUTICA</vt:lpstr>
      <vt:lpstr>QUIMIOTERAPIA NEOADYUVANTE</vt:lpstr>
      <vt:lpstr>CIRUGÍA CITORREDUCTORA 2ª</vt:lpstr>
      <vt:lpstr>TRATAMIENTO</vt:lpstr>
      <vt:lpstr>QUIMIOTERAPIA ESTANDAR</vt:lpstr>
      <vt:lpstr>QUIMIOTERAPIA ESTANDAR</vt:lpstr>
      <vt:lpstr>Primary treatment for ovarian cancer1</vt:lpstr>
      <vt:lpstr>Conclusions</vt:lpstr>
      <vt:lpstr>Conclusions</vt:lpstr>
      <vt:lpstr>Conclusions</vt:lpstr>
      <vt:lpstr>Conclusions</vt:lpstr>
      <vt:lpstr>EN RESUMEN...... Estadios III y IV</vt:lpstr>
      <vt:lpstr>GOG-0218: Schema</vt:lpstr>
      <vt:lpstr>GOG-0218: Investigator-assessed PFS (RECIST or global clinical deterioration, censoring for CA-125)</vt:lpstr>
      <vt:lpstr>VIGILANCIA POSTRATAMIENTO</vt:lpstr>
      <vt:lpstr>Presentación de PowerPoint</vt:lpstr>
      <vt:lpstr>EORTC 55955: Schema</vt:lpstr>
      <vt:lpstr>EORTC 55955: When to treat</vt:lpstr>
      <vt:lpstr>EORTC 55955: Overall Survival</vt:lpstr>
      <vt:lpstr>RECAIDAS</vt:lpstr>
      <vt:lpstr>CUANDO TRATAR?????</vt:lpstr>
      <vt:lpstr>CIRUGÍA EN LA RECAÍDA</vt:lpstr>
      <vt:lpstr>GRUPOS PRONOSTICOS</vt:lpstr>
      <vt:lpstr>Presentación de PowerPoint</vt:lpstr>
      <vt:lpstr>OTRAS MEDICACIONES </vt:lpstr>
      <vt:lpstr>OTROS FARMACOS…</vt:lpstr>
      <vt:lpstr>OTROS FARMACOS…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TUMORES GINECOLOGICOS</dc:title>
  <dc:creator>Usuario</dc:creator>
  <cp:lastModifiedBy>Mauricio Lema</cp:lastModifiedBy>
  <cp:revision>122</cp:revision>
  <dcterms:created xsi:type="dcterms:W3CDTF">2013-03-16T04:05:56Z</dcterms:created>
  <dcterms:modified xsi:type="dcterms:W3CDTF">2014-01-29T04:25:19Z</dcterms:modified>
</cp:coreProperties>
</file>